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70" r:id="rId2"/>
    <p:sldId id="269" r:id="rId3"/>
    <p:sldId id="264" r:id="rId4"/>
    <p:sldId id="300" r:id="rId5"/>
    <p:sldId id="271" r:id="rId6"/>
    <p:sldId id="265" r:id="rId7"/>
    <p:sldId id="266" r:id="rId8"/>
    <p:sldId id="267" r:id="rId9"/>
    <p:sldId id="268" r:id="rId10"/>
    <p:sldId id="272" r:id="rId11"/>
    <p:sldId id="273" r:id="rId12"/>
    <p:sldId id="274" r:id="rId13"/>
    <p:sldId id="275" r:id="rId14"/>
    <p:sldId id="276" r:id="rId15"/>
    <p:sldId id="277" r:id="rId16"/>
    <p:sldId id="278" r:id="rId17"/>
    <p:sldId id="279" r:id="rId18"/>
    <p:sldId id="280" r:id="rId19"/>
    <p:sldId id="301" r:id="rId20"/>
    <p:sldId id="307" r:id="rId21"/>
    <p:sldId id="305" r:id="rId22"/>
    <p:sldId id="291" r:id="rId23"/>
    <p:sldId id="304" r:id="rId24"/>
    <p:sldId id="306" r:id="rId25"/>
    <p:sldId id="294" r:id="rId26"/>
    <p:sldId id="292" r:id="rId27"/>
    <p:sldId id="295" r:id="rId28"/>
    <p:sldId id="303" r:id="rId29"/>
    <p:sldId id="296" r:id="rId30"/>
    <p:sldId id="297" r:id="rId31"/>
    <p:sldId id="298" r:id="rId32"/>
    <p:sldId id="29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7FF"/>
    <a:srgbClr val="009041"/>
    <a:srgbClr val="55B881"/>
    <a:srgbClr val="F8FFF3"/>
    <a:srgbClr val="E2F0D9"/>
    <a:srgbClr val="C6F0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3"/>
    <p:restoredTop sz="96303"/>
  </p:normalViewPr>
  <p:slideViewPr>
    <p:cSldViewPr snapToGrid="0" snapToObjects="1">
      <p:cViewPr varScale="1">
        <p:scale>
          <a:sx n="104" d="100"/>
          <a:sy n="104" d="100"/>
        </p:scale>
        <p:origin x="216"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97BFF2-9C0E-C74A-80ED-56D5C0AC28E4}" type="datetimeFigureOut">
              <a:rPr lang="en-US" smtClean="0"/>
              <a:t>6/29/18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0F930D-0AC4-834F-89AC-B2C824767452}" type="slidenum">
              <a:rPr lang="en-US" smtClean="0"/>
              <a:t>‹#›</a:t>
            </a:fld>
            <a:endParaRPr lang="en-US"/>
          </a:p>
        </p:txBody>
      </p:sp>
    </p:spTree>
    <p:extLst>
      <p:ext uri="{BB962C8B-B14F-4D97-AF65-F5344CB8AC3E}">
        <p14:creationId xmlns:p14="http://schemas.microsoft.com/office/powerpoint/2010/main" val="1921746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Rectangle 11"/>
          <p:cNvSpPr/>
          <p:nvPr userDrawn="1"/>
        </p:nvSpPr>
        <p:spPr>
          <a:xfrm>
            <a:off x="0" y="0"/>
            <a:ext cx="12192000" cy="6857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2" y="3428999"/>
            <a:ext cx="12192002" cy="2648905"/>
          </a:xfrm>
          <a:prstGeom prst="rect">
            <a:avLst/>
          </a:prstGeom>
          <a:solidFill>
            <a:srgbClr val="F8F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1" y="5584742"/>
            <a:ext cx="12192001" cy="12801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200400" y="228600"/>
            <a:ext cx="8795084" cy="2743200"/>
          </a:xfrm>
          <a:solidFill>
            <a:schemeClr val="bg1"/>
          </a:solidFill>
        </p:spPr>
        <p:txBody>
          <a:bodyPr anchor="ctr" anchorCtr="0">
            <a:normAutofit/>
          </a:bodyPr>
          <a:lstStyle>
            <a:lvl1pPr algn="l">
              <a:defRPr sz="4800" baseline="0">
                <a:solidFill>
                  <a:schemeClr val="accent1"/>
                </a:solidFill>
              </a:defRPr>
            </a:lvl1pPr>
          </a:lstStyle>
          <a:p>
            <a:r>
              <a:rPr lang="en-US" dirty="0"/>
              <a:t>District Name</a:t>
            </a:r>
            <a:br>
              <a:rPr lang="en-US" dirty="0"/>
            </a:br>
            <a:br>
              <a:rPr lang="en-US" dirty="0"/>
            </a:br>
            <a:r>
              <a:rPr lang="en-US" dirty="0"/>
              <a:t>District Assessment System</a:t>
            </a:r>
            <a:br>
              <a:rPr lang="en-US" dirty="0"/>
            </a:br>
            <a:r>
              <a:rPr lang="en-US" dirty="0"/>
              <a:t>Design Workshop #1</a:t>
            </a:r>
          </a:p>
        </p:txBody>
      </p:sp>
      <p:sp>
        <p:nvSpPr>
          <p:cNvPr id="18" name="Subtitle 2"/>
          <p:cNvSpPr>
            <a:spLocks noGrp="1"/>
          </p:cNvSpPr>
          <p:nvPr>
            <p:ph type="subTitle" idx="1" hasCustomPrompt="1"/>
          </p:nvPr>
        </p:nvSpPr>
        <p:spPr>
          <a:xfrm>
            <a:off x="3200400" y="3717759"/>
            <a:ext cx="8795084" cy="1581326"/>
          </a:xfrm>
          <a:noFill/>
        </p:spPr>
        <p:txBody>
          <a:bodyPr anchor="ctr" anchorCtr="0"/>
          <a:lstStyle>
            <a:lvl1pPr marL="0" indent="0" algn="l">
              <a:buNone/>
              <a:defRPr sz="24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Date</a:t>
            </a:r>
          </a:p>
          <a:p>
            <a:r>
              <a:rPr lang="en-US" dirty="0"/>
              <a:t>Location</a:t>
            </a:r>
          </a:p>
        </p:txBody>
      </p:sp>
      <p:pic>
        <p:nvPicPr>
          <p:cNvPr id="13" name="Picture 12">
            <a:extLst>
              <a:ext uri="{FF2B5EF4-FFF2-40B4-BE49-F238E27FC236}">
                <a16:creationId xmlns:a16="http://schemas.microsoft.com/office/drawing/2014/main" id="{87A241EE-EFDB-6341-B474-989DFD27DA5F}"/>
              </a:ext>
            </a:extLst>
          </p:cNvPr>
          <p:cNvPicPr/>
          <p:nvPr userDrawn="1"/>
        </p:nvPicPr>
        <p:blipFill>
          <a:blip r:embed="rId2"/>
          <a:stretch>
            <a:fillRect/>
          </a:stretch>
        </p:blipFill>
        <p:spPr bwMode="auto">
          <a:xfrm>
            <a:off x="228599" y="5757817"/>
            <a:ext cx="912378" cy="911404"/>
          </a:xfrm>
          <a:prstGeom prst="rect">
            <a:avLst/>
          </a:prstGeom>
          <a:ln w="9525">
            <a:solidFill>
              <a:schemeClr val="accent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89887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5" name="Footer Placeholder 4"/>
          <p:cNvSpPr>
            <a:spLocks noGrp="1"/>
          </p:cNvSpPr>
          <p:nvPr>
            <p:ph type="ftr" sz="quarter" idx="11"/>
          </p:nvPr>
        </p:nvSpPr>
        <p:spPr>
          <a:xfrm>
            <a:off x="557981" y="6214369"/>
            <a:ext cx="3394587" cy="643631"/>
          </a:xfrm>
          <a:prstGeom prst="rect">
            <a:avLst/>
          </a:prstGeom>
        </p:spPr>
        <p:txBody>
          <a:bodyPr/>
          <a:lstStyle/>
          <a:p>
            <a:endParaRPr lang="en-US"/>
          </a:p>
        </p:txBody>
      </p:sp>
      <p:sp>
        <p:nvSpPr>
          <p:cNvPr id="6" name="Slide Number Placeholder 5"/>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208297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5" name="Footer Placeholder 4"/>
          <p:cNvSpPr>
            <a:spLocks noGrp="1"/>
          </p:cNvSpPr>
          <p:nvPr>
            <p:ph type="ftr" sz="quarter" idx="11"/>
          </p:nvPr>
        </p:nvSpPr>
        <p:spPr>
          <a:xfrm>
            <a:off x="557981" y="6214369"/>
            <a:ext cx="3394587" cy="643631"/>
          </a:xfrm>
          <a:prstGeom prst="rect">
            <a:avLst/>
          </a:prstGeom>
        </p:spPr>
        <p:txBody>
          <a:bodyPr/>
          <a:lstStyle/>
          <a:p>
            <a:endParaRPr lang="en-US"/>
          </a:p>
        </p:txBody>
      </p:sp>
      <p:sp>
        <p:nvSpPr>
          <p:cNvPr id="6" name="Slide Number Placeholder 5"/>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243119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3999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5" name="Footer Placeholder 4"/>
          <p:cNvSpPr>
            <a:spLocks noGrp="1"/>
          </p:cNvSpPr>
          <p:nvPr>
            <p:ph type="ftr" sz="quarter" idx="11"/>
          </p:nvPr>
        </p:nvSpPr>
        <p:spPr>
          <a:xfrm>
            <a:off x="557981" y="6214369"/>
            <a:ext cx="3394587" cy="643631"/>
          </a:xfrm>
          <a:prstGeom prst="rect">
            <a:avLst/>
          </a:prstGeom>
        </p:spPr>
        <p:txBody>
          <a:bodyPr/>
          <a:lstStyle/>
          <a:p>
            <a:endParaRPr lang="en-US"/>
          </a:p>
        </p:txBody>
      </p:sp>
      <p:sp>
        <p:nvSpPr>
          <p:cNvPr id="6" name="Slide Number Placeholder 5"/>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069338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6" name="Footer Placeholder 5"/>
          <p:cNvSpPr>
            <a:spLocks noGrp="1"/>
          </p:cNvSpPr>
          <p:nvPr>
            <p:ph type="ftr" sz="quarter" idx="11"/>
          </p:nvPr>
        </p:nvSpPr>
        <p:spPr>
          <a:xfrm>
            <a:off x="557981" y="6214369"/>
            <a:ext cx="3394587" cy="643631"/>
          </a:xfrm>
          <a:prstGeom prst="rect">
            <a:avLst/>
          </a:prstGeom>
        </p:spPr>
        <p:txBody>
          <a:bodyPr/>
          <a:lstStyle/>
          <a:p>
            <a:endParaRPr lang="en-US"/>
          </a:p>
        </p:txBody>
      </p:sp>
      <p:sp>
        <p:nvSpPr>
          <p:cNvPr id="7" name="Slide Number Placeholder 6"/>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77678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8" name="Footer Placeholder 7"/>
          <p:cNvSpPr>
            <a:spLocks noGrp="1"/>
          </p:cNvSpPr>
          <p:nvPr>
            <p:ph type="ftr" sz="quarter" idx="11"/>
          </p:nvPr>
        </p:nvSpPr>
        <p:spPr>
          <a:xfrm>
            <a:off x="557981" y="6214369"/>
            <a:ext cx="3394587" cy="643631"/>
          </a:xfrm>
          <a:prstGeom prst="rect">
            <a:avLst/>
          </a:prstGeom>
        </p:spPr>
        <p:txBody>
          <a:bodyPr/>
          <a:lstStyle/>
          <a:p>
            <a:endParaRPr lang="en-US"/>
          </a:p>
        </p:txBody>
      </p:sp>
      <p:sp>
        <p:nvSpPr>
          <p:cNvPr id="9" name="Slide Number Placeholder 8"/>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2027606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4" name="Footer Placeholder 3"/>
          <p:cNvSpPr>
            <a:spLocks noGrp="1"/>
          </p:cNvSpPr>
          <p:nvPr>
            <p:ph type="ftr" sz="quarter" idx="11"/>
          </p:nvPr>
        </p:nvSpPr>
        <p:spPr>
          <a:xfrm>
            <a:off x="557981" y="6214369"/>
            <a:ext cx="3394587" cy="643631"/>
          </a:xfrm>
          <a:prstGeom prst="rect">
            <a:avLst/>
          </a:prstGeom>
        </p:spPr>
        <p:txBody>
          <a:bodyPr/>
          <a:lstStyle/>
          <a:p>
            <a:endParaRPr lang="en-US"/>
          </a:p>
        </p:txBody>
      </p:sp>
      <p:sp>
        <p:nvSpPr>
          <p:cNvPr id="5" name="Slide Number Placeholder 4"/>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706035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23D2E64-50A0-DA4A-B980-4876C630D265}"/>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464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6" name="Footer Placeholder 5"/>
          <p:cNvSpPr>
            <a:spLocks noGrp="1"/>
          </p:cNvSpPr>
          <p:nvPr>
            <p:ph type="ftr" sz="quarter" idx="11"/>
          </p:nvPr>
        </p:nvSpPr>
        <p:spPr>
          <a:xfrm>
            <a:off x="557981" y="6214369"/>
            <a:ext cx="3394587" cy="643631"/>
          </a:xfrm>
          <a:prstGeom prst="rect">
            <a:avLst/>
          </a:prstGeom>
        </p:spPr>
        <p:txBody>
          <a:bodyPr/>
          <a:lstStyle/>
          <a:p>
            <a:endParaRPr lang="en-US"/>
          </a:p>
        </p:txBody>
      </p:sp>
      <p:sp>
        <p:nvSpPr>
          <p:cNvPr id="7" name="Slide Number Placeholder 6"/>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073259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6" name="Footer Placeholder 5"/>
          <p:cNvSpPr>
            <a:spLocks noGrp="1"/>
          </p:cNvSpPr>
          <p:nvPr>
            <p:ph type="ftr" sz="quarter" idx="11"/>
          </p:nvPr>
        </p:nvSpPr>
        <p:spPr>
          <a:xfrm>
            <a:off x="557981" y="6214369"/>
            <a:ext cx="3394587" cy="643631"/>
          </a:xfrm>
          <a:prstGeom prst="rect">
            <a:avLst/>
          </a:prstGeom>
        </p:spPr>
        <p:txBody>
          <a:bodyPr/>
          <a:lstStyle/>
          <a:p>
            <a:endParaRPr lang="en-US"/>
          </a:p>
        </p:txBody>
      </p:sp>
      <p:sp>
        <p:nvSpPr>
          <p:cNvPr id="7" name="Slide Number Placeholder 6"/>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562609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783770"/>
            <a:ext cx="12192000" cy="5500073"/>
          </a:xfrm>
          <a:prstGeom prst="rect">
            <a:avLst/>
          </a:prstGeom>
          <a:solidFill>
            <a:srgbClr val="F8F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0" y="0"/>
            <a:ext cx="12192000" cy="783771"/>
          </a:xfrm>
          <a:prstGeom prst="rect">
            <a:avLst/>
          </a:prstGeom>
          <a:solidFill>
            <a:schemeClr val="bg1"/>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8600" y="1014983"/>
            <a:ext cx="11731752" cy="5087719"/>
          </a:xfrm>
          <a:prstGeom prst="rect">
            <a:avLst/>
          </a:prstGeom>
          <a:noFill/>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7" name="Straight Connector 16"/>
          <p:cNvCxnSpPr/>
          <p:nvPr userDrawn="1"/>
        </p:nvCxnSpPr>
        <p:spPr>
          <a:xfrm>
            <a:off x="0" y="792901"/>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0" y="6292975"/>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p:cNvSpPr/>
          <p:nvPr userDrawn="1"/>
        </p:nvSpPr>
        <p:spPr>
          <a:xfrm>
            <a:off x="451964" y="6382295"/>
            <a:ext cx="2367956" cy="400110"/>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accent1"/>
                </a:solidFill>
              </a:rPr>
              <a:t>District Assessment System</a:t>
            </a:r>
            <a:r>
              <a:rPr lang="en-US" sz="1000" baseline="0" dirty="0">
                <a:solidFill>
                  <a:schemeClr val="accent1"/>
                </a:solidFill>
              </a:rPr>
              <a:t> Design Toolkit</a:t>
            </a:r>
          </a:p>
          <a:p>
            <a:r>
              <a:rPr lang="en-US" sz="1000" baseline="0" dirty="0">
                <a:solidFill>
                  <a:schemeClr val="accent1"/>
                </a:solidFill>
              </a:rPr>
              <a:t>Workshop #1 Slide Deck</a:t>
            </a:r>
            <a:endParaRPr lang="en-US" sz="1000" dirty="0">
              <a:solidFill>
                <a:schemeClr val="accent1"/>
              </a:solidFill>
            </a:endParaRPr>
          </a:p>
        </p:txBody>
      </p:sp>
      <p:sp>
        <p:nvSpPr>
          <p:cNvPr id="15" name="Rectangle 14"/>
          <p:cNvSpPr/>
          <p:nvPr userDrawn="1"/>
        </p:nvSpPr>
        <p:spPr>
          <a:xfrm>
            <a:off x="11564090" y="6432448"/>
            <a:ext cx="396262" cy="30777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BD195846-72D0-0243-980D-F8B91CF2F15A}" type="slidenum">
              <a:rPr lang="en-US" sz="1400" smtClean="0">
                <a:solidFill>
                  <a:schemeClr val="accent1"/>
                </a:solidFill>
              </a:rPr>
              <a:t>‹#›</a:t>
            </a:fld>
            <a:endParaRPr lang="en-US" sz="1400" dirty="0">
              <a:solidFill>
                <a:schemeClr val="accent1"/>
              </a:solidFill>
            </a:endParaRPr>
          </a:p>
        </p:txBody>
      </p:sp>
      <p:pic>
        <p:nvPicPr>
          <p:cNvPr id="16" name="Picture 15">
            <a:extLst>
              <a:ext uri="{FF2B5EF4-FFF2-40B4-BE49-F238E27FC236}">
                <a16:creationId xmlns:a16="http://schemas.microsoft.com/office/drawing/2014/main" id="{88600472-6D92-1342-8A5D-DA65D3BD7AC8}"/>
              </a:ext>
            </a:extLst>
          </p:cNvPr>
          <p:cNvPicPr>
            <a:picLocks noChangeAspect="1"/>
          </p:cNvPicPr>
          <p:nvPr userDrawn="1"/>
        </p:nvPicPr>
        <p:blipFill>
          <a:blip r:embed="rId13"/>
          <a:stretch>
            <a:fillRect/>
          </a:stretch>
        </p:blipFill>
        <p:spPr bwMode="auto">
          <a:xfrm>
            <a:off x="92691" y="6399665"/>
            <a:ext cx="365760" cy="365369"/>
          </a:xfrm>
          <a:prstGeom prst="rect">
            <a:avLst/>
          </a:prstGeom>
          <a:ln w="9525">
            <a:solidFill>
              <a:schemeClr val="accent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836921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s://www.nciea.org/dasd-toolkit" TargetMode="External"/><Relationship Id="rId7" Type="http://schemas.openxmlformats.org/officeDocument/2006/relationships/image" Target="../media/image4.jpeg"/><Relationship Id="rId2" Type="http://schemas.openxmlformats.org/officeDocument/2006/relationships/hyperlink" Target="https://creativecommons.org/licenses/by/4.0/" TargetMode="External"/><Relationship Id="rId1" Type="http://schemas.openxmlformats.org/officeDocument/2006/relationships/slideLayout" Target="../slideLayouts/slideLayout7.xml"/><Relationship Id="rId6" Type="http://schemas.openxmlformats.org/officeDocument/2006/relationships/image" Target="../media/image3.tiff"/><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A9936507-E5F6-CF4B-B9A1-360C365B66F3}"/>
              </a:ext>
            </a:extLst>
          </p:cNvPr>
          <p:cNvGraphicFramePr>
            <a:graphicFrameLocks noGrp="1"/>
          </p:cNvGraphicFramePr>
          <p:nvPr>
            <p:extLst>
              <p:ext uri="{D42A27DB-BD31-4B8C-83A1-F6EECF244321}">
                <p14:modId xmlns:p14="http://schemas.microsoft.com/office/powerpoint/2010/main" val="4100831257"/>
              </p:ext>
            </p:extLst>
          </p:nvPr>
        </p:nvGraphicFramePr>
        <p:xfrm>
          <a:off x="337929" y="4472512"/>
          <a:ext cx="11489636" cy="1676400"/>
        </p:xfrm>
        <a:graphic>
          <a:graphicData uri="http://schemas.openxmlformats.org/drawingml/2006/table">
            <a:tbl>
              <a:tblPr firstRow="1" bandRow="1">
                <a:tableStyleId>{5C22544A-7EE6-4342-B048-85BDC9FD1C3A}</a:tableStyleId>
              </a:tblPr>
              <a:tblGrid>
                <a:gridCol w="11489636">
                  <a:extLst>
                    <a:ext uri="{9D8B030D-6E8A-4147-A177-3AD203B41FA5}">
                      <a16:colId xmlns:a16="http://schemas.microsoft.com/office/drawing/2014/main" val="1964510505"/>
                    </a:ext>
                  </a:extLst>
                </a:gridCol>
              </a:tblGrid>
              <a:tr h="178924">
                <a:tc>
                  <a:txBody>
                    <a:bodyPr/>
                    <a:lstStyle/>
                    <a:p>
                      <a:r>
                        <a:rPr lang="en-US" sz="1600" dirty="0">
                          <a:solidFill>
                            <a:schemeClr val="accent1"/>
                          </a:solidFill>
                        </a:rPr>
                        <a:t>LICENSE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3017530"/>
                  </a:ext>
                </a:extLst>
              </a:tr>
              <a:tr h="178924">
                <a:tc>
                  <a:txBody>
                    <a:bodyPr/>
                    <a:lstStyle/>
                    <a:p>
                      <a:r>
                        <a:rPr lang="en-US" sz="1600" dirty="0">
                          <a:solidFill>
                            <a:schemeClr val="accent1"/>
                          </a:solidFill>
                        </a:rPr>
                        <a:t>This toolkit is licensed under a </a:t>
                      </a:r>
                      <a:r>
                        <a:rPr lang="en-US" sz="1600" dirty="0">
                          <a:solidFill>
                            <a:schemeClr val="accent1"/>
                          </a:solidFill>
                          <a:hlinkClick r:id="rId2"/>
                        </a:rPr>
                        <a:t>Creative Commons Attribution 4.0 License</a:t>
                      </a:r>
                      <a:r>
                        <a:rPr lang="en-US" sz="1600" dirty="0">
                          <a:solidFill>
                            <a:schemeClr val="accent1"/>
                          </a:solidFill>
                        </a:rPr>
                        <a:t> (CC BY 4.0).</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49556028"/>
                  </a:ext>
                </a:extLst>
              </a:tr>
              <a:tr h="178924">
                <a:tc>
                  <a:txBody>
                    <a:bodyPr/>
                    <a:lstStyle/>
                    <a:p>
                      <a:endParaRPr lang="en-US" sz="1600" dirty="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55104267"/>
                  </a:ext>
                </a:extLst>
              </a:tr>
              <a:tr h="178924">
                <a:tc>
                  <a:txBody>
                    <a:bodyPr/>
                    <a:lstStyle/>
                    <a:p>
                      <a:r>
                        <a:rPr lang="en-US" sz="1600" b="1" dirty="0">
                          <a:solidFill>
                            <a:schemeClr val="accent1"/>
                          </a:solidFill>
                        </a:rPr>
                        <a:t>VERSION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914782"/>
                  </a:ext>
                </a:extLst>
              </a:tr>
              <a:tr h="178924">
                <a:tc>
                  <a:txBody>
                    <a:bodyPr/>
                    <a:lstStyle/>
                    <a:p>
                      <a:r>
                        <a:rPr lang="en-US" sz="1600" dirty="0">
                          <a:solidFill>
                            <a:schemeClr val="accent1"/>
                          </a:solidFill>
                        </a:rPr>
                        <a:t>The latest version of this Toolkit can be found at the Center for Assessment’s website at </a:t>
                      </a:r>
                      <a:r>
                        <a:rPr lang="en-US" sz="1600" dirty="0">
                          <a:solidFill>
                            <a:schemeClr val="accent1"/>
                          </a:solidFill>
                          <a:hlinkClick r:id="rId3"/>
                        </a:rPr>
                        <a:t>https://www.nciea.org/dasd-toolkit</a:t>
                      </a:r>
                      <a:r>
                        <a:rPr lang="en-US" sz="1600" dirty="0">
                          <a:solidFill>
                            <a:schemeClr val="accent1"/>
                          </a:solidFill>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49587987"/>
                  </a:ext>
                </a:extLst>
              </a:tr>
            </a:tbl>
          </a:graphicData>
        </a:graphic>
      </p:graphicFrame>
      <p:sp>
        <p:nvSpPr>
          <p:cNvPr id="6" name="Rectangle 5">
            <a:extLst>
              <a:ext uri="{FF2B5EF4-FFF2-40B4-BE49-F238E27FC236}">
                <a16:creationId xmlns:a16="http://schemas.microsoft.com/office/drawing/2014/main" id="{BFC52738-C132-C54E-8045-1CC302256111}"/>
              </a:ext>
            </a:extLst>
          </p:cNvPr>
          <p:cNvSpPr/>
          <p:nvPr/>
        </p:nvSpPr>
        <p:spPr>
          <a:xfrm>
            <a:off x="0" y="-1"/>
            <a:ext cx="12192000" cy="4114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7">
            <a:extLst>
              <a:ext uri="{FF2B5EF4-FFF2-40B4-BE49-F238E27FC236}">
                <a16:creationId xmlns:a16="http://schemas.microsoft.com/office/drawing/2014/main" id="{31E1D642-D5F8-3643-B6B2-2FFFA567E0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57200"/>
            <a:ext cx="3200400" cy="32004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A5AF174-18F2-8847-BE04-6855F1BC7830}"/>
              </a:ext>
            </a:extLst>
          </p:cNvPr>
          <p:cNvSpPr/>
          <p:nvPr/>
        </p:nvSpPr>
        <p:spPr>
          <a:xfrm>
            <a:off x="3963503" y="278344"/>
            <a:ext cx="7960767" cy="1077218"/>
          </a:xfrm>
          <a:prstGeom prst="rect">
            <a:avLst/>
          </a:prstGeom>
        </p:spPr>
        <p:txBody>
          <a:bodyPr wrap="square">
            <a:spAutoFit/>
          </a:bodyPr>
          <a:lstStyle/>
          <a:p>
            <a:r>
              <a:rPr lang="en-US" sz="3600" dirty="0">
                <a:solidFill>
                  <a:schemeClr val="accent1">
                    <a:lumMod val="75000"/>
                  </a:schemeClr>
                </a:solidFill>
              </a:rPr>
              <a:t>District Assessment System Design Toolkit</a:t>
            </a:r>
            <a:endParaRPr lang="en-US" sz="2400" dirty="0">
              <a:solidFill>
                <a:schemeClr val="accent1">
                  <a:lumMod val="75000"/>
                </a:schemeClr>
              </a:solidFill>
            </a:endParaRPr>
          </a:p>
          <a:p>
            <a:r>
              <a:rPr lang="en-US" sz="2800" i="1" dirty="0">
                <a:solidFill>
                  <a:schemeClr val="accent1">
                    <a:lumMod val="75000"/>
                  </a:schemeClr>
                </a:solidFill>
              </a:rPr>
              <a:t>Workshop #1 Slide Deck</a:t>
            </a:r>
            <a:endParaRPr lang="en-US" sz="3600" i="1" dirty="0">
              <a:solidFill>
                <a:schemeClr val="accent1">
                  <a:lumMod val="75000"/>
                </a:schemeClr>
              </a:solidFill>
            </a:endParaRPr>
          </a:p>
        </p:txBody>
      </p:sp>
      <p:pic>
        <p:nvPicPr>
          <p:cNvPr id="14" name="Graphic 6">
            <a:hlinkClick r:id="rId2"/>
            <a:extLst>
              <a:ext uri="{FF2B5EF4-FFF2-40B4-BE49-F238E27FC236}">
                <a16:creationId xmlns:a16="http://schemas.microsoft.com/office/drawing/2014/main" id="{562DC855-F930-E14E-BDAF-0A69825C59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238"/>
          <a:stretch>
            <a:fillRect/>
          </a:stretch>
        </p:blipFill>
        <p:spPr bwMode="auto">
          <a:xfrm>
            <a:off x="10627441" y="4572000"/>
            <a:ext cx="1143000" cy="3946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a:extLst>
              <a:ext uri="{FF2B5EF4-FFF2-40B4-BE49-F238E27FC236}">
                <a16:creationId xmlns:a16="http://schemas.microsoft.com/office/drawing/2014/main" id="{B0B33728-A472-2D4C-A5AC-55E3D52E77A3}"/>
              </a:ext>
            </a:extLst>
          </p:cNvPr>
          <p:cNvGraphicFramePr>
            <a:graphicFrameLocks noGrp="1"/>
          </p:cNvGraphicFramePr>
          <p:nvPr>
            <p:extLst>
              <p:ext uri="{D42A27DB-BD31-4B8C-83A1-F6EECF244321}">
                <p14:modId xmlns:p14="http://schemas.microsoft.com/office/powerpoint/2010/main" val="1887935792"/>
              </p:ext>
            </p:extLst>
          </p:nvPr>
        </p:nvGraphicFramePr>
        <p:xfrm>
          <a:off x="4065368" y="1463040"/>
          <a:ext cx="7735335" cy="2194560"/>
        </p:xfrm>
        <a:graphic>
          <a:graphicData uri="http://schemas.openxmlformats.org/drawingml/2006/table">
            <a:tbl>
              <a:tblPr firstRow="1" bandRow="1">
                <a:tableStyleId>{5C22544A-7EE6-4342-B048-85BDC9FD1C3A}</a:tableStyleId>
              </a:tblPr>
              <a:tblGrid>
                <a:gridCol w="2051222">
                  <a:extLst>
                    <a:ext uri="{9D8B030D-6E8A-4147-A177-3AD203B41FA5}">
                      <a16:colId xmlns:a16="http://schemas.microsoft.com/office/drawing/2014/main" val="1130591314"/>
                    </a:ext>
                  </a:extLst>
                </a:gridCol>
                <a:gridCol w="3998947">
                  <a:extLst>
                    <a:ext uri="{9D8B030D-6E8A-4147-A177-3AD203B41FA5}">
                      <a16:colId xmlns:a16="http://schemas.microsoft.com/office/drawing/2014/main" val="3450799420"/>
                    </a:ext>
                  </a:extLst>
                </a:gridCol>
                <a:gridCol w="1685166">
                  <a:extLst>
                    <a:ext uri="{9D8B030D-6E8A-4147-A177-3AD203B41FA5}">
                      <a16:colId xmlns:a16="http://schemas.microsoft.com/office/drawing/2014/main" val="3408755513"/>
                    </a:ext>
                  </a:extLst>
                </a:gridCol>
              </a:tblGrid>
              <a:tr h="548640">
                <a:tc>
                  <a:txBody>
                    <a:bodyPr/>
                    <a:lstStyle/>
                    <a:p>
                      <a:pPr algn="l"/>
                      <a:r>
                        <a:rPr lang="en-US" sz="1500" b="1" dirty="0">
                          <a:solidFill>
                            <a:schemeClr val="accent1">
                              <a:lumMod val="75000"/>
                            </a:schemeClr>
                          </a:solidFill>
                        </a:rPr>
                        <a:t>Joseph Martineau</a:t>
                      </a:r>
                    </a:p>
                  </a:txBody>
                  <a:tcPr anchor="ctr">
                    <a:lnL w="285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500" b="0" dirty="0">
                          <a:solidFill>
                            <a:schemeClr val="accent1">
                              <a:lumMod val="75000"/>
                            </a:schemeClr>
                          </a:solidFill>
                        </a:rPr>
                        <a:t>Senior Associate</a:t>
                      </a: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b="0" dirty="0">
                        <a:solidFill>
                          <a:schemeClr val="accent1">
                            <a:lumMod val="75000"/>
                          </a:schemeClr>
                        </a:solidFill>
                      </a:endParaRPr>
                    </a:p>
                  </a:txBody>
                  <a:tcPr anchor="ctr">
                    <a:lnL w="12700" cmpd="sng">
                      <a:noFill/>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73981073"/>
                  </a:ext>
                </a:extLst>
              </a:tr>
              <a:tr h="548640">
                <a:tc>
                  <a:txBody>
                    <a:bodyPr/>
                    <a:lstStyle/>
                    <a:p>
                      <a:pPr algn="l"/>
                      <a:r>
                        <a:rPr lang="en-US" sz="1500" b="1" dirty="0">
                          <a:solidFill>
                            <a:schemeClr val="accent1">
                              <a:lumMod val="75000"/>
                            </a:schemeClr>
                          </a:solidFill>
                        </a:rPr>
                        <a:t>Kathy Dewsbury-White</a:t>
                      </a:r>
                    </a:p>
                    <a:p>
                      <a:pPr algn="l"/>
                      <a:r>
                        <a:rPr lang="en-US" sz="1500" b="1" dirty="0">
                          <a:solidFill>
                            <a:schemeClr val="accent1">
                              <a:lumMod val="75000"/>
                            </a:schemeClr>
                          </a:solidFill>
                        </a:rPr>
                        <a:t>Ed Roeber</a:t>
                      </a:r>
                    </a:p>
                  </a:txBody>
                  <a:tcPr anchor="ctr">
                    <a:lnL w="28575" cap="flat" cmpd="sng" algn="ctr">
                      <a:noFill/>
                      <a:prstDash val="solid"/>
                      <a:round/>
                      <a:headEnd type="none" w="med" len="med"/>
                      <a:tailEnd type="none" w="med" len="med"/>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500" b="0" dirty="0">
                          <a:solidFill>
                            <a:schemeClr val="accent1">
                              <a:lumMod val="75000"/>
                            </a:schemeClr>
                          </a:solidFill>
                        </a:rPr>
                        <a:t>President &amp; Chief Executive Officer</a:t>
                      </a:r>
                    </a:p>
                    <a:p>
                      <a:pPr algn="l"/>
                      <a:r>
                        <a:rPr lang="en-US" sz="1500" b="0" dirty="0">
                          <a:solidFill>
                            <a:schemeClr val="accent1">
                              <a:lumMod val="75000"/>
                            </a:schemeClr>
                          </a:solidFill>
                        </a:rPr>
                        <a:t>Assessment Director</a:t>
                      </a:r>
                    </a:p>
                  </a:txBody>
                  <a:tcPr anchor="ctr">
                    <a:lnL w="12700" cmpd="sng">
                      <a:noFill/>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b="0" dirty="0">
                        <a:solidFill>
                          <a:schemeClr val="accent1">
                            <a:lumMod val="75000"/>
                          </a:schemeClr>
                        </a:solidFill>
                      </a:endParaRPr>
                    </a:p>
                  </a:txBody>
                  <a:tcPr anchor="ctr">
                    <a:lnL w="12700" cmpd="sng">
                      <a:noFill/>
                    </a:lnL>
                    <a:lnR w="28575" cap="flat" cmpd="sng" algn="ctr">
                      <a:no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01111496"/>
                  </a:ext>
                </a:extLst>
              </a:tr>
              <a:tr h="548640">
                <a:tc>
                  <a:txBody>
                    <a:bodyPr/>
                    <a:lstStyle/>
                    <a:p>
                      <a:pPr algn="l"/>
                      <a:r>
                        <a:rPr lang="en-US" sz="1500" b="1" dirty="0">
                          <a:solidFill>
                            <a:schemeClr val="accent1">
                              <a:lumMod val="75000"/>
                            </a:schemeClr>
                          </a:solidFill>
                        </a:rPr>
                        <a:t>Ellen Vorenkamp</a:t>
                      </a:r>
                    </a:p>
                  </a:txBody>
                  <a:tcPr anchor="ctr">
                    <a:lnL w="28575" cap="flat" cmpd="sng" algn="ctr">
                      <a:noFill/>
                      <a:prstDash val="solid"/>
                      <a:round/>
                      <a:headEnd type="none" w="med" len="med"/>
                      <a:tailEnd type="none" w="med" len="med"/>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500" b="0" dirty="0">
                          <a:solidFill>
                            <a:schemeClr val="accent1">
                              <a:lumMod val="75000"/>
                            </a:schemeClr>
                          </a:solidFill>
                        </a:rPr>
                        <a:t>Assessment Consultant</a:t>
                      </a:r>
                    </a:p>
                  </a:txBody>
                  <a:tcPr anchor="ctr">
                    <a:lnL w="12700" cmpd="sng">
                      <a:noFill/>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b="0" dirty="0">
                        <a:solidFill>
                          <a:schemeClr val="accent1">
                            <a:lumMod val="75000"/>
                          </a:schemeClr>
                        </a:solidFill>
                      </a:endParaRPr>
                    </a:p>
                  </a:txBody>
                  <a:tcPr anchor="ctr">
                    <a:lnL w="12700" cmpd="sng">
                      <a:noFill/>
                    </a:lnL>
                    <a:lnR w="28575" cap="flat" cmpd="sng" algn="ctr">
                      <a:no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98728849"/>
                  </a:ext>
                </a:extLst>
              </a:tr>
              <a:tr h="548640">
                <a:tc>
                  <a:txBody>
                    <a:bodyPr/>
                    <a:lstStyle/>
                    <a:p>
                      <a:pPr algn="l"/>
                      <a:r>
                        <a:rPr lang="en-US" sz="1500" b="1" dirty="0">
                          <a:solidFill>
                            <a:schemeClr val="accent1">
                              <a:lumMod val="75000"/>
                            </a:schemeClr>
                          </a:solidFill>
                        </a:rPr>
                        <a:t>Steven Snead</a:t>
                      </a:r>
                    </a:p>
                    <a:p>
                      <a:pPr algn="l"/>
                      <a:r>
                        <a:rPr lang="en-US" sz="1500" b="1" dirty="0">
                          <a:solidFill>
                            <a:schemeClr val="accent1">
                              <a:lumMod val="75000"/>
                            </a:schemeClr>
                          </a:solidFill>
                        </a:rPr>
                        <a:t>Jonathan Flukes</a:t>
                      </a:r>
                    </a:p>
                  </a:txBody>
                  <a:tcPr anchor="ctr">
                    <a:lnL w="28575" cap="flat" cmpd="sng" algn="ctr">
                      <a:noFill/>
                      <a:prstDash val="solid"/>
                      <a:round/>
                      <a:headEnd type="none" w="med" len="med"/>
                      <a:tailEnd type="none" w="med" len="med"/>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500" b="0" dirty="0">
                          <a:solidFill>
                            <a:schemeClr val="accent1">
                              <a:lumMod val="75000"/>
                            </a:schemeClr>
                          </a:solidFill>
                        </a:rPr>
                        <a:t>Supervisor, Curriculum &amp; Instruction Unit</a:t>
                      </a:r>
                    </a:p>
                    <a:p>
                      <a:pPr algn="l"/>
                      <a:r>
                        <a:rPr lang="en-US" sz="1500" b="0" dirty="0">
                          <a:solidFill>
                            <a:schemeClr val="accent1">
                              <a:lumMod val="75000"/>
                            </a:schemeClr>
                          </a:solidFill>
                        </a:rPr>
                        <a:t>Research, Evaluation, &amp; Assessment Consultant</a:t>
                      </a:r>
                    </a:p>
                  </a:txBody>
                  <a:tcPr anchor="ctr">
                    <a:lnL w="12700" cmpd="sng">
                      <a:noFill/>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b="0" dirty="0">
                        <a:solidFill>
                          <a:schemeClr val="accent1">
                            <a:lumMod val="75000"/>
                          </a:schemeClr>
                        </a:solidFill>
                      </a:endParaRPr>
                    </a:p>
                  </a:txBody>
                  <a:tcPr anchor="ctr">
                    <a:lnL w="12700" cmpd="sng">
                      <a:noFill/>
                    </a:lnL>
                    <a:lnR w="28575" cap="flat" cmpd="sng" algn="ctr">
                      <a:no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44020025"/>
                  </a:ext>
                </a:extLst>
              </a:tr>
            </a:tbl>
          </a:graphicData>
        </a:graphic>
      </p:graphicFrame>
      <p:pic>
        <p:nvPicPr>
          <p:cNvPr id="11" name="Picture 10">
            <a:extLst>
              <a:ext uri="{FF2B5EF4-FFF2-40B4-BE49-F238E27FC236}">
                <a16:creationId xmlns:a16="http://schemas.microsoft.com/office/drawing/2014/main" id="{7DD8BBFD-A70E-7D41-81F7-ABFD15D296AC}"/>
              </a:ext>
            </a:extLst>
          </p:cNvPr>
          <p:cNvPicPr/>
          <p:nvPr/>
        </p:nvPicPr>
        <p:blipFill rotWithShape="1">
          <a:blip r:embed="rId6"/>
          <a:srcRect l="1495" t="3766" r="7265" b="25208"/>
          <a:stretch/>
        </p:blipFill>
        <p:spPr bwMode="auto">
          <a:xfrm>
            <a:off x="10183592" y="1511864"/>
            <a:ext cx="1466760" cy="452859"/>
          </a:xfrm>
          <a:prstGeom prst="rect">
            <a:avLst/>
          </a:prstGeom>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57AB2771-0D82-CF4E-AC66-3EEA362606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83592" y="2037023"/>
            <a:ext cx="932180" cy="457200"/>
          </a:xfrm>
          <a:prstGeom prst="rect">
            <a:avLst/>
          </a:prstGeom>
        </p:spPr>
      </p:pic>
      <p:pic>
        <p:nvPicPr>
          <p:cNvPr id="15" name="Picture 14">
            <a:extLst>
              <a:ext uri="{FF2B5EF4-FFF2-40B4-BE49-F238E27FC236}">
                <a16:creationId xmlns:a16="http://schemas.microsoft.com/office/drawing/2014/main" id="{CAA31085-3E2C-7D41-9994-E04343AF4AEB}"/>
              </a:ext>
            </a:extLst>
          </p:cNvPr>
          <p:cNvPicPr>
            <a:picLocks noChangeAspect="1"/>
          </p:cNvPicPr>
          <p:nvPr/>
        </p:nvPicPr>
        <p:blipFill rotWithShape="1">
          <a:blip r:embed="rId8">
            <a:extLst>
              <a:ext uri="{28A0092B-C50C-407E-A947-70E740481C1C}">
                <a14:useLocalDpi xmlns:a14="http://schemas.microsoft.com/office/drawing/2010/main" val="0"/>
              </a:ext>
            </a:extLst>
          </a:blip>
          <a:srcRect l="10472" t="31495" r="9927" b="27745"/>
          <a:stretch/>
        </p:blipFill>
        <p:spPr bwMode="auto">
          <a:xfrm>
            <a:off x="10183592" y="2606068"/>
            <a:ext cx="1178560" cy="457200"/>
          </a:xfrm>
          <a:prstGeom prst="rect">
            <a:avLst/>
          </a:prstGeom>
          <a:ln>
            <a:noFill/>
          </a:ln>
          <a:extLst>
            <a:ext uri="{53640926-AAD7-44D8-BBD7-CCE9431645EC}">
              <a14:shadowObscured xmlns:a14="http://schemas.microsoft.com/office/drawing/2010/main"/>
            </a:ext>
          </a:extLst>
        </p:spPr>
      </p:pic>
      <p:pic>
        <p:nvPicPr>
          <p:cNvPr id="17" name="Picture 16">
            <a:extLst>
              <a:ext uri="{FF2B5EF4-FFF2-40B4-BE49-F238E27FC236}">
                <a16:creationId xmlns:a16="http://schemas.microsoft.com/office/drawing/2014/main" id="{40194DD4-30A1-4E42-B25D-AF6B7A4A983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83592" y="3150657"/>
            <a:ext cx="1334770" cy="457200"/>
          </a:xfrm>
          <a:prstGeom prst="rect">
            <a:avLst/>
          </a:prstGeom>
        </p:spPr>
      </p:pic>
    </p:spTree>
    <p:extLst>
      <p:ext uri="{BB962C8B-B14F-4D97-AF65-F5344CB8AC3E}">
        <p14:creationId xmlns:p14="http://schemas.microsoft.com/office/powerpoint/2010/main" val="935337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5D20A-8B65-5E46-897B-3A5CF2260A4E}"/>
              </a:ext>
            </a:extLst>
          </p:cNvPr>
          <p:cNvSpPr>
            <a:spLocks noGrp="1"/>
          </p:cNvSpPr>
          <p:nvPr>
            <p:ph type="title"/>
          </p:nvPr>
        </p:nvSpPr>
        <p:spPr/>
        <p:txBody>
          <a:bodyPr/>
          <a:lstStyle/>
          <a:p>
            <a:r>
              <a:rPr lang="en-US" dirty="0"/>
              <a:t>Vocabulary of Assessment</a:t>
            </a:r>
          </a:p>
        </p:txBody>
      </p:sp>
      <p:sp>
        <p:nvSpPr>
          <p:cNvPr id="3" name="Content Placeholder 2">
            <a:extLst>
              <a:ext uri="{FF2B5EF4-FFF2-40B4-BE49-F238E27FC236}">
                <a16:creationId xmlns:a16="http://schemas.microsoft.com/office/drawing/2014/main" id="{06CEF209-C8B0-0241-8664-5216C204B48E}"/>
              </a:ext>
            </a:extLst>
          </p:cNvPr>
          <p:cNvSpPr>
            <a:spLocks noGrp="1"/>
          </p:cNvSpPr>
          <p:nvPr>
            <p:ph idx="1"/>
          </p:nvPr>
        </p:nvSpPr>
        <p:spPr/>
        <p:txBody>
          <a:bodyPr/>
          <a:lstStyle/>
          <a:p>
            <a:r>
              <a:rPr lang="en-US" dirty="0"/>
              <a:t>You were asked to keep notes with questions, concerns, and comments as you read the advance reading documents</a:t>
            </a:r>
          </a:p>
          <a:p>
            <a:r>
              <a:rPr lang="en-US" dirty="0"/>
              <a:t>The next few slides will be a brief review of the vocabulary of assessment</a:t>
            </a:r>
          </a:p>
          <a:p>
            <a:r>
              <a:rPr lang="en-US" dirty="0"/>
              <a:t>Please share your questions, concerns, and comments while the appropriate slide is displayed</a:t>
            </a:r>
          </a:p>
        </p:txBody>
      </p:sp>
    </p:spTree>
    <p:extLst>
      <p:ext uri="{BB962C8B-B14F-4D97-AF65-F5344CB8AC3E}">
        <p14:creationId xmlns:p14="http://schemas.microsoft.com/office/powerpoint/2010/main" val="965374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C1A74-77D2-1047-81E0-62A5DE1D6E0B}"/>
              </a:ext>
            </a:extLst>
          </p:cNvPr>
          <p:cNvSpPr>
            <a:spLocks noGrp="1"/>
          </p:cNvSpPr>
          <p:nvPr>
            <p:ph type="title"/>
          </p:nvPr>
        </p:nvSpPr>
        <p:spPr/>
        <p:txBody>
          <a:bodyPr>
            <a:normAutofit fontScale="90000"/>
          </a:bodyPr>
          <a:lstStyle/>
          <a:p>
            <a:r>
              <a:rPr lang="en-US" dirty="0"/>
              <a:t>Vocabulary of Assessment – Control Over Assessment</a:t>
            </a:r>
          </a:p>
        </p:txBody>
      </p:sp>
      <p:graphicFrame>
        <p:nvGraphicFramePr>
          <p:cNvPr id="4" name="Content Placeholder 3">
            <a:extLst>
              <a:ext uri="{FF2B5EF4-FFF2-40B4-BE49-F238E27FC236}">
                <a16:creationId xmlns:a16="http://schemas.microsoft.com/office/drawing/2014/main" id="{BBC144D5-2C10-0542-A8EB-E86C72E0F7FC}"/>
              </a:ext>
            </a:extLst>
          </p:cNvPr>
          <p:cNvGraphicFramePr>
            <a:graphicFrameLocks noGrp="1"/>
          </p:cNvGraphicFramePr>
          <p:nvPr>
            <p:ph idx="1"/>
            <p:extLst>
              <p:ext uri="{D42A27DB-BD31-4B8C-83A1-F6EECF244321}">
                <p14:modId xmlns:p14="http://schemas.microsoft.com/office/powerpoint/2010/main" val="1132613252"/>
              </p:ext>
            </p:extLst>
          </p:nvPr>
        </p:nvGraphicFramePr>
        <p:xfrm>
          <a:off x="228600" y="1014413"/>
          <a:ext cx="11731626" cy="3931920"/>
        </p:xfrm>
        <a:graphic>
          <a:graphicData uri="http://schemas.openxmlformats.org/drawingml/2006/table">
            <a:tbl>
              <a:tblPr firstRow="1" bandRow="1">
                <a:tableStyleId>{5C22544A-7EE6-4342-B048-85BDC9FD1C3A}</a:tableStyleId>
              </a:tblPr>
              <a:tblGrid>
                <a:gridCol w="2216426">
                  <a:extLst>
                    <a:ext uri="{9D8B030D-6E8A-4147-A177-3AD203B41FA5}">
                      <a16:colId xmlns:a16="http://schemas.microsoft.com/office/drawing/2014/main" val="3150840312"/>
                    </a:ext>
                  </a:extLst>
                </a:gridCol>
                <a:gridCol w="3190461">
                  <a:extLst>
                    <a:ext uri="{9D8B030D-6E8A-4147-A177-3AD203B41FA5}">
                      <a16:colId xmlns:a16="http://schemas.microsoft.com/office/drawing/2014/main" val="649978765"/>
                    </a:ext>
                  </a:extLst>
                </a:gridCol>
                <a:gridCol w="6324739">
                  <a:extLst>
                    <a:ext uri="{9D8B030D-6E8A-4147-A177-3AD203B41FA5}">
                      <a16:colId xmlns:a16="http://schemas.microsoft.com/office/drawing/2014/main" val="889090774"/>
                    </a:ext>
                  </a:extLst>
                </a:gridCol>
              </a:tblGrid>
              <a:tr h="370840">
                <a:tc>
                  <a:txBody>
                    <a:bodyPr/>
                    <a:lstStyle/>
                    <a:p>
                      <a:r>
                        <a:rPr lang="en-US" sz="2000" dirty="0"/>
                        <a:t>Term</a:t>
                      </a:r>
                    </a:p>
                  </a:txBody>
                  <a:tcPr/>
                </a:tc>
                <a:tc>
                  <a:txBody>
                    <a:bodyPr/>
                    <a:lstStyle/>
                    <a:p>
                      <a:r>
                        <a:rPr lang="en-US" sz="2000" dirty="0"/>
                        <a:t>Definition</a:t>
                      </a:r>
                    </a:p>
                  </a:txBody>
                  <a:tcPr/>
                </a:tc>
                <a:tc>
                  <a:txBody>
                    <a:bodyPr/>
                    <a:lstStyle/>
                    <a:p>
                      <a:r>
                        <a:rPr lang="en-US" sz="2000" dirty="0"/>
                        <a:t>Examples</a:t>
                      </a:r>
                    </a:p>
                  </a:txBody>
                  <a:tcPr/>
                </a:tc>
                <a:extLst>
                  <a:ext uri="{0D108BD9-81ED-4DB2-BD59-A6C34878D82A}">
                    <a16:rowId xmlns:a16="http://schemas.microsoft.com/office/drawing/2014/main" val="2608507847"/>
                  </a:ext>
                </a:extLst>
              </a:tr>
              <a:tr h="370840">
                <a:tc>
                  <a:txBody>
                    <a:bodyPr/>
                    <a:lstStyle/>
                    <a:p>
                      <a:r>
                        <a:rPr lang="en-US" sz="2000" dirty="0"/>
                        <a:t>Control over timing</a:t>
                      </a:r>
                    </a:p>
                  </a:txBody>
                  <a:tcPr/>
                </a:tc>
                <a:tc>
                  <a:txBody>
                    <a:bodyPr/>
                    <a:lstStyle/>
                    <a:p>
                      <a:r>
                        <a:rPr lang="en-US" sz="2000" kern="1200" dirty="0">
                          <a:solidFill>
                            <a:schemeClr val="dk1"/>
                          </a:solidFill>
                          <a:effectLst/>
                          <a:latin typeface="+mn-lt"/>
                          <a:ea typeface="+mn-ea"/>
                          <a:cs typeface="+mn-cs"/>
                        </a:rPr>
                        <a:t>Who (teacher, district/school, state, vendor) has the power to decide when a test is given</a:t>
                      </a:r>
                      <a:r>
                        <a:rPr lang="en-US" sz="2000" dirty="0">
                          <a:effectLst/>
                        </a:rPr>
                        <a:t> </a:t>
                      </a:r>
                      <a:endParaRPr lang="en-US" sz="2000" dirty="0"/>
                    </a:p>
                  </a:txBody>
                  <a:tcPr/>
                </a:tc>
                <a:tc>
                  <a:txBody>
                    <a:bodyPr/>
                    <a:lstStyle/>
                    <a:p>
                      <a:pPr marL="285750" lvl="0" indent="-285750">
                        <a:buFont typeface="Arial" panose="020B0604020202020204" pitchFamily="34" charset="0"/>
                        <a:buChar char="•"/>
                      </a:pPr>
                      <a:r>
                        <a:rPr lang="en-US" sz="2000" kern="1200" dirty="0">
                          <a:solidFill>
                            <a:schemeClr val="dk1"/>
                          </a:solidFill>
                          <a:effectLst/>
                          <a:latin typeface="+mn-lt"/>
                          <a:ea typeface="+mn-ea"/>
                          <a:cs typeface="+mn-cs"/>
                        </a:rPr>
                        <a:t>A teacher has authority to determine when to administer end-of-unit assessments.</a:t>
                      </a:r>
                    </a:p>
                    <a:p>
                      <a:pPr marL="285750" lvl="0" indent="-285750">
                        <a:buFont typeface="Arial" panose="020B0604020202020204" pitchFamily="34" charset="0"/>
                        <a:buChar char="•"/>
                      </a:pPr>
                      <a:r>
                        <a:rPr lang="en-US" sz="2000" kern="1200" dirty="0">
                          <a:solidFill>
                            <a:schemeClr val="dk1"/>
                          </a:solidFill>
                          <a:effectLst/>
                          <a:latin typeface="+mn-lt"/>
                          <a:ea typeface="+mn-ea"/>
                          <a:cs typeface="+mn-cs"/>
                        </a:rPr>
                        <a:t>A district requires teachers to administer a common assessment three times a year.</a:t>
                      </a:r>
                    </a:p>
                    <a:p>
                      <a:pPr marL="285750" indent="-285750">
                        <a:buFont typeface="Arial" panose="020B0604020202020204" pitchFamily="34" charset="0"/>
                        <a:buChar char="•"/>
                      </a:pPr>
                      <a:r>
                        <a:rPr lang="en-US" sz="2000" kern="1200" dirty="0">
                          <a:solidFill>
                            <a:schemeClr val="dk1"/>
                          </a:solidFill>
                          <a:effectLst/>
                          <a:latin typeface="+mn-lt"/>
                          <a:ea typeface="+mn-ea"/>
                          <a:cs typeface="+mn-cs"/>
                        </a:rPr>
                        <a:t>A state requires administration of end-of-grade assessments in the last two weeks of every school year.</a:t>
                      </a:r>
                      <a:r>
                        <a:rPr lang="en-US" sz="2000" dirty="0">
                          <a:effectLst/>
                        </a:rPr>
                        <a:t> </a:t>
                      </a:r>
                      <a:endParaRPr lang="en-US" sz="2000" dirty="0"/>
                    </a:p>
                  </a:txBody>
                  <a:tcPr/>
                </a:tc>
                <a:extLst>
                  <a:ext uri="{0D108BD9-81ED-4DB2-BD59-A6C34878D82A}">
                    <a16:rowId xmlns:a16="http://schemas.microsoft.com/office/drawing/2014/main" val="2778719718"/>
                  </a:ext>
                </a:extLst>
              </a:tr>
              <a:tr h="370840">
                <a:tc>
                  <a:txBody>
                    <a:bodyPr/>
                    <a:lstStyle/>
                    <a:p>
                      <a:r>
                        <a:rPr lang="en-US" sz="2000" dirty="0"/>
                        <a:t>Control over content</a:t>
                      </a:r>
                    </a:p>
                  </a:txBody>
                  <a:tcPr/>
                </a:tc>
                <a:tc>
                  <a:txBody>
                    <a:bodyPr/>
                    <a:lstStyle/>
                    <a:p>
                      <a:r>
                        <a:rPr lang="en-US" sz="2000" kern="1200" dirty="0">
                          <a:solidFill>
                            <a:schemeClr val="dk1"/>
                          </a:solidFill>
                          <a:effectLst/>
                          <a:latin typeface="+mn-lt"/>
                          <a:ea typeface="+mn-ea"/>
                          <a:cs typeface="+mn-cs"/>
                        </a:rPr>
                        <a:t>Who (teacher, district/school, state, vendor) has the power to select or develop the test to be administered</a:t>
                      </a:r>
                      <a:r>
                        <a:rPr lang="en-US" sz="2000" dirty="0">
                          <a:effectLst/>
                        </a:rPr>
                        <a:t> </a:t>
                      </a:r>
                      <a:endParaRPr lang="en-US" sz="2000" dirty="0"/>
                    </a:p>
                  </a:txBody>
                  <a:tcPr/>
                </a:tc>
                <a:tc>
                  <a:txBody>
                    <a:bodyPr/>
                    <a:lstStyle/>
                    <a:p>
                      <a:pPr marL="285750" lvl="0" indent="-285750">
                        <a:buFont typeface="Arial" panose="020B0604020202020204" pitchFamily="34" charset="0"/>
                        <a:buChar char="•"/>
                      </a:pPr>
                      <a:r>
                        <a:rPr lang="en-US" sz="2000" kern="1200" dirty="0">
                          <a:solidFill>
                            <a:schemeClr val="dk1"/>
                          </a:solidFill>
                          <a:effectLst/>
                          <a:latin typeface="+mn-lt"/>
                          <a:ea typeface="+mn-ea"/>
                          <a:cs typeface="+mn-cs"/>
                        </a:rPr>
                        <a:t>A teacher develops his or her own tests.</a:t>
                      </a:r>
                    </a:p>
                    <a:p>
                      <a:pPr marL="285750" lvl="0" indent="-285750">
                        <a:buFont typeface="Arial" panose="020B0604020202020204" pitchFamily="34" charset="0"/>
                        <a:buChar char="•"/>
                      </a:pPr>
                      <a:r>
                        <a:rPr lang="en-US" sz="2000" kern="1200" dirty="0">
                          <a:solidFill>
                            <a:schemeClr val="dk1"/>
                          </a:solidFill>
                          <a:effectLst/>
                          <a:latin typeface="+mn-lt"/>
                          <a:ea typeface="+mn-ea"/>
                          <a:cs typeface="+mn-cs"/>
                        </a:rPr>
                        <a:t>A district selects a commercial interim assessment.</a:t>
                      </a:r>
                    </a:p>
                    <a:p>
                      <a:pPr marL="285750" indent="-285750">
                        <a:buFont typeface="Arial" panose="020B0604020202020204" pitchFamily="34" charset="0"/>
                        <a:buChar char="•"/>
                      </a:pPr>
                      <a:r>
                        <a:rPr lang="en-US" sz="2000" kern="1200" dirty="0">
                          <a:solidFill>
                            <a:schemeClr val="dk1"/>
                          </a:solidFill>
                          <a:effectLst/>
                          <a:latin typeface="+mn-lt"/>
                          <a:ea typeface="+mn-ea"/>
                          <a:cs typeface="+mn-cs"/>
                        </a:rPr>
                        <a:t>A state joins a consortium for end-of-grade assessments.</a:t>
                      </a:r>
                      <a:r>
                        <a:rPr lang="en-US" sz="2000" dirty="0">
                          <a:effectLst/>
                        </a:rPr>
                        <a:t> </a:t>
                      </a:r>
                      <a:endParaRPr lang="en-US" sz="2000" dirty="0"/>
                    </a:p>
                  </a:txBody>
                  <a:tcPr/>
                </a:tc>
                <a:extLst>
                  <a:ext uri="{0D108BD9-81ED-4DB2-BD59-A6C34878D82A}">
                    <a16:rowId xmlns:a16="http://schemas.microsoft.com/office/drawing/2014/main" val="4102310190"/>
                  </a:ext>
                </a:extLst>
              </a:tr>
            </a:tbl>
          </a:graphicData>
        </a:graphic>
      </p:graphicFrame>
      <p:sp>
        <p:nvSpPr>
          <p:cNvPr id="5" name="Content Placeholder 4">
            <a:extLst>
              <a:ext uri="{FF2B5EF4-FFF2-40B4-BE49-F238E27FC236}">
                <a16:creationId xmlns:a16="http://schemas.microsoft.com/office/drawing/2014/main" id="{6750554F-FD18-FA48-8B71-A372BD33A058}"/>
              </a:ext>
            </a:extLst>
          </p:cNvPr>
          <p:cNvSpPr txBox="1">
            <a:spLocks/>
          </p:cNvSpPr>
          <p:nvPr/>
        </p:nvSpPr>
        <p:spPr>
          <a:xfrm>
            <a:off x="228600" y="5695122"/>
            <a:ext cx="11731752" cy="40758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solidFill>
                  <a:srgbClr val="C00000"/>
                </a:solidFill>
              </a:rPr>
              <a:t>Questions, Concerns, Comments?</a:t>
            </a:r>
          </a:p>
          <a:p>
            <a:endParaRPr lang="en-US" sz="2000" dirty="0"/>
          </a:p>
          <a:p>
            <a:endParaRPr lang="en-US" sz="2000" dirty="0"/>
          </a:p>
        </p:txBody>
      </p:sp>
    </p:spTree>
    <p:extLst>
      <p:ext uri="{BB962C8B-B14F-4D97-AF65-F5344CB8AC3E}">
        <p14:creationId xmlns:p14="http://schemas.microsoft.com/office/powerpoint/2010/main" val="3076552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8FF94-BE46-1443-A15E-7F7FAB38038E}"/>
              </a:ext>
            </a:extLst>
          </p:cNvPr>
          <p:cNvSpPr>
            <a:spLocks noGrp="1"/>
          </p:cNvSpPr>
          <p:nvPr>
            <p:ph type="title"/>
          </p:nvPr>
        </p:nvSpPr>
        <p:spPr/>
        <p:txBody>
          <a:bodyPr>
            <a:noAutofit/>
          </a:bodyPr>
          <a:lstStyle/>
          <a:p>
            <a:r>
              <a:rPr lang="en-US" sz="3600" dirty="0"/>
              <a:t>Vocabulary of Assessment – Units of Curriculum &amp; Instruction</a:t>
            </a:r>
          </a:p>
        </p:txBody>
      </p:sp>
      <p:graphicFrame>
        <p:nvGraphicFramePr>
          <p:cNvPr id="5" name="Content Placeholder 4">
            <a:extLst>
              <a:ext uri="{FF2B5EF4-FFF2-40B4-BE49-F238E27FC236}">
                <a16:creationId xmlns:a16="http://schemas.microsoft.com/office/drawing/2014/main" id="{51858198-CB37-B141-9126-77B75F0C708B}"/>
              </a:ext>
            </a:extLst>
          </p:cNvPr>
          <p:cNvGraphicFramePr>
            <a:graphicFrameLocks noGrp="1"/>
          </p:cNvGraphicFramePr>
          <p:nvPr>
            <p:ph idx="1"/>
            <p:extLst>
              <p:ext uri="{D42A27DB-BD31-4B8C-83A1-F6EECF244321}">
                <p14:modId xmlns:p14="http://schemas.microsoft.com/office/powerpoint/2010/main" val="4116660157"/>
              </p:ext>
            </p:extLst>
          </p:nvPr>
        </p:nvGraphicFramePr>
        <p:xfrm>
          <a:off x="228600" y="1014413"/>
          <a:ext cx="11731626" cy="4302760"/>
        </p:xfrm>
        <a:graphic>
          <a:graphicData uri="http://schemas.openxmlformats.org/drawingml/2006/table">
            <a:tbl>
              <a:tblPr firstRow="1" bandRow="1">
                <a:tableStyleId>{5C22544A-7EE6-4342-B048-85BDC9FD1C3A}</a:tableStyleId>
              </a:tblPr>
              <a:tblGrid>
                <a:gridCol w="1659835">
                  <a:extLst>
                    <a:ext uri="{9D8B030D-6E8A-4147-A177-3AD203B41FA5}">
                      <a16:colId xmlns:a16="http://schemas.microsoft.com/office/drawing/2014/main" val="454954838"/>
                    </a:ext>
                  </a:extLst>
                </a:gridCol>
                <a:gridCol w="6161249">
                  <a:extLst>
                    <a:ext uri="{9D8B030D-6E8A-4147-A177-3AD203B41FA5}">
                      <a16:colId xmlns:a16="http://schemas.microsoft.com/office/drawing/2014/main" val="335793253"/>
                    </a:ext>
                  </a:extLst>
                </a:gridCol>
                <a:gridCol w="3910542">
                  <a:extLst>
                    <a:ext uri="{9D8B030D-6E8A-4147-A177-3AD203B41FA5}">
                      <a16:colId xmlns:a16="http://schemas.microsoft.com/office/drawing/2014/main" val="3005564083"/>
                    </a:ext>
                  </a:extLst>
                </a:gridCol>
              </a:tblGrid>
              <a:tr h="370840">
                <a:tc>
                  <a:txBody>
                    <a:bodyPr/>
                    <a:lstStyle/>
                    <a:p>
                      <a:r>
                        <a:rPr lang="en-US" sz="1800" dirty="0"/>
                        <a:t>Term</a:t>
                      </a:r>
                    </a:p>
                  </a:txBody>
                  <a:tcPr/>
                </a:tc>
                <a:tc>
                  <a:txBody>
                    <a:bodyPr/>
                    <a:lstStyle/>
                    <a:p>
                      <a:r>
                        <a:rPr lang="en-US" sz="1800" dirty="0"/>
                        <a:t>Definition</a:t>
                      </a:r>
                    </a:p>
                  </a:txBody>
                  <a:tcPr/>
                </a:tc>
                <a:tc>
                  <a:txBody>
                    <a:bodyPr/>
                    <a:lstStyle/>
                    <a:p>
                      <a:r>
                        <a:rPr lang="en-US" sz="1800" dirty="0"/>
                        <a:t>Examples</a:t>
                      </a:r>
                    </a:p>
                  </a:txBody>
                  <a:tcPr/>
                </a:tc>
                <a:extLst>
                  <a:ext uri="{0D108BD9-81ED-4DB2-BD59-A6C34878D82A}">
                    <a16:rowId xmlns:a16="http://schemas.microsoft.com/office/drawing/2014/main" val="3193375086"/>
                  </a:ext>
                </a:extLst>
              </a:tr>
              <a:tr h="370840">
                <a:tc>
                  <a:txBody>
                    <a:bodyPr/>
                    <a:lstStyle/>
                    <a:p>
                      <a:r>
                        <a:rPr lang="en-US" sz="1800" dirty="0"/>
                        <a:t>Small unit</a:t>
                      </a:r>
                    </a:p>
                  </a:txBody>
                  <a:tcPr/>
                </a:tc>
                <a:tc>
                  <a:txBody>
                    <a:bodyPr/>
                    <a:lstStyle/>
                    <a:p>
                      <a:r>
                        <a:rPr lang="en-US" sz="1800" kern="1200" dirty="0">
                          <a:solidFill>
                            <a:schemeClr val="dk1"/>
                          </a:solidFill>
                          <a:effectLst/>
                          <a:latin typeface="+mn-lt"/>
                          <a:ea typeface="+mn-ea"/>
                          <a:cs typeface="+mn-cs"/>
                        </a:rPr>
                        <a:t>A small curriculum unit and associated unit of instruction.</a:t>
                      </a:r>
                      <a:r>
                        <a:rPr lang="en-US" sz="1800" dirty="0">
                          <a:effectLst/>
                        </a:rPr>
                        <a:t> </a:t>
                      </a:r>
                      <a:endParaRPr lang="en-US" sz="1800" dirty="0"/>
                    </a:p>
                  </a:txBody>
                  <a:tcPr/>
                </a:tc>
                <a:tc>
                  <a:txBody>
                    <a:bodyPr/>
                    <a:lstStyle/>
                    <a:p>
                      <a:pPr marL="285750" lvl="0" indent="-285750">
                        <a:buFont typeface="Arial" panose="020B0604020202020204" pitchFamily="34" charset="0"/>
                        <a:buChar char="•"/>
                      </a:pPr>
                      <a:r>
                        <a:rPr lang="en-US" sz="1800" kern="1200" dirty="0">
                          <a:solidFill>
                            <a:schemeClr val="dk1"/>
                          </a:solidFill>
                          <a:effectLst/>
                          <a:latin typeface="+mn-lt"/>
                          <a:ea typeface="+mn-ea"/>
                          <a:cs typeface="+mn-cs"/>
                        </a:rPr>
                        <a:t>A small collection of lessons.</a:t>
                      </a:r>
                    </a:p>
                    <a:p>
                      <a:pPr marL="285750" lvl="0" indent="-285750">
                        <a:buFont typeface="Arial" panose="020B0604020202020204" pitchFamily="34" charset="0"/>
                        <a:buChar char="•"/>
                      </a:pPr>
                      <a:r>
                        <a:rPr lang="en-US" sz="1800" kern="1200" dirty="0">
                          <a:solidFill>
                            <a:schemeClr val="dk1"/>
                          </a:solidFill>
                          <a:effectLst/>
                          <a:latin typeface="+mn-lt"/>
                          <a:ea typeface="+mn-ea"/>
                          <a:cs typeface="+mn-cs"/>
                        </a:rPr>
                        <a:t>A week of instruction.</a:t>
                      </a:r>
                    </a:p>
                    <a:p>
                      <a:pPr marL="285750" indent="-285750">
                        <a:buFont typeface="Arial" panose="020B0604020202020204" pitchFamily="34" charset="0"/>
                        <a:buChar char="•"/>
                      </a:pPr>
                      <a:r>
                        <a:rPr lang="en-US" sz="1800" kern="1200" dirty="0">
                          <a:solidFill>
                            <a:schemeClr val="dk1"/>
                          </a:solidFill>
                          <a:effectLst/>
                          <a:latin typeface="+mn-lt"/>
                          <a:ea typeface="+mn-ea"/>
                          <a:cs typeface="+mn-cs"/>
                        </a:rPr>
                        <a:t>Two weeks of instruction.</a:t>
                      </a:r>
                      <a:r>
                        <a:rPr lang="en-US" sz="1800" dirty="0">
                          <a:effectLst/>
                        </a:rPr>
                        <a:t> </a:t>
                      </a:r>
                      <a:endParaRPr lang="en-US" sz="1800" dirty="0"/>
                    </a:p>
                  </a:txBody>
                  <a:tcPr/>
                </a:tc>
                <a:extLst>
                  <a:ext uri="{0D108BD9-81ED-4DB2-BD59-A6C34878D82A}">
                    <a16:rowId xmlns:a16="http://schemas.microsoft.com/office/drawing/2014/main" val="3166109834"/>
                  </a:ext>
                </a:extLst>
              </a:tr>
              <a:tr h="370840">
                <a:tc>
                  <a:txBody>
                    <a:bodyPr/>
                    <a:lstStyle/>
                    <a:p>
                      <a:r>
                        <a:rPr lang="en-US" sz="1800" dirty="0"/>
                        <a:t>Large unit</a:t>
                      </a:r>
                    </a:p>
                  </a:txBody>
                  <a:tcPr/>
                </a:tc>
                <a:tc>
                  <a:txBody>
                    <a:bodyPr/>
                    <a:lstStyle/>
                    <a:p>
                      <a:r>
                        <a:rPr lang="en-US" sz="1800" dirty="0"/>
                        <a:t>A larger curriculum unit and associated unit of instruction (but less than a marking period).</a:t>
                      </a:r>
                    </a:p>
                  </a:txBody>
                  <a:tcPr/>
                </a:tc>
                <a:tc>
                  <a:txBody>
                    <a:bodyPr/>
                    <a:lstStyle/>
                    <a:p>
                      <a:pPr marL="285750" lvl="0" indent="-285750">
                        <a:buFont typeface="Arial" panose="020B0604020202020204" pitchFamily="34" charset="0"/>
                        <a:buChar char="•"/>
                      </a:pPr>
                      <a:r>
                        <a:rPr lang="en-US" sz="1800" kern="1200" dirty="0">
                          <a:solidFill>
                            <a:schemeClr val="dk1"/>
                          </a:solidFill>
                          <a:effectLst/>
                          <a:latin typeface="+mn-lt"/>
                          <a:ea typeface="+mn-ea"/>
                          <a:cs typeface="+mn-cs"/>
                        </a:rPr>
                        <a:t>A month-long unit.</a:t>
                      </a:r>
                    </a:p>
                    <a:p>
                      <a:pPr marL="285750" indent="-285750">
                        <a:buFont typeface="Arial" panose="020B0604020202020204" pitchFamily="34" charset="0"/>
                        <a:buChar char="•"/>
                      </a:pPr>
                      <a:r>
                        <a:rPr lang="en-US" sz="1800" kern="1200" dirty="0">
                          <a:solidFill>
                            <a:schemeClr val="dk1"/>
                          </a:solidFill>
                          <a:effectLst/>
                          <a:latin typeface="+mn-lt"/>
                          <a:ea typeface="+mn-ea"/>
                          <a:cs typeface="+mn-cs"/>
                        </a:rPr>
                        <a:t>A half-semester unit.</a:t>
                      </a:r>
                      <a:r>
                        <a:rPr lang="en-US" sz="1800" dirty="0">
                          <a:effectLst/>
                        </a:rPr>
                        <a:t> </a:t>
                      </a:r>
                      <a:endParaRPr lang="en-US" sz="1800" dirty="0"/>
                    </a:p>
                  </a:txBody>
                  <a:tcPr/>
                </a:tc>
                <a:extLst>
                  <a:ext uri="{0D108BD9-81ED-4DB2-BD59-A6C34878D82A}">
                    <a16:rowId xmlns:a16="http://schemas.microsoft.com/office/drawing/2014/main" val="4229377016"/>
                  </a:ext>
                </a:extLst>
              </a:tr>
              <a:tr h="370840">
                <a:tc>
                  <a:txBody>
                    <a:bodyPr/>
                    <a:lstStyle/>
                    <a:p>
                      <a:r>
                        <a:rPr lang="en-US" sz="1800" dirty="0"/>
                        <a:t>Marking period</a:t>
                      </a:r>
                    </a:p>
                  </a:txBody>
                  <a:tcPr/>
                </a:tc>
                <a:tc>
                  <a:txBody>
                    <a:bodyPr/>
                    <a:lstStyle/>
                    <a:p>
                      <a:r>
                        <a:rPr lang="en-US" sz="1800" kern="1200" dirty="0">
                          <a:solidFill>
                            <a:schemeClr val="dk1"/>
                          </a:solidFill>
                          <a:effectLst/>
                          <a:latin typeface="+mn-lt"/>
                          <a:ea typeface="+mn-ea"/>
                          <a:cs typeface="+mn-cs"/>
                        </a:rPr>
                        <a:t>A curriculum unit and associated unit of instruction in which a student receives a final summative evaluation such as a course grade.</a:t>
                      </a:r>
                      <a:r>
                        <a:rPr lang="en-US" sz="1800" dirty="0">
                          <a:effectLst/>
                        </a:rPr>
                        <a:t> </a:t>
                      </a:r>
                      <a:endParaRPr lang="en-US" sz="1800" dirty="0"/>
                    </a:p>
                  </a:txBody>
                  <a:tcPr/>
                </a:tc>
                <a:tc>
                  <a:txBody>
                    <a:bodyPr/>
                    <a:lstStyle/>
                    <a:p>
                      <a:pPr marL="285750" lvl="0" indent="-285750">
                        <a:buFont typeface="Arial" panose="020B0604020202020204" pitchFamily="34" charset="0"/>
                        <a:buChar char="•"/>
                      </a:pPr>
                      <a:r>
                        <a:rPr lang="en-US" sz="1800" kern="1200" dirty="0">
                          <a:solidFill>
                            <a:schemeClr val="dk1"/>
                          </a:solidFill>
                          <a:effectLst/>
                          <a:latin typeface="+mn-lt"/>
                          <a:ea typeface="+mn-ea"/>
                          <a:cs typeface="+mn-cs"/>
                        </a:rPr>
                        <a:t>A trimester, semester, or course.</a:t>
                      </a:r>
                    </a:p>
                    <a:p>
                      <a:pPr marL="285750" lvl="0" indent="-285750">
                        <a:buFont typeface="Arial" panose="020B0604020202020204" pitchFamily="34" charset="0"/>
                        <a:buChar char="•"/>
                      </a:pPr>
                      <a:r>
                        <a:rPr lang="en-US" sz="1800" kern="1200" dirty="0">
                          <a:solidFill>
                            <a:schemeClr val="dk1"/>
                          </a:solidFill>
                          <a:effectLst/>
                          <a:latin typeface="+mn-lt"/>
                          <a:ea typeface="+mn-ea"/>
                          <a:cs typeface="+mn-cs"/>
                        </a:rPr>
                        <a:t>A grade level or an academic year.</a:t>
                      </a:r>
                    </a:p>
                    <a:p>
                      <a:pPr marL="285750" indent="-285750">
                        <a:buFont typeface="Arial" panose="020B0604020202020204" pitchFamily="34" charset="0"/>
                        <a:buChar char="•"/>
                      </a:pPr>
                      <a:r>
                        <a:rPr lang="en-US" sz="1800" kern="1200" dirty="0">
                          <a:solidFill>
                            <a:schemeClr val="dk1"/>
                          </a:solidFill>
                          <a:effectLst/>
                          <a:latin typeface="+mn-lt"/>
                          <a:ea typeface="+mn-ea"/>
                          <a:cs typeface="+mn-cs"/>
                        </a:rPr>
                        <a:t>All of high school.</a:t>
                      </a:r>
                      <a:r>
                        <a:rPr lang="en-US" sz="1800" dirty="0">
                          <a:effectLst/>
                        </a:rPr>
                        <a:t> </a:t>
                      </a:r>
                      <a:endParaRPr lang="en-US" sz="1800" dirty="0"/>
                    </a:p>
                  </a:txBody>
                  <a:tcPr/>
                </a:tc>
                <a:extLst>
                  <a:ext uri="{0D108BD9-81ED-4DB2-BD59-A6C34878D82A}">
                    <a16:rowId xmlns:a16="http://schemas.microsoft.com/office/drawing/2014/main" val="4141126600"/>
                  </a:ext>
                </a:extLst>
              </a:tr>
              <a:tr h="370840">
                <a:tc>
                  <a:txBody>
                    <a:bodyPr/>
                    <a:lstStyle/>
                    <a:p>
                      <a:r>
                        <a:rPr lang="en-US" sz="1800" dirty="0"/>
                        <a:t>Course of study</a:t>
                      </a:r>
                    </a:p>
                  </a:txBody>
                  <a:tcPr/>
                </a:tc>
                <a:tc>
                  <a:txBody>
                    <a:bodyPr/>
                    <a:lstStyle/>
                    <a:p>
                      <a:r>
                        <a:rPr lang="en-US" sz="1800" kern="1200" dirty="0">
                          <a:solidFill>
                            <a:schemeClr val="dk1"/>
                          </a:solidFill>
                          <a:effectLst/>
                          <a:latin typeface="+mn-lt"/>
                          <a:ea typeface="+mn-ea"/>
                          <a:cs typeface="+mn-cs"/>
                        </a:rPr>
                        <a:t>Multiple associated marking periods.</a:t>
                      </a:r>
                      <a:endParaRPr lang="en-US" sz="1800" dirty="0"/>
                    </a:p>
                  </a:txBody>
                  <a:tcPr/>
                </a:tc>
                <a:tc>
                  <a:txBody>
                    <a:bodyPr/>
                    <a:lstStyle/>
                    <a:p>
                      <a:pPr marL="285750" lvl="0" indent="-285750">
                        <a:buFont typeface="Arial" panose="020B0604020202020204" pitchFamily="34" charset="0"/>
                        <a:buChar char="•"/>
                      </a:pPr>
                      <a:r>
                        <a:rPr lang="en-US" sz="1800" kern="1200" dirty="0">
                          <a:solidFill>
                            <a:schemeClr val="dk1"/>
                          </a:solidFill>
                          <a:effectLst/>
                          <a:latin typeface="+mn-lt"/>
                          <a:ea typeface="+mn-ea"/>
                          <a:cs typeface="+mn-cs"/>
                        </a:rPr>
                        <a:t>All of K-12 education.</a:t>
                      </a:r>
                    </a:p>
                    <a:p>
                      <a:pPr marL="285750" lvl="0" indent="-285750">
                        <a:buFont typeface="Arial" panose="020B0604020202020204" pitchFamily="34" charset="0"/>
                        <a:buChar char="•"/>
                      </a:pPr>
                      <a:r>
                        <a:rPr lang="en-US" sz="1800" kern="1200" dirty="0">
                          <a:solidFill>
                            <a:schemeClr val="dk1"/>
                          </a:solidFill>
                          <a:effectLst/>
                          <a:latin typeface="+mn-lt"/>
                          <a:ea typeface="+mn-ea"/>
                          <a:cs typeface="+mn-cs"/>
                        </a:rPr>
                        <a:t>All of high school.</a:t>
                      </a:r>
                    </a:p>
                    <a:p>
                      <a:pPr marL="285750" lvl="0" indent="-285750">
                        <a:buFont typeface="Arial" panose="020B0604020202020204" pitchFamily="34" charset="0"/>
                        <a:buChar char="•"/>
                      </a:pPr>
                      <a:r>
                        <a:rPr lang="en-US" sz="1800" kern="1200" dirty="0">
                          <a:solidFill>
                            <a:schemeClr val="dk1"/>
                          </a:solidFill>
                          <a:effectLst/>
                          <a:latin typeface="+mn-lt"/>
                          <a:ea typeface="+mn-ea"/>
                          <a:cs typeface="+mn-cs"/>
                        </a:rPr>
                        <a:t>All of middle school.</a:t>
                      </a:r>
                    </a:p>
                    <a:p>
                      <a:pPr marL="285750" lvl="0" indent="-285750">
                        <a:buFont typeface="Arial" panose="020B0604020202020204" pitchFamily="34" charset="0"/>
                        <a:buChar char="•"/>
                      </a:pPr>
                      <a:r>
                        <a:rPr lang="en-US" sz="1800" kern="1200" dirty="0">
                          <a:solidFill>
                            <a:schemeClr val="dk1"/>
                          </a:solidFill>
                          <a:effectLst/>
                          <a:latin typeface="+mn-lt"/>
                          <a:ea typeface="+mn-ea"/>
                          <a:cs typeface="+mn-cs"/>
                        </a:rPr>
                        <a:t>All required science courses.</a:t>
                      </a:r>
                    </a:p>
                    <a:p>
                      <a:pPr marL="285750" indent="-285750">
                        <a:buFont typeface="Arial" panose="020B0604020202020204" pitchFamily="34" charset="0"/>
                        <a:buChar char="•"/>
                      </a:pPr>
                      <a:r>
                        <a:rPr lang="en-US" sz="1800" kern="1200" dirty="0">
                          <a:solidFill>
                            <a:schemeClr val="dk1"/>
                          </a:solidFill>
                          <a:effectLst/>
                          <a:latin typeface="+mn-lt"/>
                          <a:ea typeface="+mn-ea"/>
                          <a:cs typeface="+mn-cs"/>
                        </a:rPr>
                        <a:t>All required English courses.</a:t>
                      </a:r>
                      <a:r>
                        <a:rPr lang="en-US" sz="1800" dirty="0">
                          <a:effectLst/>
                        </a:rPr>
                        <a:t> </a:t>
                      </a:r>
                      <a:endParaRPr lang="en-US" sz="1800" dirty="0"/>
                    </a:p>
                  </a:txBody>
                  <a:tcPr/>
                </a:tc>
                <a:extLst>
                  <a:ext uri="{0D108BD9-81ED-4DB2-BD59-A6C34878D82A}">
                    <a16:rowId xmlns:a16="http://schemas.microsoft.com/office/drawing/2014/main" val="1122155975"/>
                  </a:ext>
                </a:extLst>
              </a:tr>
            </a:tbl>
          </a:graphicData>
        </a:graphic>
      </p:graphicFrame>
      <p:sp>
        <p:nvSpPr>
          <p:cNvPr id="6" name="Content Placeholder 4">
            <a:extLst>
              <a:ext uri="{FF2B5EF4-FFF2-40B4-BE49-F238E27FC236}">
                <a16:creationId xmlns:a16="http://schemas.microsoft.com/office/drawing/2014/main" id="{7C9288AE-CA53-104C-9177-A9543E463C2B}"/>
              </a:ext>
            </a:extLst>
          </p:cNvPr>
          <p:cNvSpPr txBox="1">
            <a:spLocks/>
          </p:cNvSpPr>
          <p:nvPr/>
        </p:nvSpPr>
        <p:spPr>
          <a:xfrm>
            <a:off x="228600" y="5695122"/>
            <a:ext cx="11731752" cy="40758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solidFill>
                  <a:srgbClr val="C00000"/>
                </a:solidFill>
              </a:rPr>
              <a:t>Questions, Concerns, Comments?</a:t>
            </a:r>
          </a:p>
          <a:p>
            <a:endParaRPr lang="en-US" sz="2000" dirty="0"/>
          </a:p>
          <a:p>
            <a:endParaRPr lang="en-US" sz="2000" dirty="0"/>
          </a:p>
        </p:txBody>
      </p:sp>
    </p:spTree>
    <p:extLst>
      <p:ext uri="{BB962C8B-B14F-4D97-AF65-F5344CB8AC3E}">
        <p14:creationId xmlns:p14="http://schemas.microsoft.com/office/powerpoint/2010/main" val="2331273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A43BF-D6AC-124E-AA0F-ABECDA8DBACF}"/>
              </a:ext>
            </a:extLst>
          </p:cNvPr>
          <p:cNvSpPr>
            <a:spLocks noGrp="1"/>
          </p:cNvSpPr>
          <p:nvPr>
            <p:ph type="title"/>
          </p:nvPr>
        </p:nvSpPr>
        <p:spPr/>
        <p:txBody>
          <a:bodyPr/>
          <a:lstStyle/>
          <a:p>
            <a:r>
              <a:rPr lang="en-US" dirty="0"/>
              <a:t>Vocabulary of Assessment – Purposes </a:t>
            </a:r>
          </a:p>
        </p:txBody>
      </p:sp>
      <p:graphicFrame>
        <p:nvGraphicFramePr>
          <p:cNvPr id="4" name="Content Placeholder 3">
            <a:extLst>
              <a:ext uri="{FF2B5EF4-FFF2-40B4-BE49-F238E27FC236}">
                <a16:creationId xmlns:a16="http://schemas.microsoft.com/office/drawing/2014/main" id="{7DB6E23A-50AB-234D-8753-FC8C1C12120A}"/>
              </a:ext>
            </a:extLst>
          </p:cNvPr>
          <p:cNvGraphicFramePr>
            <a:graphicFrameLocks noGrp="1"/>
          </p:cNvGraphicFramePr>
          <p:nvPr>
            <p:ph idx="1"/>
            <p:extLst>
              <p:ext uri="{D42A27DB-BD31-4B8C-83A1-F6EECF244321}">
                <p14:modId xmlns:p14="http://schemas.microsoft.com/office/powerpoint/2010/main" val="1914268817"/>
              </p:ext>
            </p:extLst>
          </p:nvPr>
        </p:nvGraphicFramePr>
        <p:xfrm>
          <a:off x="228600" y="1014413"/>
          <a:ext cx="11731626" cy="4206240"/>
        </p:xfrm>
        <a:graphic>
          <a:graphicData uri="http://schemas.openxmlformats.org/drawingml/2006/table">
            <a:tbl>
              <a:tblPr firstRow="1" bandRow="1">
                <a:tableStyleId>{5C22544A-7EE6-4342-B048-85BDC9FD1C3A}</a:tableStyleId>
              </a:tblPr>
              <a:tblGrid>
                <a:gridCol w="2007704">
                  <a:extLst>
                    <a:ext uri="{9D8B030D-6E8A-4147-A177-3AD203B41FA5}">
                      <a16:colId xmlns:a16="http://schemas.microsoft.com/office/drawing/2014/main" val="2624450342"/>
                    </a:ext>
                  </a:extLst>
                </a:gridCol>
                <a:gridCol w="2594113">
                  <a:extLst>
                    <a:ext uri="{9D8B030D-6E8A-4147-A177-3AD203B41FA5}">
                      <a16:colId xmlns:a16="http://schemas.microsoft.com/office/drawing/2014/main" val="1679123420"/>
                    </a:ext>
                  </a:extLst>
                </a:gridCol>
                <a:gridCol w="7129809">
                  <a:extLst>
                    <a:ext uri="{9D8B030D-6E8A-4147-A177-3AD203B41FA5}">
                      <a16:colId xmlns:a16="http://schemas.microsoft.com/office/drawing/2014/main" val="268937627"/>
                    </a:ext>
                  </a:extLst>
                </a:gridCol>
              </a:tblGrid>
              <a:tr h="370840">
                <a:tc>
                  <a:txBody>
                    <a:bodyPr/>
                    <a:lstStyle/>
                    <a:p>
                      <a:r>
                        <a:rPr lang="en-US" sz="2200" dirty="0"/>
                        <a:t>Term</a:t>
                      </a:r>
                    </a:p>
                  </a:txBody>
                  <a:tcPr/>
                </a:tc>
                <a:tc>
                  <a:txBody>
                    <a:bodyPr/>
                    <a:lstStyle/>
                    <a:p>
                      <a:r>
                        <a:rPr lang="en-US" sz="2200" dirty="0"/>
                        <a:t>Definition</a:t>
                      </a:r>
                    </a:p>
                  </a:txBody>
                  <a:tcPr/>
                </a:tc>
                <a:tc>
                  <a:txBody>
                    <a:bodyPr/>
                    <a:lstStyle/>
                    <a:p>
                      <a:r>
                        <a:rPr lang="en-US" sz="2200" dirty="0"/>
                        <a:t>Examples</a:t>
                      </a:r>
                    </a:p>
                  </a:txBody>
                  <a:tcPr/>
                </a:tc>
                <a:extLst>
                  <a:ext uri="{0D108BD9-81ED-4DB2-BD59-A6C34878D82A}">
                    <a16:rowId xmlns:a16="http://schemas.microsoft.com/office/drawing/2014/main" val="3624096799"/>
                  </a:ext>
                </a:extLst>
              </a:tr>
              <a:tr h="370840">
                <a:tc>
                  <a:txBody>
                    <a:bodyPr/>
                    <a:lstStyle/>
                    <a:p>
                      <a:r>
                        <a:rPr lang="en-US" sz="2200" dirty="0"/>
                        <a:t>Corroborating</a:t>
                      </a:r>
                    </a:p>
                  </a:txBody>
                  <a:tcPr/>
                </a:tc>
                <a:tc>
                  <a:txBody>
                    <a:bodyPr/>
                    <a:lstStyle/>
                    <a:p>
                      <a:r>
                        <a:rPr lang="en-US" sz="2200" dirty="0"/>
                        <a:t>Using assessments from a higher level to evaluate quality and rigor of assessments and/or assessment practices.</a:t>
                      </a:r>
                    </a:p>
                  </a:txBody>
                  <a:tcPr/>
                </a:tc>
                <a:tc>
                  <a:txBody>
                    <a:bodyPr/>
                    <a:lstStyle/>
                    <a:p>
                      <a:r>
                        <a:rPr lang="en-US" sz="2200" dirty="0"/>
                        <a:t>A district official verifying or challenging district assessment results using state assessment results to inform improvements to district assessments.</a:t>
                      </a:r>
                    </a:p>
                    <a:p>
                      <a:endParaRPr lang="en-US" sz="2200" dirty="0"/>
                    </a:p>
                    <a:p>
                      <a:r>
                        <a:rPr lang="en-US" sz="2200" dirty="0"/>
                        <a:t>A teacher verifying or changing grades assigned to students using district assessment results to inform improvements to grading practices</a:t>
                      </a:r>
                    </a:p>
                    <a:p>
                      <a:endParaRPr lang="en-US" sz="2200" dirty="0"/>
                    </a:p>
                    <a:p>
                      <a:r>
                        <a:rPr lang="en-US" sz="2200" dirty="0"/>
                        <a:t>A teacher verifying or challenging insights from formative assessment using weekly quizzes to improve formative assessment practices.</a:t>
                      </a:r>
                    </a:p>
                  </a:txBody>
                  <a:tcPr/>
                </a:tc>
                <a:extLst>
                  <a:ext uri="{0D108BD9-81ED-4DB2-BD59-A6C34878D82A}">
                    <a16:rowId xmlns:a16="http://schemas.microsoft.com/office/drawing/2014/main" val="3328186883"/>
                  </a:ext>
                </a:extLst>
              </a:tr>
            </a:tbl>
          </a:graphicData>
        </a:graphic>
      </p:graphicFrame>
      <p:sp>
        <p:nvSpPr>
          <p:cNvPr id="5" name="Content Placeholder 4">
            <a:extLst>
              <a:ext uri="{FF2B5EF4-FFF2-40B4-BE49-F238E27FC236}">
                <a16:creationId xmlns:a16="http://schemas.microsoft.com/office/drawing/2014/main" id="{1BFC0C34-CDD6-CE45-8560-258AB000132F}"/>
              </a:ext>
            </a:extLst>
          </p:cNvPr>
          <p:cNvSpPr txBox="1">
            <a:spLocks/>
          </p:cNvSpPr>
          <p:nvPr/>
        </p:nvSpPr>
        <p:spPr>
          <a:xfrm>
            <a:off x="228600" y="5695122"/>
            <a:ext cx="11731752" cy="40758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solidFill>
                  <a:srgbClr val="C00000"/>
                </a:solidFill>
              </a:rPr>
              <a:t>Questions, Concerns, Comments?</a:t>
            </a:r>
          </a:p>
          <a:p>
            <a:endParaRPr lang="en-US" sz="2000" dirty="0"/>
          </a:p>
          <a:p>
            <a:endParaRPr lang="en-US" sz="2000" dirty="0"/>
          </a:p>
        </p:txBody>
      </p:sp>
    </p:spTree>
    <p:extLst>
      <p:ext uri="{BB962C8B-B14F-4D97-AF65-F5344CB8AC3E}">
        <p14:creationId xmlns:p14="http://schemas.microsoft.com/office/powerpoint/2010/main" val="167766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A43BF-D6AC-124E-AA0F-ABECDA8DBACF}"/>
              </a:ext>
            </a:extLst>
          </p:cNvPr>
          <p:cNvSpPr>
            <a:spLocks noGrp="1"/>
          </p:cNvSpPr>
          <p:nvPr>
            <p:ph type="title"/>
          </p:nvPr>
        </p:nvSpPr>
        <p:spPr/>
        <p:txBody>
          <a:bodyPr/>
          <a:lstStyle/>
          <a:p>
            <a:r>
              <a:rPr lang="en-US" dirty="0"/>
              <a:t>Vocabulary of Assessment – Purposes</a:t>
            </a:r>
          </a:p>
        </p:txBody>
      </p:sp>
      <p:graphicFrame>
        <p:nvGraphicFramePr>
          <p:cNvPr id="4" name="Content Placeholder 3">
            <a:extLst>
              <a:ext uri="{FF2B5EF4-FFF2-40B4-BE49-F238E27FC236}">
                <a16:creationId xmlns:a16="http://schemas.microsoft.com/office/drawing/2014/main" id="{7DB6E23A-50AB-234D-8753-FC8C1C12120A}"/>
              </a:ext>
            </a:extLst>
          </p:cNvPr>
          <p:cNvGraphicFramePr>
            <a:graphicFrameLocks noGrp="1"/>
          </p:cNvGraphicFramePr>
          <p:nvPr>
            <p:ph idx="1"/>
            <p:extLst>
              <p:ext uri="{D42A27DB-BD31-4B8C-83A1-F6EECF244321}">
                <p14:modId xmlns:p14="http://schemas.microsoft.com/office/powerpoint/2010/main" val="66663002"/>
              </p:ext>
            </p:extLst>
          </p:nvPr>
        </p:nvGraphicFramePr>
        <p:xfrm>
          <a:off x="228600" y="1014413"/>
          <a:ext cx="11731626" cy="4455160"/>
        </p:xfrm>
        <a:graphic>
          <a:graphicData uri="http://schemas.openxmlformats.org/drawingml/2006/table">
            <a:tbl>
              <a:tblPr firstRow="1" bandRow="1">
                <a:tableStyleId>{5C22544A-7EE6-4342-B048-85BDC9FD1C3A}</a:tableStyleId>
              </a:tblPr>
              <a:tblGrid>
                <a:gridCol w="1103243">
                  <a:extLst>
                    <a:ext uri="{9D8B030D-6E8A-4147-A177-3AD203B41FA5}">
                      <a16:colId xmlns:a16="http://schemas.microsoft.com/office/drawing/2014/main" val="2624450342"/>
                    </a:ext>
                  </a:extLst>
                </a:gridCol>
                <a:gridCol w="3826566">
                  <a:extLst>
                    <a:ext uri="{9D8B030D-6E8A-4147-A177-3AD203B41FA5}">
                      <a16:colId xmlns:a16="http://schemas.microsoft.com/office/drawing/2014/main" val="1679123420"/>
                    </a:ext>
                  </a:extLst>
                </a:gridCol>
                <a:gridCol w="6801817">
                  <a:extLst>
                    <a:ext uri="{9D8B030D-6E8A-4147-A177-3AD203B41FA5}">
                      <a16:colId xmlns:a16="http://schemas.microsoft.com/office/drawing/2014/main" val="268937627"/>
                    </a:ext>
                  </a:extLst>
                </a:gridCol>
              </a:tblGrid>
              <a:tr h="370840">
                <a:tc>
                  <a:txBody>
                    <a:bodyPr/>
                    <a:lstStyle/>
                    <a:p>
                      <a:r>
                        <a:rPr lang="en-US" sz="1600" dirty="0"/>
                        <a:t>Term</a:t>
                      </a:r>
                    </a:p>
                  </a:txBody>
                  <a:tcPr/>
                </a:tc>
                <a:tc>
                  <a:txBody>
                    <a:bodyPr/>
                    <a:lstStyle/>
                    <a:p>
                      <a:r>
                        <a:rPr lang="en-US" sz="1600" dirty="0"/>
                        <a:t>Definition</a:t>
                      </a:r>
                    </a:p>
                  </a:txBody>
                  <a:tcPr/>
                </a:tc>
                <a:tc>
                  <a:txBody>
                    <a:bodyPr/>
                    <a:lstStyle/>
                    <a:p>
                      <a:r>
                        <a:rPr lang="en-US" sz="1600" dirty="0"/>
                        <a:t>Examples</a:t>
                      </a:r>
                    </a:p>
                  </a:txBody>
                  <a:tcPr/>
                </a:tc>
                <a:extLst>
                  <a:ext uri="{0D108BD9-81ED-4DB2-BD59-A6C34878D82A}">
                    <a16:rowId xmlns:a16="http://schemas.microsoft.com/office/drawing/2014/main" val="3624096799"/>
                  </a:ext>
                </a:extLst>
              </a:tr>
              <a:tr h="370840">
                <a:tc>
                  <a:txBody>
                    <a:bodyPr/>
                    <a:lstStyle/>
                    <a:p>
                      <a:r>
                        <a:rPr lang="en-US" sz="1600" dirty="0"/>
                        <a:t>Traditional grading</a:t>
                      </a:r>
                    </a:p>
                  </a:txBody>
                  <a:tcPr/>
                </a:tc>
                <a:tc>
                  <a:txBody>
                    <a:bodyPr/>
                    <a:lstStyle/>
                    <a:p>
                      <a:r>
                        <a:rPr lang="en-US" sz="1600" dirty="0"/>
                        <a:t>Grades are assigned to most (or all) homework, several interim assessments/projects, and/or a summative assessment/project. An overall grade is calculated based on the combination of homework, interim assessments, and summative assessments assigned and graded throughout the marking period.</a:t>
                      </a:r>
                    </a:p>
                  </a:txBody>
                  <a:tcPr/>
                </a:tc>
                <a:tc>
                  <a:txBody>
                    <a:bodyPr/>
                    <a:lstStyle/>
                    <a:p>
                      <a:r>
                        <a:rPr lang="en-US" sz="1600" dirty="0"/>
                        <a:t>Grading all classwork, homework, quizzes, tests, papers, and projects to roll up into a marking period grade.</a:t>
                      </a:r>
                    </a:p>
                    <a:p>
                      <a:endParaRPr lang="en-US" sz="1600" dirty="0"/>
                    </a:p>
                    <a:p>
                      <a:r>
                        <a:rPr lang="en-US" sz="1600" dirty="0"/>
                        <a:t>Grading end-of-unit tests, papers, and projects to roll up into a marking period grade; but using classwork, homework, and quizzes formatively (i.e., to provide feedback to students, inform instruction, and self-evaluate instructional practice).</a:t>
                      </a:r>
                    </a:p>
                  </a:txBody>
                  <a:tcPr/>
                </a:tc>
                <a:extLst>
                  <a:ext uri="{0D108BD9-81ED-4DB2-BD59-A6C34878D82A}">
                    <a16:rowId xmlns:a16="http://schemas.microsoft.com/office/drawing/2014/main" val="2369821459"/>
                  </a:ext>
                </a:extLst>
              </a:tr>
              <a:tr h="370840">
                <a:tc>
                  <a:txBody>
                    <a:bodyPr/>
                    <a:lstStyle/>
                    <a:p>
                      <a:r>
                        <a:rPr lang="en-US" sz="1600" dirty="0"/>
                        <a:t>Standards-based grading</a:t>
                      </a:r>
                    </a:p>
                  </a:txBody>
                  <a:tcPr/>
                </a:tc>
                <a:tc>
                  <a:txBody>
                    <a:bodyPr/>
                    <a:lstStyle/>
                    <a:p>
                      <a:r>
                        <a:rPr lang="en-US" sz="1600" dirty="0"/>
                        <a:t>At the end of a marking period, for each prioritized target, each student’s end-of-marking-period achievement is evaluated against a rubric, without regard to interim assessment results. No averaging is performed to create an overall marking-period grade.</a:t>
                      </a:r>
                    </a:p>
                  </a:txBody>
                  <a:tcPr/>
                </a:tc>
                <a:tc>
                  <a:txBody>
                    <a:bodyPr/>
                    <a:lstStyle/>
                    <a:p>
                      <a:r>
                        <a:rPr lang="en-US" sz="1600" dirty="0"/>
                        <a:t>A district develops learning targets for each small unit of a marking period, with the learning targets based on coherent collections of content standards. The district also develops associated rubrics defining degrees of achievement of the learning target for each minor unit. Teachers use quizzes and assignments formatively (i.e., not graded) during the unit. The district develops an end-of-minor unit assessment that measures the degree of achievement of the learning targets. Teachers assign grades to learning-target using the district-developed assessment.</a:t>
                      </a:r>
                    </a:p>
                  </a:txBody>
                  <a:tcPr/>
                </a:tc>
                <a:extLst>
                  <a:ext uri="{0D108BD9-81ED-4DB2-BD59-A6C34878D82A}">
                    <a16:rowId xmlns:a16="http://schemas.microsoft.com/office/drawing/2014/main" val="3395402104"/>
                  </a:ext>
                </a:extLst>
              </a:tr>
            </a:tbl>
          </a:graphicData>
        </a:graphic>
      </p:graphicFrame>
      <p:sp>
        <p:nvSpPr>
          <p:cNvPr id="5" name="Content Placeholder 4">
            <a:extLst>
              <a:ext uri="{FF2B5EF4-FFF2-40B4-BE49-F238E27FC236}">
                <a16:creationId xmlns:a16="http://schemas.microsoft.com/office/drawing/2014/main" id="{8F774C25-18ED-4641-9261-0ABDFE28EEB8}"/>
              </a:ext>
            </a:extLst>
          </p:cNvPr>
          <p:cNvSpPr txBox="1">
            <a:spLocks/>
          </p:cNvSpPr>
          <p:nvPr/>
        </p:nvSpPr>
        <p:spPr>
          <a:xfrm>
            <a:off x="228600" y="5695122"/>
            <a:ext cx="11731752" cy="40758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solidFill>
                  <a:srgbClr val="C00000"/>
                </a:solidFill>
              </a:rPr>
              <a:t>Questions, Concerns, Comments?</a:t>
            </a:r>
          </a:p>
          <a:p>
            <a:endParaRPr lang="en-US" sz="2000" dirty="0"/>
          </a:p>
          <a:p>
            <a:endParaRPr lang="en-US" sz="2000" dirty="0"/>
          </a:p>
        </p:txBody>
      </p:sp>
    </p:spTree>
    <p:extLst>
      <p:ext uri="{BB962C8B-B14F-4D97-AF65-F5344CB8AC3E}">
        <p14:creationId xmlns:p14="http://schemas.microsoft.com/office/powerpoint/2010/main" val="3420766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5CB89-C996-0346-AB04-6CA0B354C620}"/>
              </a:ext>
            </a:extLst>
          </p:cNvPr>
          <p:cNvSpPr>
            <a:spLocks noGrp="1"/>
          </p:cNvSpPr>
          <p:nvPr>
            <p:ph type="title"/>
          </p:nvPr>
        </p:nvSpPr>
        <p:spPr/>
        <p:txBody>
          <a:bodyPr/>
          <a:lstStyle/>
          <a:p>
            <a:r>
              <a:rPr lang="en-US" dirty="0"/>
              <a:t>Vocabulary of Assessment – Types of Assessment</a:t>
            </a:r>
          </a:p>
        </p:txBody>
      </p:sp>
      <p:graphicFrame>
        <p:nvGraphicFramePr>
          <p:cNvPr id="4" name="Content Placeholder 3">
            <a:extLst>
              <a:ext uri="{FF2B5EF4-FFF2-40B4-BE49-F238E27FC236}">
                <a16:creationId xmlns:a16="http://schemas.microsoft.com/office/drawing/2014/main" id="{E63C9AA2-FCAA-7F45-B745-E507E8E60D1A}"/>
              </a:ext>
            </a:extLst>
          </p:cNvPr>
          <p:cNvGraphicFramePr>
            <a:graphicFrameLocks noGrp="1"/>
          </p:cNvGraphicFramePr>
          <p:nvPr>
            <p:ph idx="1"/>
            <p:extLst>
              <p:ext uri="{D42A27DB-BD31-4B8C-83A1-F6EECF244321}">
                <p14:modId xmlns:p14="http://schemas.microsoft.com/office/powerpoint/2010/main" val="3178610205"/>
              </p:ext>
            </p:extLst>
          </p:nvPr>
        </p:nvGraphicFramePr>
        <p:xfrm>
          <a:off x="228600" y="1014413"/>
          <a:ext cx="11731625" cy="2656840"/>
        </p:xfrm>
        <a:graphic>
          <a:graphicData uri="http://schemas.openxmlformats.org/drawingml/2006/table">
            <a:tbl>
              <a:tblPr firstRow="1" bandRow="1">
                <a:tableStyleId>{5C22544A-7EE6-4342-B048-85BDC9FD1C3A}</a:tableStyleId>
              </a:tblPr>
              <a:tblGrid>
                <a:gridCol w="1441174">
                  <a:extLst>
                    <a:ext uri="{9D8B030D-6E8A-4147-A177-3AD203B41FA5}">
                      <a16:colId xmlns:a16="http://schemas.microsoft.com/office/drawing/2014/main" val="2489847150"/>
                    </a:ext>
                  </a:extLst>
                </a:gridCol>
                <a:gridCol w="3110948">
                  <a:extLst>
                    <a:ext uri="{9D8B030D-6E8A-4147-A177-3AD203B41FA5}">
                      <a16:colId xmlns:a16="http://schemas.microsoft.com/office/drawing/2014/main" val="98418854"/>
                    </a:ext>
                  </a:extLst>
                </a:gridCol>
                <a:gridCol w="4084982">
                  <a:extLst>
                    <a:ext uri="{9D8B030D-6E8A-4147-A177-3AD203B41FA5}">
                      <a16:colId xmlns:a16="http://schemas.microsoft.com/office/drawing/2014/main" val="568844597"/>
                    </a:ext>
                  </a:extLst>
                </a:gridCol>
                <a:gridCol w="3094521">
                  <a:extLst>
                    <a:ext uri="{9D8B030D-6E8A-4147-A177-3AD203B41FA5}">
                      <a16:colId xmlns:a16="http://schemas.microsoft.com/office/drawing/2014/main" val="2031054375"/>
                    </a:ext>
                  </a:extLst>
                </a:gridCol>
              </a:tblGrid>
              <a:tr h="370840">
                <a:tc>
                  <a:txBody>
                    <a:bodyPr/>
                    <a:lstStyle/>
                    <a:p>
                      <a:r>
                        <a:rPr lang="en-US" sz="1600" dirty="0"/>
                        <a:t>Term</a:t>
                      </a:r>
                    </a:p>
                  </a:txBody>
                  <a:tcPr/>
                </a:tc>
                <a:tc>
                  <a:txBody>
                    <a:bodyPr/>
                    <a:lstStyle/>
                    <a:p>
                      <a:r>
                        <a:rPr lang="en-US" sz="1600" dirty="0"/>
                        <a:t>Definition</a:t>
                      </a:r>
                    </a:p>
                  </a:txBody>
                  <a:tcPr/>
                </a:tc>
                <a:tc>
                  <a:txBody>
                    <a:bodyPr/>
                    <a:lstStyle/>
                    <a:p>
                      <a:r>
                        <a:rPr lang="en-US" sz="1600" dirty="0"/>
                        <a:t>Key Characteristics of Effective Use</a:t>
                      </a:r>
                    </a:p>
                  </a:txBody>
                  <a:tcPr/>
                </a:tc>
                <a:tc>
                  <a:txBody>
                    <a:bodyPr/>
                    <a:lstStyle/>
                    <a:p>
                      <a:r>
                        <a:rPr lang="en-US" sz="1600" dirty="0"/>
                        <a:t>Clarification</a:t>
                      </a:r>
                    </a:p>
                  </a:txBody>
                  <a:tcPr/>
                </a:tc>
                <a:extLst>
                  <a:ext uri="{0D108BD9-81ED-4DB2-BD59-A6C34878D82A}">
                    <a16:rowId xmlns:a16="http://schemas.microsoft.com/office/drawing/2014/main" val="1372553797"/>
                  </a:ext>
                </a:extLst>
              </a:tr>
              <a:tr h="370840">
                <a:tc>
                  <a:txBody>
                    <a:bodyPr/>
                    <a:lstStyle/>
                    <a:p>
                      <a:r>
                        <a:rPr lang="en-US" sz="1600" dirty="0"/>
                        <a:t>Formative Assessment FOR Learning</a:t>
                      </a:r>
                    </a:p>
                  </a:txBody>
                  <a:tcPr/>
                </a:tc>
                <a:tc>
                  <a:txBody>
                    <a:bodyPr/>
                    <a:lstStyle/>
                    <a:p>
                      <a:r>
                        <a:rPr lang="en-US" sz="1600" kern="1200" dirty="0">
                          <a:solidFill>
                            <a:schemeClr val="dk1"/>
                          </a:solidFill>
                          <a:effectLst/>
                          <a:latin typeface="+mn-lt"/>
                          <a:ea typeface="+mn-ea"/>
                          <a:cs typeface="+mn-cs"/>
                        </a:rPr>
                        <a:t>“…a planned, ongoing process used by all students and teachers during learning and teaching to elicit and use evidence of student learning to improve student understanding of intended disciplinary learning outcomes and support students to become more self-directed learners”</a:t>
                      </a:r>
                      <a:r>
                        <a:rPr lang="en-US" sz="1600" kern="1200" baseline="300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(see advance reading 5).</a:t>
                      </a:r>
                      <a:r>
                        <a:rPr lang="en-US" sz="1600" dirty="0">
                          <a:effectLst/>
                        </a:rPr>
                        <a:t> </a:t>
                      </a:r>
                      <a:endParaRPr lang="en-US" sz="1600" dirty="0"/>
                    </a:p>
                  </a:txBody>
                  <a:tcPr/>
                </a:tc>
                <a:tc>
                  <a:txBody>
                    <a:bodyPr/>
                    <a:lstStyle/>
                    <a:p>
                      <a:pPr marL="176213" lvl="0" indent="-176213">
                        <a:buFont typeface="Arial" panose="020B0604020202020204" pitchFamily="34" charset="0"/>
                        <a:buChar char="•"/>
                        <a:tabLst/>
                      </a:pPr>
                      <a:r>
                        <a:rPr lang="en-US" sz="1600" kern="1200" dirty="0">
                          <a:solidFill>
                            <a:schemeClr val="dk1"/>
                          </a:solidFill>
                          <a:effectLst/>
                          <a:latin typeface="+mn-lt"/>
                          <a:ea typeface="+mn-ea"/>
                          <a:cs typeface="+mn-cs"/>
                        </a:rPr>
                        <a:t>Clarifies learning goals within a broader progression of learning</a:t>
                      </a:r>
                    </a:p>
                    <a:p>
                      <a:pPr marL="176213" lvl="0" indent="-176213">
                        <a:buFont typeface="Arial" panose="020B0604020202020204" pitchFamily="34" charset="0"/>
                        <a:buChar char="•"/>
                        <a:tabLst/>
                      </a:pPr>
                      <a:r>
                        <a:rPr lang="en-US" sz="1600" kern="1200" dirty="0">
                          <a:solidFill>
                            <a:schemeClr val="dk1"/>
                          </a:solidFill>
                          <a:effectLst/>
                          <a:latin typeface="+mn-lt"/>
                          <a:ea typeface="+mn-ea"/>
                          <a:cs typeface="+mn-cs"/>
                        </a:rPr>
                        <a:t>Elicits and analyzes evidence of student thinking</a:t>
                      </a:r>
                    </a:p>
                    <a:p>
                      <a:pPr marL="176213" lvl="0" indent="-176213">
                        <a:buFont typeface="Arial" panose="020B0604020202020204" pitchFamily="34" charset="0"/>
                        <a:buChar char="•"/>
                        <a:tabLst/>
                      </a:pPr>
                      <a:r>
                        <a:rPr lang="en-US" sz="1600" kern="1200" dirty="0">
                          <a:solidFill>
                            <a:schemeClr val="dk1"/>
                          </a:solidFill>
                          <a:effectLst/>
                          <a:latin typeface="+mn-lt"/>
                          <a:ea typeface="+mn-ea"/>
                          <a:cs typeface="+mn-cs"/>
                        </a:rPr>
                        <a:t>Engages self-assessment and peer feedback</a:t>
                      </a:r>
                    </a:p>
                    <a:p>
                      <a:pPr marL="176213" lvl="0" indent="-176213">
                        <a:buFont typeface="Arial" panose="020B0604020202020204" pitchFamily="34" charset="0"/>
                        <a:buChar char="•"/>
                        <a:tabLst/>
                      </a:pPr>
                      <a:r>
                        <a:rPr lang="en-US" sz="1600" kern="1200" dirty="0">
                          <a:solidFill>
                            <a:schemeClr val="dk1"/>
                          </a:solidFill>
                          <a:effectLst/>
                          <a:latin typeface="+mn-lt"/>
                          <a:ea typeface="+mn-ea"/>
                          <a:cs typeface="+mn-cs"/>
                        </a:rPr>
                        <a:t>Provides actionable feedback</a:t>
                      </a:r>
                    </a:p>
                    <a:p>
                      <a:pPr marL="176213" indent="-176213">
                        <a:buFont typeface="Arial" panose="020B0604020202020204" pitchFamily="34" charset="0"/>
                        <a:buChar char="•"/>
                        <a:tabLst/>
                      </a:pPr>
                      <a:r>
                        <a:rPr lang="en-US" sz="1600" kern="1200" dirty="0">
                          <a:solidFill>
                            <a:schemeClr val="dk1"/>
                          </a:solidFill>
                          <a:effectLst/>
                          <a:latin typeface="+mn-lt"/>
                          <a:ea typeface="+mn-ea"/>
                          <a:cs typeface="+mn-cs"/>
                        </a:rPr>
                        <a:t>Uses evidence and feedback to move learning forward by adjusting learning strategies, goals or next instructional steps.</a:t>
                      </a:r>
                      <a:r>
                        <a:rPr lang="en-US" sz="1600" dirty="0">
                          <a:effectLst/>
                        </a:rPr>
                        <a:t> </a:t>
                      </a:r>
                      <a:endParaRPr lang="en-US" sz="1600" dirty="0"/>
                    </a:p>
                  </a:txBody>
                  <a:tcPr/>
                </a:tc>
                <a:tc>
                  <a:txBody>
                    <a:bodyPr/>
                    <a:lstStyle/>
                    <a:p>
                      <a:r>
                        <a:rPr lang="en-US" sz="1600" dirty="0"/>
                        <a:t>Implemented as a </a:t>
                      </a:r>
                      <a:r>
                        <a:rPr lang="en-US" sz="1600" b="1" dirty="0">
                          <a:solidFill>
                            <a:schemeClr val="tx1"/>
                          </a:solidFill>
                        </a:rPr>
                        <a:t>process, not as a product.</a:t>
                      </a:r>
                    </a:p>
                    <a:p>
                      <a:endParaRPr lang="en-US" sz="1600" dirty="0"/>
                    </a:p>
                    <a:p>
                      <a:r>
                        <a:rPr lang="en-US" sz="1600" dirty="0"/>
                        <a:t>Any time an “s” is added to the end formative assessment, the term is being used incorrectly because it becomes a collection of products. Thus, </a:t>
                      </a:r>
                      <a:r>
                        <a:rPr lang="en-US" sz="1600" b="1" dirty="0"/>
                        <a:t>COMMON</a:t>
                      </a:r>
                      <a:r>
                        <a:rPr lang="en-US" sz="1600" dirty="0"/>
                        <a:t> formative </a:t>
                      </a:r>
                      <a:r>
                        <a:rPr lang="en-US" sz="1600" dirty="0" err="1"/>
                        <a:t>assessment</a:t>
                      </a:r>
                      <a:r>
                        <a:rPr lang="en-US" sz="1600" b="1" dirty="0" err="1">
                          <a:solidFill>
                            <a:schemeClr val="tx1"/>
                          </a:solidFill>
                        </a:rPr>
                        <a:t>S</a:t>
                      </a:r>
                      <a:r>
                        <a:rPr lang="en-US" sz="1600" dirty="0"/>
                        <a:t> don’t exist.</a:t>
                      </a:r>
                    </a:p>
                  </a:txBody>
                  <a:tcPr/>
                </a:tc>
                <a:extLst>
                  <a:ext uri="{0D108BD9-81ED-4DB2-BD59-A6C34878D82A}">
                    <a16:rowId xmlns:a16="http://schemas.microsoft.com/office/drawing/2014/main" val="2250826580"/>
                  </a:ext>
                </a:extLst>
              </a:tr>
            </a:tbl>
          </a:graphicData>
        </a:graphic>
      </p:graphicFrame>
      <p:sp>
        <p:nvSpPr>
          <p:cNvPr id="7" name="Content Placeholder 4">
            <a:extLst>
              <a:ext uri="{FF2B5EF4-FFF2-40B4-BE49-F238E27FC236}">
                <a16:creationId xmlns:a16="http://schemas.microsoft.com/office/drawing/2014/main" id="{220EB50E-5F6D-294D-A60D-754242027BA7}"/>
              </a:ext>
            </a:extLst>
          </p:cNvPr>
          <p:cNvSpPr txBox="1">
            <a:spLocks/>
          </p:cNvSpPr>
          <p:nvPr/>
        </p:nvSpPr>
        <p:spPr>
          <a:xfrm>
            <a:off x="228600" y="5695122"/>
            <a:ext cx="11731752" cy="40758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solidFill>
                  <a:srgbClr val="C00000"/>
                </a:solidFill>
              </a:rPr>
              <a:t>Questions, Concerns, Comments?</a:t>
            </a:r>
          </a:p>
          <a:p>
            <a:endParaRPr lang="en-US" sz="2000" dirty="0"/>
          </a:p>
          <a:p>
            <a:endParaRPr lang="en-US" sz="2000" dirty="0"/>
          </a:p>
        </p:txBody>
      </p:sp>
      <p:graphicFrame>
        <p:nvGraphicFramePr>
          <p:cNvPr id="8" name="Content Placeholder 3">
            <a:extLst>
              <a:ext uri="{FF2B5EF4-FFF2-40B4-BE49-F238E27FC236}">
                <a16:creationId xmlns:a16="http://schemas.microsoft.com/office/drawing/2014/main" id="{7B53819C-7F9F-AE4D-B177-4019C64B9624}"/>
              </a:ext>
            </a:extLst>
          </p:cNvPr>
          <p:cNvGraphicFramePr>
            <a:graphicFrameLocks/>
          </p:cNvGraphicFramePr>
          <p:nvPr>
            <p:extLst>
              <p:ext uri="{D42A27DB-BD31-4B8C-83A1-F6EECF244321}">
                <p14:modId xmlns:p14="http://schemas.microsoft.com/office/powerpoint/2010/main" val="2035428197"/>
              </p:ext>
            </p:extLst>
          </p:nvPr>
        </p:nvGraphicFramePr>
        <p:xfrm>
          <a:off x="228600" y="4225987"/>
          <a:ext cx="11731625" cy="914400"/>
        </p:xfrm>
        <a:graphic>
          <a:graphicData uri="http://schemas.openxmlformats.org/drawingml/2006/table">
            <a:tbl>
              <a:tblPr firstRow="1" bandRow="1">
                <a:tableStyleId>{5C22544A-7EE6-4342-B048-85BDC9FD1C3A}</a:tableStyleId>
              </a:tblPr>
              <a:tblGrid>
                <a:gridCol w="1451113">
                  <a:extLst>
                    <a:ext uri="{9D8B030D-6E8A-4147-A177-3AD203B41FA5}">
                      <a16:colId xmlns:a16="http://schemas.microsoft.com/office/drawing/2014/main" val="2489847150"/>
                    </a:ext>
                  </a:extLst>
                </a:gridCol>
                <a:gridCol w="7166113">
                  <a:extLst>
                    <a:ext uri="{9D8B030D-6E8A-4147-A177-3AD203B41FA5}">
                      <a16:colId xmlns:a16="http://schemas.microsoft.com/office/drawing/2014/main" val="98418854"/>
                    </a:ext>
                  </a:extLst>
                </a:gridCol>
                <a:gridCol w="3114399">
                  <a:extLst>
                    <a:ext uri="{9D8B030D-6E8A-4147-A177-3AD203B41FA5}">
                      <a16:colId xmlns:a16="http://schemas.microsoft.com/office/drawing/2014/main" val="568844597"/>
                    </a:ext>
                  </a:extLst>
                </a:gridCol>
              </a:tblGrid>
              <a:tr h="0">
                <a:tc>
                  <a:txBody>
                    <a:bodyPr/>
                    <a:lstStyle/>
                    <a:p>
                      <a:r>
                        <a:rPr lang="en-US" sz="1600" dirty="0"/>
                        <a:t>Term</a:t>
                      </a:r>
                    </a:p>
                  </a:txBody>
                  <a:tcPr/>
                </a:tc>
                <a:tc>
                  <a:txBody>
                    <a:bodyPr/>
                    <a:lstStyle/>
                    <a:p>
                      <a:r>
                        <a:rPr lang="en-US" sz="1600" dirty="0"/>
                        <a:t>Definition</a:t>
                      </a:r>
                    </a:p>
                  </a:txBody>
                  <a:tcPr/>
                </a:tc>
                <a:tc>
                  <a:txBody>
                    <a:bodyPr/>
                    <a:lstStyle/>
                    <a:p>
                      <a:r>
                        <a:rPr lang="en-US" sz="1600" dirty="0"/>
                        <a:t>Examples</a:t>
                      </a:r>
                    </a:p>
                  </a:txBody>
                  <a:tcPr/>
                </a:tc>
                <a:extLst>
                  <a:ext uri="{0D108BD9-81ED-4DB2-BD59-A6C34878D82A}">
                    <a16:rowId xmlns:a16="http://schemas.microsoft.com/office/drawing/2014/main" val="1372553797"/>
                  </a:ext>
                </a:extLst>
              </a:tr>
              <a:tr h="370840">
                <a:tc>
                  <a:txBody>
                    <a:bodyPr/>
                    <a:lstStyle/>
                    <a:p>
                      <a:r>
                        <a:rPr lang="en-US" sz="1600" dirty="0"/>
                        <a:t>Assessment OF Learning</a:t>
                      </a:r>
                    </a:p>
                  </a:txBody>
                  <a:tcPr/>
                </a:tc>
                <a:tc>
                  <a:txBody>
                    <a:bodyPr/>
                    <a:lstStyle/>
                    <a:p>
                      <a:r>
                        <a:rPr lang="en-US" sz="1600" kern="1200" dirty="0">
                          <a:solidFill>
                            <a:schemeClr val="dk1"/>
                          </a:solidFill>
                          <a:effectLst/>
                          <a:latin typeface="+mn-lt"/>
                          <a:ea typeface="+mn-ea"/>
                          <a:cs typeface="+mn-cs"/>
                        </a:rPr>
                        <a:t>An assessment of the degree to which students have achieved the knowledge and skills associated with a specific unit of curriculum and instruction.</a:t>
                      </a:r>
                      <a:r>
                        <a:rPr lang="en-US" sz="1600" dirty="0">
                          <a:effectLst/>
                        </a:rPr>
                        <a:t> </a:t>
                      </a:r>
                      <a:endParaRPr lang="en-US" sz="1600" dirty="0"/>
                    </a:p>
                  </a:txBody>
                  <a:tcPr/>
                </a:tc>
                <a:tc>
                  <a:txBody>
                    <a:bodyPr/>
                    <a:lstStyle/>
                    <a:p>
                      <a:pPr marL="177800" indent="-177800">
                        <a:buFont typeface="Arial" panose="020B0604020202020204" pitchFamily="34" charset="0"/>
                        <a:buChar char="•"/>
                        <a:tabLst/>
                      </a:pPr>
                      <a:r>
                        <a:rPr lang="en-US" sz="1600" dirty="0">
                          <a:solidFill>
                            <a:schemeClr val="bg1">
                              <a:lumMod val="50000"/>
                            </a:schemeClr>
                          </a:solidFill>
                        </a:rPr>
                        <a:t>Addressed on the next slide.</a:t>
                      </a:r>
                    </a:p>
                  </a:txBody>
                  <a:tcPr/>
                </a:tc>
                <a:extLst>
                  <a:ext uri="{0D108BD9-81ED-4DB2-BD59-A6C34878D82A}">
                    <a16:rowId xmlns:a16="http://schemas.microsoft.com/office/drawing/2014/main" val="1380887847"/>
                  </a:ext>
                </a:extLst>
              </a:tr>
            </a:tbl>
          </a:graphicData>
        </a:graphic>
      </p:graphicFrame>
    </p:spTree>
    <p:extLst>
      <p:ext uri="{BB962C8B-B14F-4D97-AF65-F5344CB8AC3E}">
        <p14:creationId xmlns:p14="http://schemas.microsoft.com/office/powerpoint/2010/main" val="899610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E4D6D-D145-1847-901A-8F5D83A0FE3E}"/>
              </a:ext>
            </a:extLst>
          </p:cNvPr>
          <p:cNvSpPr>
            <a:spLocks noGrp="1"/>
          </p:cNvSpPr>
          <p:nvPr>
            <p:ph type="title"/>
          </p:nvPr>
        </p:nvSpPr>
        <p:spPr/>
        <p:txBody>
          <a:bodyPr/>
          <a:lstStyle/>
          <a:p>
            <a:r>
              <a:rPr lang="en-US" dirty="0"/>
              <a:t>Vocabulary of Assessment – Types of Assessment</a:t>
            </a:r>
          </a:p>
        </p:txBody>
      </p:sp>
      <p:graphicFrame>
        <p:nvGraphicFramePr>
          <p:cNvPr id="4" name="Content Placeholder 3">
            <a:extLst>
              <a:ext uri="{FF2B5EF4-FFF2-40B4-BE49-F238E27FC236}">
                <a16:creationId xmlns:a16="http://schemas.microsoft.com/office/drawing/2014/main" id="{FE794744-9A43-AA46-9D03-32DBD5F4CB81}"/>
              </a:ext>
            </a:extLst>
          </p:cNvPr>
          <p:cNvGraphicFramePr>
            <a:graphicFrameLocks noGrp="1"/>
          </p:cNvGraphicFramePr>
          <p:nvPr>
            <p:ph idx="1"/>
            <p:extLst>
              <p:ext uri="{D42A27DB-BD31-4B8C-83A1-F6EECF244321}">
                <p14:modId xmlns:p14="http://schemas.microsoft.com/office/powerpoint/2010/main" val="374239798"/>
              </p:ext>
            </p:extLst>
          </p:nvPr>
        </p:nvGraphicFramePr>
        <p:xfrm>
          <a:off x="228600" y="1014413"/>
          <a:ext cx="11731626" cy="3571240"/>
        </p:xfrm>
        <a:graphic>
          <a:graphicData uri="http://schemas.openxmlformats.org/drawingml/2006/table">
            <a:tbl>
              <a:tblPr firstRow="1" bandRow="1">
                <a:tableStyleId>{5C22544A-7EE6-4342-B048-85BDC9FD1C3A}</a:tableStyleId>
              </a:tblPr>
              <a:tblGrid>
                <a:gridCol w="1411357">
                  <a:extLst>
                    <a:ext uri="{9D8B030D-6E8A-4147-A177-3AD203B41FA5}">
                      <a16:colId xmlns:a16="http://schemas.microsoft.com/office/drawing/2014/main" val="653011318"/>
                    </a:ext>
                  </a:extLst>
                </a:gridCol>
                <a:gridCol w="3597965">
                  <a:extLst>
                    <a:ext uri="{9D8B030D-6E8A-4147-A177-3AD203B41FA5}">
                      <a16:colId xmlns:a16="http://schemas.microsoft.com/office/drawing/2014/main" val="4266378507"/>
                    </a:ext>
                  </a:extLst>
                </a:gridCol>
                <a:gridCol w="6722304">
                  <a:extLst>
                    <a:ext uri="{9D8B030D-6E8A-4147-A177-3AD203B41FA5}">
                      <a16:colId xmlns:a16="http://schemas.microsoft.com/office/drawing/2014/main" val="2413144559"/>
                    </a:ext>
                  </a:extLst>
                </a:gridCol>
              </a:tblGrid>
              <a:tr h="370840">
                <a:tc>
                  <a:txBody>
                    <a:bodyPr/>
                    <a:lstStyle/>
                    <a:p>
                      <a:r>
                        <a:rPr lang="en-US" dirty="0"/>
                        <a:t>Term</a:t>
                      </a:r>
                    </a:p>
                  </a:txBody>
                  <a:tcPr/>
                </a:tc>
                <a:tc>
                  <a:txBody>
                    <a:bodyPr/>
                    <a:lstStyle/>
                    <a:p>
                      <a:r>
                        <a:rPr lang="en-US" dirty="0"/>
                        <a:t>Definition</a:t>
                      </a:r>
                    </a:p>
                  </a:txBody>
                  <a:tcPr/>
                </a:tc>
                <a:tc>
                  <a:txBody>
                    <a:bodyPr/>
                    <a:lstStyle/>
                    <a:p>
                      <a:r>
                        <a:rPr lang="en-US" dirty="0"/>
                        <a:t>Examples of Assessment Products</a:t>
                      </a:r>
                    </a:p>
                  </a:txBody>
                  <a:tcPr/>
                </a:tc>
                <a:extLst>
                  <a:ext uri="{0D108BD9-81ED-4DB2-BD59-A6C34878D82A}">
                    <a16:rowId xmlns:a16="http://schemas.microsoft.com/office/drawing/2014/main" val="2437155316"/>
                  </a:ext>
                </a:extLst>
              </a:tr>
              <a:tr h="370840">
                <a:tc>
                  <a:txBody>
                    <a:bodyPr/>
                    <a:lstStyle/>
                    <a:p>
                      <a:r>
                        <a:rPr lang="en-US" b="1" dirty="0">
                          <a:solidFill>
                            <a:schemeClr val="tx1"/>
                          </a:solidFill>
                        </a:rPr>
                        <a:t>Summative</a:t>
                      </a:r>
                      <a:r>
                        <a:rPr lang="en-US" dirty="0">
                          <a:solidFill>
                            <a:schemeClr val="tx1"/>
                          </a:solidFill>
                        </a:rPr>
                        <a:t> </a:t>
                      </a:r>
                      <a:r>
                        <a:rPr lang="en-US" dirty="0">
                          <a:solidFill>
                            <a:schemeClr val="bg1">
                              <a:lumMod val="50000"/>
                            </a:schemeClr>
                          </a:solidFill>
                        </a:rPr>
                        <a:t>Assessment OF Learning</a:t>
                      </a:r>
                    </a:p>
                  </a:txBody>
                  <a:tcPr/>
                </a:tc>
                <a:tc>
                  <a:txBody>
                    <a:bodyPr/>
                    <a:lstStyle/>
                    <a:p>
                      <a:r>
                        <a:rPr lang="en-US" sz="1800" kern="1200" dirty="0">
                          <a:solidFill>
                            <a:schemeClr val="tx1"/>
                          </a:solidFill>
                          <a:effectLst/>
                          <a:latin typeface="+mn-lt"/>
                          <a:ea typeface="+mn-ea"/>
                          <a:cs typeface="+mn-cs"/>
                        </a:rPr>
                        <a:t>An assessment covering the content of an entire marking period or an entire course of study administered </a:t>
                      </a:r>
                      <a:r>
                        <a:rPr lang="en-US" sz="1800" b="1" kern="1200" dirty="0">
                          <a:solidFill>
                            <a:schemeClr val="tx1"/>
                          </a:solidFill>
                          <a:effectLst/>
                          <a:latin typeface="+mn-lt"/>
                          <a:ea typeface="+mn-ea"/>
                          <a:cs typeface="+mn-cs"/>
                        </a:rPr>
                        <a:t>at the end of or after </a:t>
                      </a:r>
                      <a:r>
                        <a:rPr lang="en-US" sz="1800" kern="1200" dirty="0">
                          <a:solidFill>
                            <a:schemeClr val="tx1"/>
                          </a:solidFill>
                          <a:effectLst/>
                          <a:latin typeface="+mn-lt"/>
                          <a:ea typeface="+mn-ea"/>
                          <a:cs typeface="+mn-cs"/>
                        </a:rPr>
                        <a:t>the marking period or course of study.</a:t>
                      </a:r>
                      <a:r>
                        <a:rPr lang="en-US" dirty="0">
                          <a:solidFill>
                            <a:schemeClr val="tx1"/>
                          </a:solidFill>
                          <a:effectLst/>
                        </a:rPr>
                        <a:t> </a:t>
                      </a:r>
                      <a:endParaRPr lang="en-US" dirty="0">
                        <a:solidFill>
                          <a:schemeClr val="tx1"/>
                        </a:solidFill>
                      </a:endParaRPr>
                    </a:p>
                  </a:txBody>
                  <a:tcPr/>
                </a:tc>
                <a:tc>
                  <a:txBody>
                    <a:bodyPr/>
                    <a:lstStyle/>
                    <a:p>
                      <a:pPr marL="285750" lvl="0" indent="-285750">
                        <a:buFont typeface="Arial" panose="020B0604020202020204" pitchFamily="34" charset="0"/>
                        <a:buChar char="•"/>
                      </a:pPr>
                      <a:r>
                        <a:rPr lang="en-US" sz="1800" kern="1200" dirty="0">
                          <a:solidFill>
                            <a:schemeClr val="tx1"/>
                          </a:solidFill>
                          <a:effectLst/>
                          <a:latin typeface="+mn-lt"/>
                          <a:ea typeface="+mn-ea"/>
                          <a:cs typeface="+mn-cs"/>
                        </a:rPr>
                        <a:t>District placement tests</a:t>
                      </a:r>
                    </a:p>
                    <a:p>
                      <a:pPr marL="285750" lvl="0" indent="-285750">
                        <a:buFont typeface="Arial" panose="020B0604020202020204" pitchFamily="34" charset="0"/>
                        <a:buChar char="•"/>
                      </a:pPr>
                      <a:r>
                        <a:rPr lang="en-US" sz="1800" kern="1200" dirty="0">
                          <a:solidFill>
                            <a:schemeClr val="tx1"/>
                          </a:solidFill>
                          <a:effectLst/>
                          <a:latin typeface="+mn-lt"/>
                          <a:ea typeface="+mn-ea"/>
                          <a:cs typeface="+mn-cs"/>
                        </a:rPr>
                        <a:t>Classroom-specific final exams, projects, papers, presentations</a:t>
                      </a:r>
                    </a:p>
                    <a:p>
                      <a:pPr marL="285750" lvl="0" indent="-285750">
                        <a:buFont typeface="Arial" panose="020B0604020202020204" pitchFamily="34" charset="0"/>
                        <a:buChar char="•"/>
                      </a:pPr>
                      <a:r>
                        <a:rPr lang="en-US" sz="1800" kern="1200" dirty="0">
                          <a:solidFill>
                            <a:schemeClr val="tx1"/>
                          </a:solidFill>
                          <a:effectLst/>
                          <a:latin typeface="+mn-lt"/>
                          <a:ea typeface="+mn-ea"/>
                          <a:cs typeface="+mn-cs"/>
                        </a:rPr>
                        <a:t>School- or district-wide final exams, projects, papers, presentations</a:t>
                      </a:r>
                    </a:p>
                    <a:p>
                      <a:pPr marL="285750" lvl="0" indent="-285750">
                        <a:buFont typeface="Arial" panose="020B0604020202020204" pitchFamily="34" charset="0"/>
                        <a:buChar char="•"/>
                      </a:pPr>
                      <a:r>
                        <a:rPr lang="en-US" sz="1800" kern="1200" dirty="0">
                          <a:solidFill>
                            <a:schemeClr val="tx1"/>
                          </a:solidFill>
                          <a:effectLst/>
                          <a:latin typeface="+mn-lt"/>
                          <a:ea typeface="+mn-ea"/>
                          <a:cs typeface="+mn-cs"/>
                        </a:rPr>
                        <a:t>Assessments for course credit without taking the course</a:t>
                      </a:r>
                    </a:p>
                    <a:p>
                      <a:pPr marL="285750" lvl="0" indent="-285750">
                        <a:buFont typeface="Arial" panose="020B0604020202020204" pitchFamily="34" charset="0"/>
                        <a:buChar char="•"/>
                      </a:pPr>
                      <a:r>
                        <a:rPr lang="en-US" sz="1800" kern="1200" dirty="0">
                          <a:solidFill>
                            <a:schemeClr val="tx1"/>
                          </a:solidFill>
                          <a:effectLst/>
                          <a:latin typeface="+mn-lt"/>
                          <a:ea typeface="+mn-ea"/>
                          <a:cs typeface="+mn-cs"/>
                        </a:rPr>
                        <a:t>Graduation/diploma endorsement tests</a:t>
                      </a:r>
                    </a:p>
                    <a:p>
                      <a:pPr marL="285750" lvl="0" indent="-285750">
                        <a:buFont typeface="Arial" panose="020B0604020202020204" pitchFamily="34" charset="0"/>
                        <a:buChar char="•"/>
                      </a:pPr>
                      <a:r>
                        <a:rPr lang="en-US" sz="1800" kern="1200" dirty="0">
                          <a:solidFill>
                            <a:schemeClr val="tx1"/>
                          </a:solidFill>
                          <a:effectLst/>
                          <a:latin typeface="+mn-lt"/>
                          <a:ea typeface="+mn-ea"/>
                          <a:cs typeface="+mn-cs"/>
                        </a:rPr>
                        <a:t>Annual state tests</a:t>
                      </a:r>
                    </a:p>
                    <a:p>
                      <a:pPr marL="285750" lvl="0" indent="-285750">
                        <a:buFont typeface="Arial" panose="020B0604020202020204" pitchFamily="34" charset="0"/>
                        <a:buChar char="•"/>
                      </a:pPr>
                      <a:r>
                        <a:rPr lang="en-US" sz="1800" kern="1200" dirty="0">
                          <a:solidFill>
                            <a:schemeClr val="tx1"/>
                          </a:solidFill>
                          <a:effectLst/>
                          <a:latin typeface="+mn-lt"/>
                          <a:ea typeface="+mn-ea"/>
                          <a:cs typeface="+mn-cs"/>
                        </a:rPr>
                        <a:t>High school equivalency tests</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College admission tests</a:t>
                      </a:r>
                      <a:r>
                        <a:rPr lang="en-US" dirty="0">
                          <a:solidFill>
                            <a:schemeClr val="tx1"/>
                          </a:solidFill>
                          <a:effectLst/>
                        </a:rPr>
                        <a:t> </a:t>
                      </a:r>
                      <a:endParaRPr lang="en-US" dirty="0">
                        <a:solidFill>
                          <a:schemeClr val="tx1"/>
                        </a:solidFill>
                      </a:endParaRPr>
                    </a:p>
                  </a:txBody>
                  <a:tcPr/>
                </a:tc>
                <a:extLst>
                  <a:ext uri="{0D108BD9-81ED-4DB2-BD59-A6C34878D82A}">
                    <a16:rowId xmlns:a16="http://schemas.microsoft.com/office/drawing/2014/main" val="2928708970"/>
                  </a:ext>
                </a:extLst>
              </a:tr>
              <a:tr h="370840">
                <a:tc>
                  <a:txBody>
                    <a:bodyPr/>
                    <a:lstStyle/>
                    <a:p>
                      <a:r>
                        <a:rPr lang="en-US" b="1" dirty="0">
                          <a:solidFill>
                            <a:schemeClr val="tx1"/>
                          </a:solidFill>
                        </a:rPr>
                        <a:t>Interim</a:t>
                      </a:r>
                      <a:r>
                        <a:rPr lang="en-US" dirty="0">
                          <a:solidFill>
                            <a:schemeClr val="tx1"/>
                          </a:solidFill>
                        </a:rPr>
                        <a:t> </a:t>
                      </a:r>
                      <a:r>
                        <a:rPr lang="en-US" dirty="0">
                          <a:solidFill>
                            <a:schemeClr val="bg1">
                              <a:lumMod val="50000"/>
                            </a:schemeClr>
                          </a:solidFill>
                        </a:rPr>
                        <a:t>Assessment OF Learning</a:t>
                      </a:r>
                    </a:p>
                  </a:txBody>
                  <a:tcPr/>
                </a:tc>
                <a:tc>
                  <a:txBody>
                    <a:bodyPr/>
                    <a:lstStyle/>
                    <a:p>
                      <a:r>
                        <a:rPr lang="en-US" sz="1800" kern="1200" dirty="0">
                          <a:solidFill>
                            <a:schemeClr val="tx1"/>
                          </a:solidFill>
                          <a:effectLst/>
                          <a:latin typeface="+mn-lt"/>
                          <a:ea typeface="+mn-ea"/>
                          <a:cs typeface="+mn-cs"/>
                        </a:rPr>
                        <a:t>An assessment administered </a:t>
                      </a:r>
                      <a:r>
                        <a:rPr lang="en-US" sz="1800" b="1" kern="1200" dirty="0">
                          <a:solidFill>
                            <a:schemeClr val="tx1"/>
                          </a:solidFill>
                          <a:effectLst/>
                          <a:latin typeface="+mn-lt"/>
                          <a:ea typeface="+mn-ea"/>
                          <a:cs typeface="+mn-cs"/>
                        </a:rPr>
                        <a:t>during</a:t>
                      </a:r>
                      <a:r>
                        <a:rPr lang="en-US" sz="1800" kern="1200" dirty="0">
                          <a:solidFill>
                            <a:schemeClr val="tx1"/>
                          </a:solidFill>
                          <a:effectLst/>
                          <a:latin typeface="+mn-lt"/>
                          <a:ea typeface="+mn-ea"/>
                          <a:cs typeface="+mn-cs"/>
                        </a:rPr>
                        <a:t> a marking period or course of study.</a:t>
                      </a:r>
                      <a:r>
                        <a:rPr lang="en-US" dirty="0">
                          <a:solidFill>
                            <a:schemeClr val="tx1"/>
                          </a:solidFill>
                          <a:effectLst/>
                        </a:rPr>
                        <a:t> </a:t>
                      </a:r>
                      <a:endParaRPr lang="en-US" dirty="0">
                        <a:solidFill>
                          <a:schemeClr val="tx1"/>
                        </a:solidFill>
                      </a:endParaRPr>
                    </a:p>
                  </a:txBody>
                  <a:tcPr/>
                </a:tc>
                <a:tc>
                  <a:txBody>
                    <a:bodyPr/>
                    <a:lstStyle/>
                    <a:p>
                      <a:pPr marL="285750" indent="-285750">
                        <a:buFont typeface="Arial" panose="020B0604020202020204" pitchFamily="34" charset="0"/>
                        <a:buChar char="•"/>
                      </a:pPr>
                      <a:r>
                        <a:rPr lang="en-US" dirty="0">
                          <a:solidFill>
                            <a:schemeClr val="bg1">
                              <a:lumMod val="50000"/>
                            </a:schemeClr>
                          </a:solidFill>
                        </a:rPr>
                        <a:t>Addressed on the next slide</a:t>
                      </a:r>
                    </a:p>
                  </a:txBody>
                  <a:tcPr/>
                </a:tc>
                <a:extLst>
                  <a:ext uri="{0D108BD9-81ED-4DB2-BD59-A6C34878D82A}">
                    <a16:rowId xmlns:a16="http://schemas.microsoft.com/office/drawing/2014/main" val="2171154394"/>
                  </a:ext>
                </a:extLst>
              </a:tr>
            </a:tbl>
          </a:graphicData>
        </a:graphic>
      </p:graphicFrame>
      <p:sp>
        <p:nvSpPr>
          <p:cNvPr id="5" name="Content Placeholder 4">
            <a:extLst>
              <a:ext uri="{FF2B5EF4-FFF2-40B4-BE49-F238E27FC236}">
                <a16:creationId xmlns:a16="http://schemas.microsoft.com/office/drawing/2014/main" id="{54810B67-6952-224B-9DB8-DEACBAA08C55}"/>
              </a:ext>
            </a:extLst>
          </p:cNvPr>
          <p:cNvSpPr txBox="1">
            <a:spLocks/>
          </p:cNvSpPr>
          <p:nvPr/>
        </p:nvSpPr>
        <p:spPr>
          <a:xfrm>
            <a:off x="228600" y="5695122"/>
            <a:ext cx="11731752" cy="40758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solidFill>
                  <a:srgbClr val="C00000"/>
                </a:solidFill>
              </a:rPr>
              <a:t>Questions, Concerns, Comments?</a:t>
            </a:r>
          </a:p>
          <a:p>
            <a:endParaRPr lang="en-US" sz="2000" dirty="0"/>
          </a:p>
          <a:p>
            <a:endParaRPr lang="en-US" sz="2000" dirty="0"/>
          </a:p>
        </p:txBody>
      </p:sp>
    </p:spTree>
    <p:extLst>
      <p:ext uri="{BB962C8B-B14F-4D97-AF65-F5344CB8AC3E}">
        <p14:creationId xmlns:p14="http://schemas.microsoft.com/office/powerpoint/2010/main" val="25326591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94BF3-A085-964D-96BC-1FB5C8366E52}"/>
              </a:ext>
            </a:extLst>
          </p:cNvPr>
          <p:cNvSpPr>
            <a:spLocks noGrp="1"/>
          </p:cNvSpPr>
          <p:nvPr>
            <p:ph type="title"/>
          </p:nvPr>
        </p:nvSpPr>
        <p:spPr/>
        <p:txBody>
          <a:bodyPr/>
          <a:lstStyle/>
          <a:p>
            <a:r>
              <a:rPr lang="en-US" dirty="0"/>
              <a:t>Vocabulary of Assessment – Types of Assessment</a:t>
            </a:r>
          </a:p>
        </p:txBody>
      </p:sp>
      <p:graphicFrame>
        <p:nvGraphicFramePr>
          <p:cNvPr id="4" name="Content Placeholder 3">
            <a:extLst>
              <a:ext uri="{FF2B5EF4-FFF2-40B4-BE49-F238E27FC236}">
                <a16:creationId xmlns:a16="http://schemas.microsoft.com/office/drawing/2014/main" id="{A23EBBF5-8106-4B44-B799-9F47C175538B}"/>
              </a:ext>
            </a:extLst>
          </p:cNvPr>
          <p:cNvGraphicFramePr>
            <a:graphicFrameLocks noGrp="1"/>
          </p:cNvGraphicFramePr>
          <p:nvPr>
            <p:ph idx="1"/>
            <p:extLst>
              <p:ext uri="{D42A27DB-BD31-4B8C-83A1-F6EECF244321}">
                <p14:modId xmlns:p14="http://schemas.microsoft.com/office/powerpoint/2010/main" val="628602370"/>
              </p:ext>
            </p:extLst>
          </p:nvPr>
        </p:nvGraphicFramePr>
        <p:xfrm>
          <a:off x="228600" y="1014413"/>
          <a:ext cx="11731626" cy="4150360"/>
        </p:xfrm>
        <a:graphic>
          <a:graphicData uri="http://schemas.openxmlformats.org/drawingml/2006/table">
            <a:tbl>
              <a:tblPr firstRow="1" bandRow="1">
                <a:tableStyleId>{5C22544A-7EE6-4342-B048-85BDC9FD1C3A}</a:tableStyleId>
              </a:tblPr>
              <a:tblGrid>
                <a:gridCol w="1729409">
                  <a:extLst>
                    <a:ext uri="{9D8B030D-6E8A-4147-A177-3AD203B41FA5}">
                      <a16:colId xmlns:a16="http://schemas.microsoft.com/office/drawing/2014/main" val="3086296542"/>
                    </a:ext>
                  </a:extLst>
                </a:gridCol>
                <a:gridCol w="2753139">
                  <a:extLst>
                    <a:ext uri="{9D8B030D-6E8A-4147-A177-3AD203B41FA5}">
                      <a16:colId xmlns:a16="http://schemas.microsoft.com/office/drawing/2014/main" val="3142459757"/>
                    </a:ext>
                  </a:extLst>
                </a:gridCol>
                <a:gridCol w="7249078">
                  <a:extLst>
                    <a:ext uri="{9D8B030D-6E8A-4147-A177-3AD203B41FA5}">
                      <a16:colId xmlns:a16="http://schemas.microsoft.com/office/drawing/2014/main" val="3387876321"/>
                    </a:ext>
                  </a:extLst>
                </a:gridCol>
              </a:tblGrid>
              <a:tr h="370840">
                <a:tc>
                  <a:txBody>
                    <a:bodyPr/>
                    <a:lstStyle/>
                    <a:p>
                      <a:r>
                        <a:rPr lang="en-US" sz="1400" dirty="0"/>
                        <a:t>Term</a:t>
                      </a:r>
                    </a:p>
                  </a:txBody>
                  <a:tcPr/>
                </a:tc>
                <a:tc>
                  <a:txBody>
                    <a:bodyPr/>
                    <a:lstStyle/>
                    <a:p>
                      <a:r>
                        <a:rPr lang="en-US" sz="1400" dirty="0"/>
                        <a:t>Definition</a:t>
                      </a:r>
                    </a:p>
                  </a:txBody>
                  <a:tcPr/>
                </a:tc>
                <a:tc>
                  <a:txBody>
                    <a:bodyPr/>
                    <a:lstStyle/>
                    <a:p>
                      <a:r>
                        <a:rPr lang="en-US" sz="1400" dirty="0"/>
                        <a:t>Examples</a:t>
                      </a:r>
                    </a:p>
                  </a:txBody>
                  <a:tcPr/>
                </a:tc>
                <a:extLst>
                  <a:ext uri="{0D108BD9-81ED-4DB2-BD59-A6C34878D82A}">
                    <a16:rowId xmlns:a16="http://schemas.microsoft.com/office/drawing/2014/main" val="3037113231"/>
                  </a:ext>
                </a:extLst>
              </a:tr>
              <a:tr h="370840">
                <a:tc>
                  <a:txBody>
                    <a:bodyPr/>
                    <a:lstStyle/>
                    <a:p>
                      <a:r>
                        <a:rPr lang="en-US" sz="1400" dirty="0">
                          <a:solidFill>
                            <a:srgbClr val="C00000"/>
                          </a:solidFill>
                        </a:rPr>
                        <a:t>Minisummative</a:t>
                      </a:r>
                      <a:r>
                        <a:rPr lang="en-US" sz="1400" dirty="0"/>
                        <a:t> </a:t>
                      </a:r>
                      <a:r>
                        <a:rPr lang="en-US" sz="1400" dirty="0">
                          <a:solidFill>
                            <a:schemeClr val="accent1"/>
                          </a:solidFill>
                        </a:rPr>
                        <a:t>Interim Assessment OF Learning</a:t>
                      </a:r>
                    </a:p>
                  </a:txBody>
                  <a:tcPr/>
                </a:tc>
                <a:tc>
                  <a:txBody>
                    <a:bodyPr/>
                    <a:lstStyle/>
                    <a:p>
                      <a:r>
                        <a:rPr lang="en-US" sz="1400" kern="1200" dirty="0">
                          <a:solidFill>
                            <a:schemeClr val="dk1"/>
                          </a:solidFill>
                          <a:effectLst/>
                          <a:latin typeface="+mn-lt"/>
                          <a:ea typeface="+mn-ea"/>
                          <a:cs typeface="+mn-cs"/>
                        </a:rPr>
                        <a:t>A shortened </a:t>
                      </a:r>
                      <a:r>
                        <a:rPr lang="en-US" sz="1400" b="0" i="0" kern="1200" dirty="0">
                          <a:solidFill>
                            <a:srgbClr val="C00000"/>
                          </a:solidFill>
                          <a:effectLst/>
                          <a:latin typeface="+mn-lt"/>
                          <a:ea typeface="+mn-ea"/>
                          <a:cs typeface="+mn-cs"/>
                        </a:rPr>
                        <a:t>Summative Assessment OF Learning </a:t>
                      </a:r>
                      <a:r>
                        <a:rPr lang="en-US" sz="1400" kern="1200" dirty="0">
                          <a:solidFill>
                            <a:schemeClr val="dk1"/>
                          </a:solidFill>
                          <a:effectLst/>
                          <a:latin typeface="+mn-lt"/>
                          <a:ea typeface="+mn-ea"/>
                          <a:cs typeface="+mn-cs"/>
                        </a:rPr>
                        <a:t>taken before the end of the associated marking period or course of study.</a:t>
                      </a:r>
                      <a:r>
                        <a:rPr lang="en-US" sz="1400" dirty="0">
                          <a:effectLst/>
                        </a:rPr>
                        <a:t> </a:t>
                      </a:r>
                      <a:endParaRPr lang="en-US" sz="1400" dirty="0"/>
                    </a:p>
                  </a:txBody>
                  <a:tcPr/>
                </a:tc>
                <a:tc>
                  <a:txBody>
                    <a:bodyPr/>
                    <a:lstStyle/>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Commercially published assessment programs that cover multiple grades (e.g., NWEA MAP).</a:t>
                      </a:r>
                    </a:p>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Screening assessments (e.g., English proficiency)</a:t>
                      </a:r>
                    </a:p>
                    <a:p>
                      <a:pPr marL="285750" indent="-285750">
                        <a:buFont typeface="Arial" panose="020B0604020202020204" pitchFamily="34" charset="0"/>
                        <a:buChar char="•"/>
                      </a:pPr>
                      <a:r>
                        <a:rPr lang="en-US" sz="1400" kern="1200" dirty="0">
                          <a:solidFill>
                            <a:schemeClr val="dk1"/>
                          </a:solidFill>
                          <a:effectLst/>
                          <a:latin typeface="+mn-lt"/>
                          <a:ea typeface="+mn-ea"/>
                          <a:cs typeface="+mn-cs"/>
                        </a:rPr>
                        <a:t>District developed (“common”) assessments that cover an entire marking period but are administered during the marking period.</a:t>
                      </a:r>
                      <a:r>
                        <a:rPr lang="en-US" sz="1400" dirty="0">
                          <a:effectLst/>
                        </a:rPr>
                        <a:t> </a:t>
                      </a:r>
                      <a:endParaRPr lang="en-US" sz="1400" dirty="0"/>
                    </a:p>
                  </a:txBody>
                  <a:tcPr/>
                </a:tc>
                <a:extLst>
                  <a:ext uri="{0D108BD9-81ED-4DB2-BD59-A6C34878D82A}">
                    <a16:rowId xmlns:a16="http://schemas.microsoft.com/office/drawing/2014/main" val="2219132727"/>
                  </a:ext>
                </a:extLst>
              </a:tr>
              <a:tr h="370840">
                <a:tc>
                  <a:txBody>
                    <a:bodyPr/>
                    <a:lstStyle/>
                    <a:p>
                      <a:r>
                        <a:rPr lang="en-US" sz="1400" dirty="0">
                          <a:solidFill>
                            <a:srgbClr val="C00000"/>
                          </a:solidFill>
                        </a:rPr>
                        <a:t>Unit-based</a:t>
                      </a:r>
                    </a:p>
                    <a:p>
                      <a:r>
                        <a:rPr lang="en-US" sz="1400" dirty="0">
                          <a:solidFill>
                            <a:schemeClr val="accent1">
                              <a:lumMod val="60000"/>
                              <a:lumOff val="40000"/>
                            </a:schemeClr>
                          </a:solidFill>
                        </a:rPr>
                        <a:t>Interim Assessment OF Learning</a:t>
                      </a:r>
                    </a:p>
                  </a:txBody>
                  <a:tcPr/>
                </a:tc>
                <a:tc>
                  <a:txBody>
                    <a:bodyPr/>
                    <a:lstStyle/>
                    <a:p>
                      <a:r>
                        <a:rPr lang="en-US" sz="1400" kern="1200" dirty="0">
                          <a:solidFill>
                            <a:schemeClr val="dk1"/>
                          </a:solidFill>
                          <a:effectLst/>
                          <a:latin typeface="+mn-lt"/>
                          <a:ea typeface="+mn-ea"/>
                          <a:cs typeface="+mn-cs"/>
                        </a:rPr>
                        <a:t>An assessment covering a specific unit of curriculum and instruction smaller than a marking period and larger than a single lesson.</a:t>
                      </a:r>
                      <a:r>
                        <a:rPr lang="en-US" sz="1400" dirty="0">
                          <a:effectLst/>
                        </a:rPr>
                        <a:t> </a:t>
                      </a:r>
                      <a:endParaRPr lang="en-US" sz="1400" dirty="0"/>
                    </a:p>
                  </a:txBody>
                  <a:tcPr/>
                </a:tc>
                <a:tc>
                  <a:txBody>
                    <a:bodyPr/>
                    <a:lstStyle/>
                    <a:p>
                      <a:r>
                        <a:rPr lang="en-US" sz="1400" b="1" kern="1200" dirty="0">
                          <a:solidFill>
                            <a:schemeClr val="dk1"/>
                          </a:solidFill>
                          <a:effectLst/>
                          <a:latin typeface="+mn-lt"/>
                          <a:ea typeface="+mn-ea"/>
                          <a:cs typeface="+mn-cs"/>
                        </a:rPr>
                        <a:t>Large-Unit examples</a:t>
                      </a:r>
                      <a:endParaRPr lang="en-US"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Monthly end-of-unit exams</a:t>
                      </a:r>
                    </a:p>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Mid-term exams/projects/papers/presentations</a:t>
                      </a:r>
                    </a:p>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Quarterly district common assessments</a:t>
                      </a:r>
                    </a:p>
                    <a:p>
                      <a:r>
                        <a:rPr lang="en-US" sz="600" kern="1200" dirty="0">
                          <a:solidFill>
                            <a:schemeClr val="dk1"/>
                          </a:solidFill>
                          <a:effectLst/>
                          <a:latin typeface="+mn-lt"/>
                          <a:ea typeface="+mn-ea"/>
                          <a:cs typeface="+mn-cs"/>
                        </a:rPr>
                        <a:t> </a:t>
                      </a:r>
                    </a:p>
                    <a:p>
                      <a:r>
                        <a:rPr lang="en-US" sz="1400" b="1" kern="1200" dirty="0">
                          <a:solidFill>
                            <a:schemeClr val="dk1"/>
                          </a:solidFill>
                          <a:effectLst/>
                          <a:latin typeface="+mn-lt"/>
                          <a:ea typeface="+mn-ea"/>
                          <a:cs typeface="+mn-cs"/>
                        </a:rPr>
                        <a:t>Small-Unit Examples</a:t>
                      </a:r>
                      <a:endParaRPr lang="en-US"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Weekly quizzes</a:t>
                      </a:r>
                    </a:p>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Weekly writing assignment</a:t>
                      </a:r>
                    </a:p>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Weekly homework assignments</a:t>
                      </a:r>
                    </a:p>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Daily homework (if incorporated into grades)</a:t>
                      </a:r>
                    </a:p>
                    <a:p>
                      <a:r>
                        <a:rPr lang="en-US" sz="600" kern="1200" dirty="0">
                          <a:solidFill>
                            <a:schemeClr val="dk1"/>
                          </a:solidFill>
                          <a:effectLst/>
                          <a:latin typeface="+mn-lt"/>
                          <a:ea typeface="+mn-ea"/>
                          <a:cs typeface="+mn-cs"/>
                        </a:rPr>
                        <a:t> </a:t>
                      </a:r>
                    </a:p>
                    <a:p>
                      <a:r>
                        <a:rPr lang="en-US" sz="1400" b="1" kern="1200" dirty="0">
                          <a:solidFill>
                            <a:schemeClr val="dk1"/>
                          </a:solidFill>
                          <a:effectLst/>
                          <a:latin typeface="+mn-lt"/>
                          <a:ea typeface="+mn-ea"/>
                          <a:cs typeface="+mn-cs"/>
                        </a:rPr>
                        <a:t>Examples that Work for Either</a:t>
                      </a:r>
                      <a:endParaRPr lang="en-US"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US" sz="1400" kern="1200" dirty="0">
                          <a:solidFill>
                            <a:schemeClr val="dk1"/>
                          </a:solidFill>
                          <a:effectLst/>
                          <a:latin typeface="+mn-lt"/>
                          <a:ea typeface="+mn-ea"/>
                          <a:cs typeface="+mn-cs"/>
                        </a:rPr>
                        <a:t>Pre-unit exams of unit pre-requisites</a:t>
                      </a:r>
                    </a:p>
                    <a:p>
                      <a:pPr marL="285750" indent="-285750">
                        <a:buFont typeface="Arial" panose="020B0604020202020204" pitchFamily="34" charset="0"/>
                        <a:buChar char="•"/>
                      </a:pPr>
                      <a:r>
                        <a:rPr lang="en-US" sz="1400" kern="1200" dirty="0">
                          <a:solidFill>
                            <a:schemeClr val="dk1"/>
                          </a:solidFill>
                          <a:effectLst/>
                          <a:latin typeface="+mn-lt"/>
                          <a:ea typeface="+mn-ea"/>
                          <a:cs typeface="+mn-cs"/>
                        </a:rPr>
                        <a:t>Pre-unit exams of unit content</a:t>
                      </a:r>
                      <a:r>
                        <a:rPr lang="en-US" sz="1400" dirty="0">
                          <a:effectLst/>
                        </a:rPr>
                        <a:t> </a:t>
                      </a:r>
                      <a:endParaRPr lang="en-US" sz="1400" dirty="0"/>
                    </a:p>
                  </a:txBody>
                  <a:tcPr/>
                </a:tc>
                <a:extLst>
                  <a:ext uri="{0D108BD9-81ED-4DB2-BD59-A6C34878D82A}">
                    <a16:rowId xmlns:a16="http://schemas.microsoft.com/office/drawing/2014/main" val="841101958"/>
                  </a:ext>
                </a:extLst>
              </a:tr>
            </a:tbl>
          </a:graphicData>
        </a:graphic>
      </p:graphicFrame>
      <p:sp>
        <p:nvSpPr>
          <p:cNvPr id="5" name="Content Placeholder 4">
            <a:extLst>
              <a:ext uri="{FF2B5EF4-FFF2-40B4-BE49-F238E27FC236}">
                <a16:creationId xmlns:a16="http://schemas.microsoft.com/office/drawing/2014/main" id="{31D88173-9BCA-A94D-9C69-CE7C8DAFF1E8}"/>
              </a:ext>
            </a:extLst>
          </p:cNvPr>
          <p:cNvSpPr txBox="1">
            <a:spLocks/>
          </p:cNvSpPr>
          <p:nvPr/>
        </p:nvSpPr>
        <p:spPr>
          <a:xfrm>
            <a:off x="228600" y="5695122"/>
            <a:ext cx="11731752" cy="40758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solidFill>
                  <a:srgbClr val="C00000"/>
                </a:solidFill>
              </a:rPr>
              <a:t>Questions, Concerns, Comments?</a:t>
            </a:r>
          </a:p>
          <a:p>
            <a:endParaRPr lang="en-US" sz="2000" dirty="0"/>
          </a:p>
          <a:p>
            <a:endParaRPr lang="en-US" sz="2000" dirty="0"/>
          </a:p>
        </p:txBody>
      </p:sp>
    </p:spTree>
    <p:extLst>
      <p:ext uri="{BB962C8B-B14F-4D97-AF65-F5344CB8AC3E}">
        <p14:creationId xmlns:p14="http://schemas.microsoft.com/office/powerpoint/2010/main" val="3670542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4BDE3-6890-E04B-8312-0E49846E7FEF}"/>
              </a:ext>
            </a:extLst>
          </p:cNvPr>
          <p:cNvSpPr>
            <a:spLocks noGrp="1"/>
          </p:cNvSpPr>
          <p:nvPr>
            <p:ph type="title"/>
          </p:nvPr>
        </p:nvSpPr>
        <p:spPr/>
        <p:txBody>
          <a:bodyPr/>
          <a:lstStyle/>
          <a:p>
            <a:r>
              <a:rPr lang="en-US" dirty="0"/>
              <a:t>Break</a:t>
            </a:r>
          </a:p>
        </p:txBody>
      </p:sp>
      <p:sp>
        <p:nvSpPr>
          <p:cNvPr id="3" name="Content Placeholder 2">
            <a:extLst>
              <a:ext uri="{FF2B5EF4-FFF2-40B4-BE49-F238E27FC236}">
                <a16:creationId xmlns:a16="http://schemas.microsoft.com/office/drawing/2014/main" id="{06803B81-AAAE-2142-A904-D8BEE0023548}"/>
              </a:ext>
            </a:extLst>
          </p:cNvPr>
          <p:cNvSpPr>
            <a:spLocks noGrp="1"/>
          </p:cNvSpPr>
          <p:nvPr>
            <p:ph idx="1"/>
          </p:nvPr>
        </p:nvSpPr>
        <p:spPr/>
        <p:txBody>
          <a:bodyPr anchor="ctr">
            <a:normAutofit/>
          </a:bodyPr>
          <a:lstStyle/>
          <a:p>
            <a:pPr marL="0" indent="0" algn="ctr">
              <a:buNone/>
            </a:pPr>
            <a:r>
              <a:rPr lang="en-US" sz="8000" dirty="0"/>
              <a:t>Reconvene at</a:t>
            </a:r>
          </a:p>
          <a:p>
            <a:pPr marL="0" indent="0" algn="ctr">
              <a:buNone/>
            </a:pPr>
            <a:r>
              <a:rPr lang="en-US" sz="8000" dirty="0">
                <a:highlight>
                  <a:srgbClr val="FFFF00"/>
                </a:highlight>
              </a:rPr>
              <a:t>&lt; 10:30 AM &gt;</a:t>
            </a:r>
          </a:p>
        </p:txBody>
      </p:sp>
    </p:spTree>
    <p:extLst>
      <p:ext uri="{BB962C8B-B14F-4D97-AF65-F5344CB8AC3E}">
        <p14:creationId xmlns:p14="http://schemas.microsoft.com/office/powerpoint/2010/main" val="29184696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4B9745F-4CFA-A347-8891-579E887FC4F7}"/>
              </a:ext>
            </a:extLst>
          </p:cNvPr>
          <p:cNvCxnSpPr>
            <a:cxnSpLocks/>
            <a:stCxn id="6" idx="3"/>
            <a:endCxn id="11" idx="1"/>
          </p:cNvCxnSpPr>
          <p:nvPr/>
        </p:nvCxnSpPr>
        <p:spPr>
          <a:xfrm flipV="1">
            <a:off x="3190743" y="4788186"/>
            <a:ext cx="5172326" cy="303876"/>
          </a:xfrm>
          <a:prstGeom prst="line">
            <a:avLst/>
          </a:prstGeom>
          <a:ln w="28575">
            <a:solidFill>
              <a:schemeClr val="bg1">
                <a:lumMod val="65000"/>
              </a:schemeClr>
            </a:solidFill>
            <a:prstDash val="sysDot"/>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A8ECFA5-7C8F-4248-8083-9197A5C2744B}"/>
              </a:ext>
            </a:extLst>
          </p:cNvPr>
          <p:cNvCxnSpPr>
            <a:cxnSpLocks/>
            <a:stCxn id="4" idx="3"/>
            <a:endCxn id="10" idx="1"/>
          </p:cNvCxnSpPr>
          <p:nvPr/>
        </p:nvCxnSpPr>
        <p:spPr>
          <a:xfrm>
            <a:off x="3244365" y="2100987"/>
            <a:ext cx="5010635" cy="215333"/>
          </a:xfrm>
          <a:prstGeom prst="line">
            <a:avLst/>
          </a:prstGeom>
          <a:ln w="28575">
            <a:solidFill>
              <a:schemeClr val="bg1">
                <a:lumMod val="65000"/>
              </a:schemeClr>
            </a:solidFill>
            <a:prstDash val="sysDot"/>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16D1AABD-B8A5-3846-96E1-7C86E85ACEAC}"/>
              </a:ext>
            </a:extLst>
          </p:cNvPr>
          <p:cNvSpPr/>
          <p:nvPr/>
        </p:nvSpPr>
        <p:spPr>
          <a:xfrm rot="667390">
            <a:off x="4547722" y="703257"/>
            <a:ext cx="2853267" cy="18288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rPr>
              <a:t>Example</a:t>
            </a:r>
          </a:p>
          <a:p>
            <a:r>
              <a:rPr lang="en-US" dirty="0">
                <a:solidFill>
                  <a:schemeClr val="tx1"/>
                </a:solidFill>
              </a:rPr>
              <a:t>Ut </a:t>
            </a:r>
            <a:r>
              <a:rPr lang="en-US" dirty="0" err="1">
                <a:solidFill>
                  <a:schemeClr val="tx1"/>
                </a:solidFill>
              </a:rPr>
              <a:t>enim</a:t>
            </a:r>
            <a:r>
              <a:rPr lang="en-US" dirty="0">
                <a:solidFill>
                  <a:schemeClr val="tx1"/>
                </a:solidFill>
              </a:rPr>
              <a:t> ad minima </a:t>
            </a:r>
            <a:r>
              <a:rPr lang="en-US" dirty="0" err="1">
                <a:solidFill>
                  <a:schemeClr val="tx1"/>
                </a:solidFill>
              </a:rPr>
              <a:t>veniam</a:t>
            </a:r>
            <a:r>
              <a:rPr lang="en-US" dirty="0">
                <a:solidFill>
                  <a:schemeClr val="tx1"/>
                </a:solidFill>
              </a:rPr>
              <a:t>, </a:t>
            </a:r>
            <a:r>
              <a:rPr lang="en-US" dirty="0" err="1">
                <a:solidFill>
                  <a:schemeClr val="tx1"/>
                </a:solidFill>
              </a:rPr>
              <a:t>quis</a:t>
            </a:r>
            <a:r>
              <a:rPr lang="en-US" dirty="0">
                <a:solidFill>
                  <a:schemeClr val="tx1"/>
                </a:solidFill>
              </a:rPr>
              <a:t> nostrum </a:t>
            </a:r>
            <a:r>
              <a:rPr lang="en-US" dirty="0" err="1">
                <a:solidFill>
                  <a:schemeClr val="tx1"/>
                </a:solidFill>
              </a:rPr>
              <a:t>exercitationem</a:t>
            </a:r>
            <a:r>
              <a:rPr lang="en-US" dirty="0">
                <a:solidFill>
                  <a:schemeClr val="tx1"/>
                </a:solidFill>
              </a:rPr>
              <a:t> </a:t>
            </a:r>
            <a:r>
              <a:rPr lang="en-US" dirty="0" err="1">
                <a:solidFill>
                  <a:schemeClr val="tx1"/>
                </a:solidFill>
              </a:rPr>
              <a:t>ullam</a:t>
            </a:r>
            <a:r>
              <a:rPr lang="en-US" dirty="0">
                <a:solidFill>
                  <a:schemeClr val="tx1"/>
                </a:solidFill>
              </a:rPr>
              <a:t> corporis, nisi </a:t>
            </a:r>
            <a:r>
              <a:rPr lang="en-US" dirty="0" err="1">
                <a:solidFill>
                  <a:schemeClr val="tx1"/>
                </a:solidFill>
              </a:rPr>
              <a:t>ut</a:t>
            </a:r>
            <a:r>
              <a:rPr lang="en-US" dirty="0">
                <a:solidFill>
                  <a:schemeClr val="tx1"/>
                </a:solidFill>
              </a:rPr>
              <a:t> </a:t>
            </a:r>
            <a:r>
              <a:rPr lang="en-US" dirty="0" err="1">
                <a:solidFill>
                  <a:schemeClr val="tx1"/>
                </a:solidFill>
              </a:rPr>
              <a:t>aliquid</a:t>
            </a:r>
            <a:r>
              <a:rPr lang="en-US" dirty="0">
                <a:solidFill>
                  <a:schemeClr val="tx1"/>
                </a:solidFill>
              </a:rPr>
              <a:t> ex </a:t>
            </a:r>
            <a:r>
              <a:rPr lang="en-US" dirty="0" err="1">
                <a:solidFill>
                  <a:schemeClr val="tx1"/>
                </a:solidFill>
              </a:rPr>
              <a:t>ea</a:t>
            </a:r>
            <a:r>
              <a:rPr lang="en-US" dirty="0">
                <a:solidFill>
                  <a:schemeClr val="tx1"/>
                </a:solidFill>
              </a:rPr>
              <a:t> </a:t>
            </a:r>
            <a:r>
              <a:rPr lang="en-US" dirty="0" err="1">
                <a:solidFill>
                  <a:schemeClr val="tx1"/>
                </a:solidFill>
              </a:rPr>
              <a:t>commodi</a:t>
            </a:r>
            <a:r>
              <a:rPr lang="en-US" dirty="0">
                <a:solidFill>
                  <a:schemeClr val="tx1"/>
                </a:solidFill>
              </a:rPr>
              <a:t> </a:t>
            </a:r>
            <a:r>
              <a:rPr lang="en-US" dirty="0" err="1">
                <a:solidFill>
                  <a:schemeClr val="tx1"/>
                </a:solidFill>
              </a:rPr>
              <a:t>consequatur</a:t>
            </a:r>
            <a:r>
              <a:rPr lang="en-US" dirty="0">
                <a:solidFill>
                  <a:schemeClr val="tx1"/>
                </a:solidFill>
              </a:rPr>
              <a:t>?</a:t>
            </a:r>
          </a:p>
        </p:txBody>
      </p:sp>
      <p:sp>
        <p:nvSpPr>
          <p:cNvPr id="2" name="Title 1">
            <a:extLst>
              <a:ext uri="{FF2B5EF4-FFF2-40B4-BE49-F238E27FC236}">
                <a16:creationId xmlns:a16="http://schemas.microsoft.com/office/drawing/2014/main" id="{C8DF8DC9-64B3-8743-8CF4-E94F2322B21B}"/>
              </a:ext>
            </a:extLst>
          </p:cNvPr>
          <p:cNvSpPr>
            <a:spLocks noGrp="1"/>
          </p:cNvSpPr>
          <p:nvPr>
            <p:ph type="title"/>
          </p:nvPr>
        </p:nvSpPr>
        <p:spPr>
          <a:noFill/>
        </p:spPr>
        <p:txBody>
          <a:bodyPr/>
          <a:lstStyle/>
          <a:p>
            <a:r>
              <a:rPr lang="en-US" dirty="0"/>
              <a:t>Vocabulary Activity</a:t>
            </a:r>
          </a:p>
        </p:txBody>
      </p:sp>
      <p:sp>
        <p:nvSpPr>
          <p:cNvPr id="4" name="Rectangle 3">
            <a:extLst>
              <a:ext uri="{FF2B5EF4-FFF2-40B4-BE49-F238E27FC236}">
                <a16:creationId xmlns:a16="http://schemas.microsoft.com/office/drawing/2014/main" id="{C5ED48DC-587B-C64F-B518-E72F338E8745}"/>
              </a:ext>
            </a:extLst>
          </p:cNvPr>
          <p:cNvSpPr/>
          <p:nvPr/>
        </p:nvSpPr>
        <p:spPr>
          <a:xfrm rot="20563454">
            <a:off x="455458" y="1610256"/>
            <a:ext cx="2853267" cy="18288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rPr>
              <a:t>Vocabulary Term</a:t>
            </a:r>
          </a:p>
          <a:p>
            <a:r>
              <a:rPr lang="en-US" dirty="0">
                <a:solidFill>
                  <a:schemeClr val="tx1"/>
                </a:solidFill>
              </a:rPr>
              <a:t>Lorem Ipsum</a:t>
            </a:r>
            <a:endParaRPr lang="en-US" b="1" dirty="0">
              <a:solidFill>
                <a:schemeClr val="tx1"/>
              </a:solidFill>
            </a:endParaRPr>
          </a:p>
        </p:txBody>
      </p:sp>
      <p:sp>
        <p:nvSpPr>
          <p:cNvPr id="6" name="Rectangle 5">
            <a:extLst>
              <a:ext uri="{FF2B5EF4-FFF2-40B4-BE49-F238E27FC236}">
                <a16:creationId xmlns:a16="http://schemas.microsoft.com/office/drawing/2014/main" id="{2990131C-379B-D44F-8E32-BE5600950537}"/>
              </a:ext>
            </a:extLst>
          </p:cNvPr>
          <p:cNvSpPr/>
          <p:nvPr/>
        </p:nvSpPr>
        <p:spPr>
          <a:xfrm rot="738869">
            <a:off x="370300" y="3873393"/>
            <a:ext cx="2853267" cy="18288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rPr>
              <a:t>Vocabulary Term</a:t>
            </a:r>
          </a:p>
          <a:p>
            <a:r>
              <a:rPr lang="en-US" dirty="0">
                <a:solidFill>
                  <a:schemeClr val="tx1"/>
                </a:solidFill>
              </a:rPr>
              <a:t>Dolor Sit </a:t>
            </a:r>
            <a:r>
              <a:rPr lang="en-US" dirty="0" err="1">
                <a:solidFill>
                  <a:schemeClr val="tx1"/>
                </a:solidFill>
              </a:rPr>
              <a:t>Amet</a:t>
            </a:r>
            <a:endParaRPr lang="en-US" b="1" dirty="0">
              <a:solidFill>
                <a:schemeClr val="tx1"/>
              </a:solidFill>
            </a:endParaRPr>
          </a:p>
        </p:txBody>
      </p:sp>
      <p:sp>
        <p:nvSpPr>
          <p:cNvPr id="7" name="Rectangle 6">
            <a:extLst>
              <a:ext uri="{FF2B5EF4-FFF2-40B4-BE49-F238E27FC236}">
                <a16:creationId xmlns:a16="http://schemas.microsoft.com/office/drawing/2014/main" id="{39001FFD-0B6D-0D4C-99AC-2CB1FBFA73C0}"/>
              </a:ext>
            </a:extLst>
          </p:cNvPr>
          <p:cNvSpPr/>
          <p:nvPr/>
        </p:nvSpPr>
        <p:spPr>
          <a:xfrm rot="284427">
            <a:off x="4547722" y="2045260"/>
            <a:ext cx="2853267" cy="18288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rPr>
              <a:t>Example</a:t>
            </a:r>
          </a:p>
          <a:p>
            <a:r>
              <a:rPr lang="en-US" dirty="0">
                <a:solidFill>
                  <a:schemeClr val="tx1"/>
                </a:solidFill>
              </a:rPr>
              <a:t>Duis </a:t>
            </a:r>
            <a:r>
              <a:rPr lang="en-US" dirty="0" err="1">
                <a:solidFill>
                  <a:schemeClr val="tx1"/>
                </a:solidFill>
              </a:rPr>
              <a:t>aute</a:t>
            </a:r>
            <a:r>
              <a:rPr lang="en-US" dirty="0">
                <a:solidFill>
                  <a:schemeClr val="tx1"/>
                </a:solidFill>
              </a:rPr>
              <a:t> </a:t>
            </a:r>
            <a:r>
              <a:rPr lang="en-US" dirty="0" err="1">
                <a:solidFill>
                  <a:schemeClr val="tx1"/>
                </a:solidFill>
              </a:rPr>
              <a:t>irure</a:t>
            </a:r>
            <a:r>
              <a:rPr lang="en-US" dirty="0">
                <a:solidFill>
                  <a:schemeClr val="tx1"/>
                </a:solidFill>
              </a:rPr>
              <a:t> dolor in </a:t>
            </a:r>
            <a:r>
              <a:rPr lang="en-US" dirty="0" err="1">
                <a:solidFill>
                  <a:schemeClr val="tx1"/>
                </a:solidFill>
              </a:rPr>
              <a:t>reprehenderit</a:t>
            </a:r>
            <a:r>
              <a:rPr lang="en-US" dirty="0">
                <a:solidFill>
                  <a:schemeClr val="tx1"/>
                </a:solidFill>
              </a:rPr>
              <a:t> in </a:t>
            </a:r>
            <a:r>
              <a:rPr lang="en-US" dirty="0" err="1">
                <a:solidFill>
                  <a:schemeClr val="tx1"/>
                </a:solidFill>
              </a:rPr>
              <a:t>voluptate</a:t>
            </a:r>
            <a:r>
              <a:rPr lang="en-US" dirty="0">
                <a:solidFill>
                  <a:schemeClr val="tx1"/>
                </a:solidFill>
              </a:rPr>
              <a:t> </a:t>
            </a:r>
            <a:r>
              <a:rPr lang="en-US" dirty="0" err="1">
                <a:solidFill>
                  <a:schemeClr val="tx1"/>
                </a:solidFill>
              </a:rPr>
              <a:t>velit</a:t>
            </a:r>
            <a:r>
              <a:rPr lang="en-US" dirty="0">
                <a:solidFill>
                  <a:schemeClr val="tx1"/>
                </a:solidFill>
              </a:rPr>
              <a:t> </a:t>
            </a:r>
            <a:r>
              <a:rPr lang="en-US" dirty="0" err="1">
                <a:solidFill>
                  <a:schemeClr val="tx1"/>
                </a:solidFill>
              </a:rPr>
              <a:t>esse</a:t>
            </a:r>
            <a:r>
              <a:rPr lang="en-US" dirty="0">
                <a:solidFill>
                  <a:schemeClr val="tx1"/>
                </a:solidFill>
              </a:rPr>
              <a:t> </a:t>
            </a:r>
            <a:r>
              <a:rPr lang="en-US" dirty="0" err="1">
                <a:solidFill>
                  <a:schemeClr val="tx1"/>
                </a:solidFill>
              </a:rPr>
              <a:t>cillum</a:t>
            </a:r>
            <a:r>
              <a:rPr lang="en-US" dirty="0">
                <a:solidFill>
                  <a:schemeClr val="tx1"/>
                </a:solidFill>
              </a:rPr>
              <a:t> dolore </a:t>
            </a:r>
            <a:r>
              <a:rPr lang="en-US" dirty="0" err="1">
                <a:solidFill>
                  <a:schemeClr val="tx1"/>
                </a:solidFill>
              </a:rPr>
              <a:t>eu</a:t>
            </a:r>
            <a:r>
              <a:rPr lang="en-US" dirty="0">
                <a:solidFill>
                  <a:schemeClr val="tx1"/>
                </a:solidFill>
              </a:rPr>
              <a:t> </a:t>
            </a:r>
            <a:r>
              <a:rPr lang="en-US" dirty="0" err="1">
                <a:solidFill>
                  <a:schemeClr val="tx1"/>
                </a:solidFill>
              </a:rPr>
              <a:t>fugiat</a:t>
            </a:r>
            <a:r>
              <a:rPr lang="en-US" dirty="0">
                <a:solidFill>
                  <a:schemeClr val="tx1"/>
                </a:solidFill>
              </a:rPr>
              <a:t> </a:t>
            </a:r>
            <a:r>
              <a:rPr lang="en-US" dirty="0" err="1">
                <a:solidFill>
                  <a:schemeClr val="tx1"/>
                </a:solidFill>
              </a:rPr>
              <a:t>nulla</a:t>
            </a:r>
            <a:r>
              <a:rPr lang="en-US" dirty="0">
                <a:solidFill>
                  <a:schemeClr val="tx1"/>
                </a:solidFill>
              </a:rPr>
              <a:t> </a:t>
            </a:r>
            <a:r>
              <a:rPr lang="en-US" dirty="0" err="1">
                <a:solidFill>
                  <a:schemeClr val="tx1"/>
                </a:solidFill>
              </a:rPr>
              <a:t>pariatur</a:t>
            </a:r>
            <a:r>
              <a:rPr lang="en-US" dirty="0">
                <a:solidFill>
                  <a:schemeClr val="tx1"/>
                </a:solidFill>
              </a:rPr>
              <a:t>. </a:t>
            </a:r>
            <a:endParaRPr lang="en-US" b="1" dirty="0">
              <a:solidFill>
                <a:schemeClr val="tx1"/>
              </a:solidFill>
            </a:endParaRPr>
          </a:p>
        </p:txBody>
      </p:sp>
      <p:sp>
        <p:nvSpPr>
          <p:cNvPr id="8" name="Rectangle 7">
            <a:extLst>
              <a:ext uri="{FF2B5EF4-FFF2-40B4-BE49-F238E27FC236}">
                <a16:creationId xmlns:a16="http://schemas.microsoft.com/office/drawing/2014/main" id="{B25583B1-DB96-3543-B8FE-1A1BD1A61E9F}"/>
              </a:ext>
            </a:extLst>
          </p:cNvPr>
          <p:cNvSpPr/>
          <p:nvPr/>
        </p:nvSpPr>
        <p:spPr>
          <a:xfrm rot="21390972">
            <a:off x="4189331" y="3392247"/>
            <a:ext cx="2853267" cy="18288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rPr>
              <a:t>Example</a:t>
            </a:r>
          </a:p>
          <a:p>
            <a:r>
              <a:rPr lang="en-US" dirty="0" err="1">
                <a:solidFill>
                  <a:schemeClr val="tx1"/>
                </a:solidFill>
              </a:rPr>
              <a:t>Excepteur</a:t>
            </a:r>
            <a:r>
              <a:rPr lang="en-US" dirty="0">
                <a:solidFill>
                  <a:schemeClr val="tx1"/>
                </a:solidFill>
              </a:rPr>
              <a:t> </a:t>
            </a:r>
            <a:r>
              <a:rPr lang="en-US" dirty="0" err="1">
                <a:solidFill>
                  <a:schemeClr val="tx1"/>
                </a:solidFill>
              </a:rPr>
              <a:t>sint</a:t>
            </a:r>
            <a:r>
              <a:rPr lang="en-US" dirty="0">
                <a:solidFill>
                  <a:schemeClr val="tx1"/>
                </a:solidFill>
              </a:rPr>
              <a:t> </a:t>
            </a:r>
            <a:r>
              <a:rPr lang="en-US" dirty="0" err="1">
                <a:solidFill>
                  <a:schemeClr val="tx1"/>
                </a:solidFill>
              </a:rPr>
              <a:t>occaecat</a:t>
            </a:r>
            <a:r>
              <a:rPr lang="en-US" dirty="0">
                <a:solidFill>
                  <a:schemeClr val="tx1"/>
                </a:solidFill>
              </a:rPr>
              <a:t> </a:t>
            </a:r>
            <a:r>
              <a:rPr lang="en-US" dirty="0" err="1">
                <a:solidFill>
                  <a:schemeClr val="tx1"/>
                </a:solidFill>
              </a:rPr>
              <a:t>cupidatat</a:t>
            </a:r>
            <a:r>
              <a:rPr lang="en-US" dirty="0">
                <a:solidFill>
                  <a:schemeClr val="tx1"/>
                </a:solidFill>
              </a:rPr>
              <a:t> non </a:t>
            </a:r>
            <a:r>
              <a:rPr lang="en-US" dirty="0" err="1">
                <a:solidFill>
                  <a:schemeClr val="tx1"/>
                </a:solidFill>
              </a:rPr>
              <a:t>proident</a:t>
            </a:r>
            <a:r>
              <a:rPr lang="en-US" dirty="0">
                <a:solidFill>
                  <a:schemeClr val="tx1"/>
                </a:solidFill>
              </a:rPr>
              <a:t>, </a:t>
            </a:r>
            <a:r>
              <a:rPr lang="en-US" dirty="0" err="1">
                <a:solidFill>
                  <a:schemeClr val="tx1"/>
                </a:solidFill>
              </a:rPr>
              <a:t>sunt</a:t>
            </a:r>
            <a:r>
              <a:rPr lang="en-US" dirty="0">
                <a:solidFill>
                  <a:schemeClr val="tx1"/>
                </a:solidFill>
              </a:rPr>
              <a:t> in culpa qui </a:t>
            </a:r>
            <a:r>
              <a:rPr lang="en-US" dirty="0" err="1">
                <a:solidFill>
                  <a:schemeClr val="tx1"/>
                </a:solidFill>
              </a:rPr>
              <a:t>officia</a:t>
            </a:r>
            <a:r>
              <a:rPr lang="en-US" dirty="0">
                <a:solidFill>
                  <a:schemeClr val="tx1"/>
                </a:solidFill>
              </a:rPr>
              <a:t> </a:t>
            </a:r>
            <a:r>
              <a:rPr lang="en-US" dirty="0" err="1">
                <a:solidFill>
                  <a:schemeClr val="tx1"/>
                </a:solidFill>
              </a:rPr>
              <a:t>deserunt</a:t>
            </a:r>
            <a:r>
              <a:rPr lang="en-US" dirty="0">
                <a:solidFill>
                  <a:schemeClr val="tx1"/>
                </a:solidFill>
              </a:rPr>
              <a:t> </a:t>
            </a:r>
            <a:r>
              <a:rPr lang="en-US" dirty="0" err="1">
                <a:solidFill>
                  <a:schemeClr val="tx1"/>
                </a:solidFill>
              </a:rPr>
              <a:t>mollit</a:t>
            </a:r>
            <a:r>
              <a:rPr lang="en-US" dirty="0">
                <a:solidFill>
                  <a:schemeClr val="tx1"/>
                </a:solidFill>
              </a:rPr>
              <a:t> </a:t>
            </a:r>
            <a:r>
              <a:rPr lang="en-US" dirty="0" err="1">
                <a:solidFill>
                  <a:schemeClr val="tx1"/>
                </a:solidFill>
              </a:rPr>
              <a:t>anim</a:t>
            </a:r>
            <a:r>
              <a:rPr lang="en-US" dirty="0">
                <a:solidFill>
                  <a:schemeClr val="tx1"/>
                </a:solidFill>
              </a:rPr>
              <a:t> id </a:t>
            </a:r>
            <a:r>
              <a:rPr lang="en-US" dirty="0" err="1">
                <a:solidFill>
                  <a:schemeClr val="tx1"/>
                </a:solidFill>
              </a:rPr>
              <a:t>est</a:t>
            </a:r>
            <a:r>
              <a:rPr lang="en-US" dirty="0">
                <a:solidFill>
                  <a:schemeClr val="tx1"/>
                </a:solidFill>
              </a:rPr>
              <a:t> </a:t>
            </a:r>
            <a:r>
              <a:rPr lang="en-US" dirty="0" err="1">
                <a:solidFill>
                  <a:schemeClr val="tx1"/>
                </a:solidFill>
              </a:rPr>
              <a:t>laborum</a:t>
            </a:r>
            <a:r>
              <a:rPr lang="en-US" dirty="0">
                <a:solidFill>
                  <a:schemeClr val="tx1"/>
                </a:solidFill>
              </a:rPr>
              <a:t>.</a:t>
            </a:r>
          </a:p>
        </p:txBody>
      </p:sp>
      <p:sp>
        <p:nvSpPr>
          <p:cNvPr id="9" name="Rectangle 8">
            <a:extLst>
              <a:ext uri="{FF2B5EF4-FFF2-40B4-BE49-F238E27FC236}">
                <a16:creationId xmlns:a16="http://schemas.microsoft.com/office/drawing/2014/main" id="{F4339974-FAAE-6B45-AC81-C8A09711E3D1}"/>
              </a:ext>
            </a:extLst>
          </p:cNvPr>
          <p:cNvSpPr/>
          <p:nvPr/>
        </p:nvSpPr>
        <p:spPr>
          <a:xfrm rot="20847159">
            <a:off x="5047991" y="4572019"/>
            <a:ext cx="2853267" cy="18288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rPr>
              <a:t>Example</a:t>
            </a:r>
          </a:p>
          <a:p>
            <a:r>
              <a:rPr lang="en-US" dirty="0" err="1">
                <a:solidFill>
                  <a:schemeClr val="tx1"/>
                </a:solidFill>
              </a:rPr>
              <a:t>Consecteteur</a:t>
            </a:r>
            <a:r>
              <a:rPr lang="en-US" dirty="0">
                <a:solidFill>
                  <a:schemeClr val="tx1"/>
                </a:solidFill>
              </a:rPr>
              <a:t> </a:t>
            </a:r>
            <a:r>
              <a:rPr lang="en-US" dirty="0" err="1">
                <a:solidFill>
                  <a:schemeClr val="tx1"/>
                </a:solidFill>
              </a:rPr>
              <a:t>adipiscing</a:t>
            </a:r>
            <a:r>
              <a:rPr lang="en-US" dirty="0">
                <a:solidFill>
                  <a:schemeClr val="tx1"/>
                </a:solidFill>
              </a:rPr>
              <a:t> </a:t>
            </a:r>
            <a:r>
              <a:rPr lang="en-US" dirty="0" err="1">
                <a:solidFill>
                  <a:schemeClr val="tx1"/>
                </a:solidFill>
              </a:rPr>
              <a:t>elit</a:t>
            </a:r>
            <a:r>
              <a:rPr lang="en-US" dirty="0">
                <a:solidFill>
                  <a:schemeClr val="tx1"/>
                </a:solidFill>
              </a:rPr>
              <a:t>, </a:t>
            </a:r>
            <a:r>
              <a:rPr lang="en-US" dirty="0" err="1">
                <a:solidFill>
                  <a:schemeClr val="tx1"/>
                </a:solidFill>
              </a:rPr>
              <a:t>sed</a:t>
            </a:r>
            <a:r>
              <a:rPr lang="en-US" dirty="0">
                <a:solidFill>
                  <a:schemeClr val="tx1"/>
                </a:solidFill>
              </a:rPr>
              <a:t> do </a:t>
            </a:r>
            <a:r>
              <a:rPr lang="en-US" dirty="0" err="1">
                <a:solidFill>
                  <a:schemeClr val="tx1"/>
                </a:solidFill>
              </a:rPr>
              <a:t>eiusmod</a:t>
            </a:r>
            <a:r>
              <a:rPr lang="en-US" dirty="0">
                <a:solidFill>
                  <a:schemeClr val="tx1"/>
                </a:solidFill>
              </a:rPr>
              <a:t> </a:t>
            </a:r>
            <a:r>
              <a:rPr lang="en-US" dirty="0" err="1">
                <a:solidFill>
                  <a:schemeClr val="tx1"/>
                </a:solidFill>
              </a:rPr>
              <a:t>tempor</a:t>
            </a:r>
            <a:r>
              <a:rPr lang="en-US" dirty="0">
                <a:solidFill>
                  <a:schemeClr val="tx1"/>
                </a:solidFill>
              </a:rPr>
              <a:t> </a:t>
            </a:r>
            <a:r>
              <a:rPr lang="en-US" dirty="0" err="1">
                <a:solidFill>
                  <a:schemeClr val="tx1"/>
                </a:solidFill>
              </a:rPr>
              <a:t>incididunt</a:t>
            </a:r>
            <a:r>
              <a:rPr lang="en-US" dirty="0">
                <a:solidFill>
                  <a:schemeClr val="tx1"/>
                </a:solidFill>
              </a:rPr>
              <a:t> </a:t>
            </a:r>
            <a:r>
              <a:rPr lang="en-US" dirty="0" err="1">
                <a:solidFill>
                  <a:schemeClr val="tx1"/>
                </a:solidFill>
              </a:rPr>
              <a:t>ut</a:t>
            </a:r>
            <a:r>
              <a:rPr lang="en-US" dirty="0">
                <a:solidFill>
                  <a:schemeClr val="tx1"/>
                </a:solidFill>
              </a:rPr>
              <a:t> </a:t>
            </a:r>
            <a:r>
              <a:rPr lang="en-US" dirty="0" err="1">
                <a:solidFill>
                  <a:schemeClr val="tx1"/>
                </a:solidFill>
              </a:rPr>
              <a:t>labore</a:t>
            </a:r>
            <a:r>
              <a:rPr lang="en-US" dirty="0">
                <a:solidFill>
                  <a:schemeClr val="tx1"/>
                </a:solidFill>
              </a:rPr>
              <a:t> et dolore magna </a:t>
            </a:r>
            <a:r>
              <a:rPr lang="en-US" dirty="0" err="1">
                <a:solidFill>
                  <a:schemeClr val="tx1"/>
                </a:solidFill>
              </a:rPr>
              <a:t>aliqua</a:t>
            </a:r>
            <a:r>
              <a:rPr lang="en-US" dirty="0">
                <a:solidFill>
                  <a:schemeClr val="tx1"/>
                </a:solidFill>
              </a:rPr>
              <a:t>.</a:t>
            </a:r>
            <a:endParaRPr lang="en-US" b="1" dirty="0">
              <a:solidFill>
                <a:schemeClr val="tx1"/>
              </a:solidFill>
            </a:endParaRPr>
          </a:p>
        </p:txBody>
      </p:sp>
      <p:sp>
        <p:nvSpPr>
          <p:cNvPr id="10" name="Rectangle 9">
            <a:extLst>
              <a:ext uri="{FF2B5EF4-FFF2-40B4-BE49-F238E27FC236}">
                <a16:creationId xmlns:a16="http://schemas.microsoft.com/office/drawing/2014/main" id="{B9A83C3D-E189-5043-8CD7-E71407D7127A}"/>
              </a:ext>
            </a:extLst>
          </p:cNvPr>
          <p:cNvSpPr/>
          <p:nvPr/>
        </p:nvSpPr>
        <p:spPr>
          <a:xfrm rot="21325460">
            <a:off x="8249832" y="1272567"/>
            <a:ext cx="3242931" cy="18288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rPr>
              <a:t>Your Example of </a:t>
            </a:r>
            <a:r>
              <a:rPr lang="en-US" b="1" u="sng" dirty="0">
                <a:solidFill>
                  <a:schemeClr val="tx1"/>
                </a:solidFill>
              </a:rPr>
              <a:t>Lorem Ipsum</a:t>
            </a:r>
          </a:p>
        </p:txBody>
      </p:sp>
      <p:sp>
        <p:nvSpPr>
          <p:cNvPr id="11" name="Rectangle 10">
            <a:extLst>
              <a:ext uri="{FF2B5EF4-FFF2-40B4-BE49-F238E27FC236}">
                <a16:creationId xmlns:a16="http://schemas.microsoft.com/office/drawing/2014/main" id="{FD51F481-A749-674C-943B-62F34B3C63E2}"/>
              </a:ext>
            </a:extLst>
          </p:cNvPr>
          <p:cNvSpPr/>
          <p:nvPr/>
        </p:nvSpPr>
        <p:spPr>
          <a:xfrm rot="244691">
            <a:off x="8358955" y="3989337"/>
            <a:ext cx="3249583" cy="18288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rPr>
              <a:t>Your Example of </a:t>
            </a:r>
            <a:r>
              <a:rPr lang="en-US" b="1" u="sng" dirty="0">
                <a:solidFill>
                  <a:schemeClr val="tx1"/>
                </a:solidFill>
              </a:rPr>
              <a:t>Dolor Sit </a:t>
            </a:r>
            <a:r>
              <a:rPr lang="en-US" b="1" u="sng" dirty="0" err="1">
                <a:solidFill>
                  <a:schemeClr val="tx1"/>
                </a:solidFill>
              </a:rPr>
              <a:t>Amet</a:t>
            </a:r>
            <a:endParaRPr lang="en-US" b="1" u="sng" dirty="0">
              <a:solidFill>
                <a:schemeClr val="tx1"/>
              </a:solidFill>
            </a:endParaRPr>
          </a:p>
        </p:txBody>
      </p:sp>
      <p:cxnSp>
        <p:nvCxnSpPr>
          <p:cNvPr id="12" name="Straight Connector 11">
            <a:extLst>
              <a:ext uri="{FF2B5EF4-FFF2-40B4-BE49-F238E27FC236}">
                <a16:creationId xmlns:a16="http://schemas.microsoft.com/office/drawing/2014/main" id="{5641D9D8-45D9-C84C-A862-135102AE8F1D}"/>
              </a:ext>
            </a:extLst>
          </p:cNvPr>
          <p:cNvCxnSpPr>
            <a:stCxn id="4" idx="3"/>
            <a:endCxn id="5" idx="1"/>
          </p:cNvCxnSpPr>
          <p:nvPr/>
        </p:nvCxnSpPr>
        <p:spPr>
          <a:xfrm flipV="1">
            <a:off x="3244365" y="1342433"/>
            <a:ext cx="1330157" cy="758554"/>
          </a:xfrm>
          <a:prstGeom prst="line">
            <a:avLst/>
          </a:prstGeom>
          <a:ln w="28575">
            <a:solidFill>
              <a:schemeClr val="bg1">
                <a:lumMod val="65000"/>
              </a:schemeClr>
            </a:solidFill>
            <a:prstDash val="sysDot"/>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C08721F-C0EB-344B-9667-74DD9333C050}"/>
              </a:ext>
            </a:extLst>
          </p:cNvPr>
          <p:cNvCxnSpPr>
            <a:cxnSpLocks/>
            <a:stCxn id="4" idx="3"/>
            <a:endCxn id="7" idx="1"/>
          </p:cNvCxnSpPr>
          <p:nvPr/>
        </p:nvCxnSpPr>
        <p:spPr>
          <a:xfrm>
            <a:off x="3244365" y="2100987"/>
            <a:ext cx="1308237" cy="740773"/>
          </a:xfrm>
          <a:prstGeom prst="line">
            <a:avLst/>
          </a:prstGeom>
          <a:ln w="28575">
            <a:solidFill>
              <a:schemeClr val="bg1">
                <a:lumMod val="65000"/>
              </a:schemeClr>
            </a:solidFill>
            <a:prstDash val="sysDot"/>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8B18480-D019-0B47-B8C1-D8300D88AFB0}"/>
              </a:ext>
            </a:extLst>
          </p:cNvPr>
          <p:cNvCxnSpPr>
            <a:cxnSpLocks/>
            <a:stCxn id="6" idx="3"/>
            <a:endCxn id="8" idx="1"/>
          </p:cNvCxnSpPr>
          <p:nvPr/>
        </p:nvCxnSpPr>
        <p:spPr>
          <a:xfrm flipV="1">
            <a:off x="3190743" y="4393338"/>
            <a:ext cx="1001224" cy="698724"/>
          </a:xfrm>
          <a:prstGeom prst="line">
            <a:avLst/>
          </a:prstGeom>
          <a:ln w="28575">
            <a:solidFill>
              <a:schemeClr val="bg1">
                <a:lumMod val="65000"/>
              </a:schemeClr>
            </a:solidFill>
            <a:prstDash val="sysDot"/>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D83ED47-889A-E14B-B3A8-AEAFD2CA88D5}"/>
              </a:ext>
            </a:extLst>
          </p:cNvPr>
          <p:cNvCxnSpPr>
            <a:cxnSpLocks/>
            <a:stCxn id="6" idx="3"/>
            <a:endCxn id="9" idx="1"/>
          </p:cNvCxnSpPr>
          <p:nvPr/>
        </p:nvCxnSpPr>
        <p:spPr>
          <a:xfrm>
            <a:off x="3190743" y="5092062"/>
            <a:ext cx="1891321" cy="704288"/>
          </a:xfrm>
          <a:prstGeom prst="line">
            <a:avLst/>
          </a:prstGeom>
          <a:ln w="28575">
            <a:solidFill>
              <a:schemeClr val="bg1">
                <a:lumMod val="65000"/>
              </a:schemeClr>
            </a:solidFill>
            <a:prstDash val="sysDot"/>
            <a:headEnd type="none" w="med"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731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88D28-A155-5644-B05D-6861B2CEC0A1}"/>
              </a:ext>
            </a:extLst>
          </p:cNvPr>
          <p:cNvSpPr>
            <a:spLocks noGrp="1"/>
          </p:cNvSpPr>
          <p:nvPr>
            <p:ph type="ctrTitle"/>
          </p:nvPr>
        </p:nvSpPr>
        <p:spPr/>
        <p:txBody>
          <a:bodyPr anchor="t">
            <a:normAutofit/>
          </a:bodyPr>
          <a:lstStyle/>
          <a:p>
            <a:r>
              <a:rPr lang="en-US" dirty="0">
                <a:solidFill>
                  <a:schemeClr val="tx1"/>
                </a:solidFill>
                <a:highlight>
                  <a:srgbClr val="FFFF00"/>
                </a:highlight>
              </a:rPr>
              <a:t>District Name</a:t>
            </a:r>
            <a:br>
              <a:rPr lang="en-US" dirty="0"/>
            </a:br>
            <a:r>
              <a:rPr lang="en-US" sz="3200" dirty="0"/>
              <a:t>District Assessment System Design Workshop #1</a:t>
            </a:r>
            <a:br>
              <a:rPr lang="en-US" sz="3200" dirty="0"/>
            </a:br>
            <a:br>
              <a:rPr lang="en-US" sz="3200" dirty="0"/>
            </a:br>
            <a:br>
              <a:rPr lang="en-US" sz="3200" dirty="0"/>
            </a:br>
            <a:r>
              <a:rPr lang="en-US" sz="2400" dirty="0">
                <a:solidFill>
                  <a:schemeClr val="tx1"/>
                </a:solidFill>
                <a:highlight>
                  <a:srgbClr val="FFFF00"/>
                </a:highlight>
              </a:rPr>
              <a:t>Date</a:t>
            </a:r>
            <a:br>
              <a:rPr lang="en-US" sz="2400" dirty="0">
                <a:solidFill>
                  <a:schemeClr val="tx1"/>
                </a:solidFill>
                <a:highlight>
                  <a:srgbClr val="FFFF00"/>
                </a:highlight>
              </a:rPr>
            </a:br>
            <a:r>
              <a:rPr lang="en-US" sz="2400" dirty="0">
                <a:solidFill>
                  <a:schemeClr val="tx1"/>
                </a:solidFill>
                <a:highlight>
                  <a:srgbClr val="FFFF00"/>
                </a:highlight>
              </a:rPr>
              <a:t>Location</a:t>
            </a:r>
            <a:endParaRPr lang="en-US" dirty="0">
              <a:solidFill>
                <a:schemeClr val="tx1"/>
              </a:solidFill>
              <a:highlight>
                <a:srgbClr val="FFFF00"/>
              </a:highlight>
            </a:endParaRPr>
          </a:p>
        </p:txBody>
      </p:sp>
      <p:sp>
        <p:nvSpPr>
          <p:cNvPr id="3" name="Subtitle 2">
            <a:extLst>
              <a:ext uri="{FF2B5EF4-FFF2-40B4-BE49-F238E27FC236}">
                <a16:creationId xmlns:a16="http://schemas.microsoft.com/office/drawing/2014/main" id="{EA3BB664-853D-B74E-97EE-CBD2FDF6BA87}"/>
              </a:ext>
            </a:extLst>
          </p:cNvPr>
          <p:cNvSpPr>
            <a:spLocks noGrp="1"/>
          </p:cNvSpPr>
          <p:nvPr>
            <p:ph type="subTitle" idx="1"/>
          </p:nvPr>
        </p:nvSpPr>
        <p:spPr/>
        <p:txBody>
          <a:bodyPr/>
          <a:lstStyle/>
          <a:p>
            <a:r>
              <a:rPr lang="en-US" sz="2800" dirty="0">
                <a:solidFill>
                  <a:schemeClr val="tx1"/>
                </a:solidFill>
                <a:highlight>
                  <a:srgbClr val="FFFF00"/>
                </a:highlight>
              </a:rPr>
              <a:t>External Facilitator Name</a:t>
            </a:r>
          </a:p>
          <a:p>
            <a:r>
              <a:rPr lang="en-US" dirty="0"/>
              <a:t>Facilitator</a:t>
            </a:r>
          </a:p>
        </p:txBody>
      </p:sp>
      <p:sp>
        <p:nvSpPr>
          <p:cNvPr id="4" name="Rectangle 3">
            <a:extLst>
              <a:ext uri="{FF2B5EF4-FFF2-40B4-BE49-F238E27FC236}">
                <a16:creationId xmlns:a16="http://schemas.microsoft.com/office/drawing/2014/main" id="{61111030-5398-A84C-84CF-50B62241BBAC}"/>
              </a:ext>
            </a:extLst>
          </p:cNvPr>
          <p:cNvSpPr/>
          <p:nvPr/>
        </p:nvSpPr>
        <p:spPr>
          <a:xfrm>
            <a:off x="228599" y="228600"/>
            <a:ext cx="2743201" cy="2741736"/>
          </a:xfrm>
          <a:prstGeom prst="rect">
            <a:avLst/>
          </a:prstGeom>
          <a:solidFill>
            <a:srgbClr val="FFFF00">
              <a:alpha val="10000"/>
            </a:srgb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District</a:t>
            </a:r>
          </a:p>
          <a:p>
            <a:pPr algn="ctr"/>
            <a:r>
              <a:rPr lang="en-US" dirty="0">
                <a:solidFill>
                  <a:schemeClr val="tx1"/>
                </a:solidFill>
              </a:rPr>
              <a:t>Logo</a:t>
            </a:r>
          </a:p>
        </p:txBody>
      </p:sp>
    </p:spTree>
    <p:extLst>
      <p:ext uri="{BB962C8B-B14F-4D97-AF65-F5344CB8AC3E}">
        <p14:creationId xmlns:p14="http://schemas.microsoft.com/office/powerpoint/2010/main" val="1364711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0DB21-ACDE-924C-BDF0-6A41734C4234}"/>
              </a:ext>
            </a:extLst>
          </p:cNvPr>
          <p:cNvSpPr>
            <a:spLocks noGrp="1"/>
          </p:cNvSpPr>
          <p:nvPr>
            <p:ph type="title"/>
          </p:nvPr>
        </p:nvSpPr>
        <p:spPr/>
        <p:txBody>
          <a:bodyPr/>
          <a:lstStyle/>
          <a:p>
            <a:r>
              <a:rPr lang="en-US" dirty="0"/>
              <a:t>Vocabulary Activity Debrief</a:t>
            </a:r>
          </a:p>
        </p:txBody>
      </p:sp>
      <p:sp>
        <p:nvSpPr>
          <p:cNvPr id="3" name="Content Placeholder 2">
            <a:extLst>
              <a:ext uri="{FF2B5EF4-FFF2-40B4-BE49-F238E27FC236}">
                <a16:creationId xmlns:a16="http://schemas.microsoft.com/office/drawing/2014/main" id="{09AE21EC-ECE8-7C4C-9F08-4B0D2F4D1EB6}"/>
              </a:ext>
            </a:extLst>
          </p:cNvPr>
          <p:cNvSpPr>
            <a:spLocks noGrp="1"/>
          </p:cNvSpPr>
          <p:nvPr>
            <p:ph idx="1"/>
          </p:nvPr>
        </p:nvSpPr>
        <p:spPr/>
        <p:txBody>
          <a:bodyPr/>
          <a:lstStyle/>
          <a:p>
            <a:r>
              <a:rPr lang="en-US" dirty="0"/>
              <a:t>Were they any ”ah-ha” moments in your group? If so what?</a:t>
            </a:r>
          </a:p>
          <a:p>
            <a:endParaRPr lang="en-US" dirty="0"/>
          </a:p>
          <a:p>
            <a:r>
              <a:rPr lang="en-US" dirty="0"/>
              <a:t>Do you have any lingering questions or confusions?</a:t>
            </a:r>
          </a:p>
        </p:txBody>
      </p:sp>
    </p:spTree>
    <p:extLst>
      <p:ext uri="{BB962C8B-B14F-4D97-AF65-F5344CB8AC3E}">
        <p14:creationId xmlns:p14="http://schemas.microsoft.com/office/powerpoint/2010/main" val="41969388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5FC71-4786-4D42-AAB4-E1CB37A505A6}"/>
              </a:ext>
            </a:extLst>
          </p:cNvPr>
          <p:cNvSpPr>
            <a:spLocks noGrp="1"/>
          </p:cNvSpPr>
          <p:nvPr>
            <p:ph type="title"/>
          </p:nvPr>
        </p:nvSpPr>
        <p:spPr/>
        <p:txBody>
          <a:bodyPr/>
          <a:lstStyle/>
          <a:p>
            <a:r>
              <a:rPr lang="en-US" dirty="0"/>
              <a:t>Purposes of Assessment</a:t>
            </a:r>
          </a:p>
        </p:txBody>
      </p:sp>
      <p:sp>
        <p:nvSpPr>
          <p:cNvPr id="3" name="Content Placeholder 2">
            <a:extLst>
              <a:ext uri="{FF2B5EF4-FFF2-40B4-BE49-F238E27FC236}">
                <a16:creationId xmlns:a16="http://schemas.microsoft.com/office/drawing/2014/main" id="{EE67B101-A277-7544-B94C-B1F3FA31B680}"/>
              </a:ext>
            </a:extLst>
          </p:cNvPr>
          <p:cNvSpPr>
            <a:spLocks noGrp="1"/>
          </p:cNvSpPr>
          <p:nvPr>
            <p:ph idx="1"/>
          </p:nvPr>
        </p:nvSpPr>
        <p:spPr/>
        <p:txBody>
          <a:bodyPr/>
          <a:lstStyle/>
          <a:p>
            <a:r>
              <a:rPr lang="en-US" dirty="0"/>
              <a:t>Please take from your packet the document entitled “WS 1 Purposes of Assessment.”</a:t>
            </a:r>
          </a:p>
          <a:p>
            <a:endParaRPr lang="en-US" dirty="0"/>
          </a:p>
          <a:p>
            <a:r>
              <a:rPr lang="en-US" dirty="0"/>
              <a:t>We will briefly review each purpose of assessment.</a:t>
            </a:r>
          </a:p>
        </p:txBody>
      </p:sp>
    </p:spTree>
    <p:extLst>
      <p:ext uri="{BB962C8B-B14F-4D97-AF65-F5344CB8AC3E}">
        <p14:creationId xmlns:p14="http://schemas.microsoft.com/office/powerpoint/2010/main" val="2146177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2FD04-8574-C044-9D12-D438AF2A3474}"/>
              </a:ext>
            </a:extLst>
          </p:cNvPr>
          <p:cNvSpPr>
            <a:spLocks noGrp="1"/>
          </p:cNvSpPr>
          <p:nvPr>
            <p:ph type="title"/>
          </p:nvPr>
        </p:nvSpPr>
        <p:spPr/>
        <p:txBody>
          <a:bodyPr/>
          <a:lstStyle/>
          <a:p>
            <a:r>
              <a:rPr lang="en-US" dirty="0"/>
              <a:t>Lunch</a:t>
            </a:r>
          </a:p>
        </p:txBody>
      </p:sp>
      <p:sp>
        <p:nvSpPr>
          <p:cNvPr id="3" name="Content Placeholder 2">
            <a:extLst>
              <a:ext uri="{FF2B5EF4-FFF2-40B4-BE49-F238E27FC236}">
                <a16:creationId xmlns:a16="http://schemas.microsoft.com/office/drawing/2014/main" id="{9C3A3623-F1E8-4A47-BBFF-A9DCAC915E52}"/>
              </a:ext>
            </a:extLst>
          </p:cNvPr>
          <p:cNvSpPr>
            <a:spLocks noGrp="1"/>
          </p:cNvSpPr>
          <p:nvPr>
            <p:ph idx="1"/>
          </p:nvPr>
        </p:nvSpPr>
        <p:spPr/>
        <p:txBody>
          <a:bodyPr anchor="ctr">
            <a:normAutofit/>
          </a:bodyPr>
          <a:lstStyle/>
          <a:p>
            <a:pPr marL="0" indent="0" algn="ctr">
              <a:buNone/>
            </a:pPr>
            <a:r>
              <a:rPr lang="en-US" sz="8000" dirty="0"/>
              <a:t>Reconvene at</a:t>
            </a:r>
          </a:p>
          <a:p>
            <a:pPr marL="0" indent="0" algn="ctr">
              <a:buNone/>
            </a:pPr>
            <a:r>
              <a:rPr lang="en-US" sz="8000" dirty="0">
                <a:highlight>
                  <a:srgbClr val="FFFF00"/>
                </a:highlight>
              </a:rPr>
              <a:t>&lt; 1:00 PM &gt;</a:t>
            </a:r>
          </a:p>
        </p:txBody>
      </p:sp>
    </p:spTree>
    <p:extLst>
      <p:ext uri="{BB962C8B-B14F-4D97-AF65-F5344CB8AC3E}">
        <p14:creationId xmlns:p14="http://schemas.microsoft.com/office/powerpoint/2010/main" val="4424866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F8DC9-64B3-8743-8CF4-E94F2322B21B}"/>
              </a:ext>
            </a:extLst>
          </p:cNvPr>
          <p:cNvSpPr>
            <a:spLocks noGrp="1"/>
          </p:cNvSpPr>
          <p:nvPr>
            <p:ph type="title"/>
          </p:nvPr>
        </p:nvSpPr>
        <p:spPr/>
        <p:txBody>
          <a:bodyPr/>
          <a:lstStyle/>
          <a:p>
            <a:r>
              <a:rPr lang="en-US"/>
              <a:t>Purposes of Assessment Activity</a:t>
            </a:r>
            <a:endParaRPr lang="en-US" dirty="0"/>
          </a:p>
        </p:txBody>
      </p:sp>
      <p:sp>
        <p:nvSpPr>
          <p:cNvPr id="17" name="Content Placeholder 16">
            <a:extLst>
              <a:ext uri="{FF2B5EF4-FFF2-40B4-BE49-F238E27FC236}">
                <a16:creationId xmlns:a16="http://schemas.microsoft.com/office/drawing/2014/main" id="{02F5EEA1-B534-8246-A2A8-8D2DE3392E40}"/>
              </a:ext>
            </a:extLst>
          </p:cNvPr>
          <p:cNvSpPr>
            <a:spLocks noGrp="1"/>
          </p:cNvSpPr>
          <p:nvPr>
            <p:ph idx="1"/>
          </p:nvPr>
        </p:nvSpPr>
        <p:spPr/>
        <p:txBody>
          <a:bodyPr>
            <a:normAutofit/>
          </a:bodyPr>
          <a:lstStyle/>
          <a:p>
            <a:r>
              <a:rPr lang="en-US" sz="3600" dirty="0"/>
              <a:t>Instructions</a:t>
            </a:r>
          </a:p>
          <a:p>
            <a:pPr lvl="1"/>
            <a:r>
              <a:rPr lang="en-US" sz="3200" dirty="0"/>
              <a:t>One worksheet per group of 4-5 people.</a:t>
            </a:r>
          </a:p>
          <a:p>
            <a:pPr lvl="1"/>
            <a:r>
              <a:rPr lang="en-US" sz="3200" dirty="0"/>
              <a:t>Review each purpose in the first column.</a:t>
            </a:r>
          </a:p>
          <a:p>
            <a:pPr lvl="1"/>
            <a:r>
              <a:rPr lang="en-US" sz="3200" dirty="0"/>
              <a:t>For each purpose, try to come up with two additional examples and write them down in the second column</a:t>
            </a:r>
          </a:p>
          <a:p>
            <a:pPr lvl="2"/>
            <a:r>
              <a:rPr lang="en-US" sz="2800" dirty="0"/>
              <a:t>See if you can identify an example of the purpose in action within the district for your first example.</a:t>
            </a:r>
          </a:p>
          <a:p>
            <a:pPr lvl="2"/>
            <a:r>
              <a:rPr lang="en-US" sz="2800" dirty="0"/>
              <a:t>Think about another hypothetical example of the purpose in action for your second example</a:t>
            </a:r>
          </a:p>
          <a:p>
            <a:endParaRPr lang="en-US" sz="3600" dirty="0"/>
          </a:p>
        </p:txBody>
      </p:sp>
    </p:spTree>
    <p:extLst>
      <p:ext uri="{BB962C8B-B14F-4D97-AF65-F5344CB8AC3E}">
        <p14:creationId xmlns:p14="http://schemas.microsoft.com/office/powerpoint/2010/main" val="19878031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0DB21-ACDE-924C-BDF0-6A41734C4234}"/>
              </a:ext>
            </a:extLst>
          </p:cNvPr>
          <p:cNvSpPr>
            <a:spLocks noGrp="1"/>
          </p:cNvSpPr>
          <p:nvPr>
            <p:ph type="title"/>
          </p:nvPr>
        </p:nvSpPr>
        <p:spPr/>
        <p:txBody>
          <a:bodyPr/>
          <a:lstStyle/>
          <a:p>
            <a:r>
              <a:rPr lang="en-US" dirty="0"/>
              <a:t>Purposes Activity Debrief</a:t>
            </a:r>
          </a:p>
        </p:txBody>
      </p:sp>
      <p:sp>
        <p:nvSpPr>
          <p:cNvPr id="3" name="Content Placeholder 2">
            <a:extLst>
              <a:ext uri="{FF2B5EF4-FFF2-40B4-BE49-F238E27FC236}">
                <a16:creationId xmlns:a16="http://schemas.microsoft.com/office/drawing/2014/main" id="{09AE21EC-ECE8-7C4C-9F08-4B0D2F4D1EB6}"/>
              </a:ext>
            </a:extLst>
          </p:cNvPr>
          <p:cNvSpPr>
            <a:spLocks noGrp="1"/>
          </p:cNvSpPr>
          <p:nvPr>
            <p:ph idx="1"/>
          </p:nvPr>
        </p:nvSpPr>
        <p:spPr/>
        <p:txBody>
          <a:bodyPr/>
          <a:lstStyle/>
          <a:p>
            <a:r>
              <a:rPr lang="en-US" dirty="0"/>
              <a:t>Were they any ”ah-ha” moments in your group? If so what?</a:t>
            </a:r>
          </a:p>
          <a:p>
            <a:endParaRPr lang="en-US" dirty="0"/>
          </a:p>
          <a:p>
            <a:r>
              <a:rPr lang="en-US" dirty="0"/>
              <a:t>Do you have any lingering questions or confusions?</a:t>
            </a:r>
          </a:p>
        </p:txBody>
      </p:sp>
    </p:spTree>
    <p:extLst>
      <p:ext uri="{BB962C8B-B14F-4D97-AF65-F5344CB8AC3E}">
        <p14:creationId xmlns:p14="http://schemas.microsoft.com/office/powerpoint/2010/main" val="2145875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6EB3D-EBDB-1A40-AA30-77E0899C0DBE}"/>
              </a:ext>
            </a:extLst>
          </p:cNvPr>
          <p:cNvSpPr>
            <a:spLocks noGrp="1"/>
          </p:cNvSpPr>
          <p:nvPr>
            <p:ph type="title"/>
          </p:nvPr>
        </p:nvSpPr>
        <p:spPr/>
        <p:txBody>
          <a:bodyPr/>
          <a:lstStyle/>
          <a:p>
            <a:r>
              <a:rPr lang="en-US" dirty="0"/>
              <a:t>District Assessment Audit</a:t>
            </a:r>
          </a:p>
        </p:txBody>
      </p:sp>
      <p:sp>
        <p:nvSpPr>
          <p:cNvPr id="3" name="Content Placeholder 2">
            <a:extLst>
              <a:ext uri="{FF2B5EF4-FFF2-40B4-BE49-F238E27FC236}">
                <a16:creationId xmlns:a16="http://schemas.microsoft.com/office/drawing/2014/main" id="{AF2E5C62-C8AF-7647-8888-F639A5CC466B}"/>
              </a:ext>
            </a:extLst>
          </p:cNvPr>
          <p:cNvSpPr>
            <a:spLocks noGrp="1"/>
          </p:cNvSpPr>
          <p:nvPr>
            <p:ph idx="1"/>
          </p:nvPr>
        </p:nvSpPr>
        <p:spPr/>
        <p:txBody>
          <a:bodyPr/>
          <a:lstStyle/>
          <a:p>
            <a:r>
              <a:rPr lang="en-US" dirty="0"/>
              <a:t>Our homework between this workshop and workshop #2 is to conduct an audit of the existing district assessment system.</a:t>
            </a:r>
          </a:p>
          <a:p>
            <a:pPr marL="0" indent="0">
              <a:buNone/>
            </a:pPr>
            <a:endParaRPr lang="en-US" dirty="0"/>
          </a:p>
          <a:p>
            <a:r>
              <a:rPr lang="en-US" dirty="0"/>
              <a:t>We </a:t>
            </a:r>
            <a:r>
              <a:rPr lang="en-US" i="1" dirty="0">
                <a:solidFill>
                  <a:schemeClr val="tx1"/>
                </a:solidFill>
              </a:rPr>
              <a:t>will not</a:t>
            </a:r>
            <a:r>
              <a:rPr lang="en-US" b="1" dirty="0">
                <a:solidFill>
                  <a:srgbClr val="C00000"/>
                </a:solidFill>
              </a:rPr>
              <a:t> </a:t>
            </a:r>
            <a:r>
              <a:rPr lang="en-US" dirty="0"/>
              <a:t>include </a:t>
            </a:r>
            <a:r>
              <a:rPr lang="en-US" i="1" dirty="0">
                <a:solidFill>
                  <a:schemeClr val="tx1"/>
                </a:solidFill>
              </a:rPr>
              <a:t>Formative Assessment FOR Learning </a:t>
            </a:r>
            <a:r>
              <a:rPr lang="en-US" dirty="0"/>
              <a:t>in our audit, because it should be a continuous process. Including it in the audit would make the audit infeasible.</a:t>
            </a:r>
          </a:p>
          <a:p>
            <a:endParaRPr lang="en-US" dirty="0"/>
          </a:p>
          <a:p>
            <a:r>
              <a:rPr lang="en-US" dirty="0"/>
              <a:t>We </a:t>
            </a:r>
            <a:r>
              <a:rPr lang="en-US" i="1" dirty="0">
                <a:solidFill>
                  <a:schemeClr val="tx1"/>
                </a:solidFill>
              </a:rPr>
              <a:t>will</a:t>
            </a:r>
            <a:r>
              <a:rPr lang="en-US" dirty="0"/>
              <a:t> be looking at each </a:t>
            </a:r>
            <a:r>
              <a:rPr lang="en-US" i="1" dirty="0">
                <a:solidFill>
                  <a:schemeClr val="tx1"/>
                </a:solidFill>
              </a:rPr>
              <a:t>Assessment OF Learning </a:t>
            </a:r>
            <a:r>
              <a:rPr lang="en-US" dirty="0"/>
              <a:t>that is given in our district.</a:t>
            </a:r>
          </a:p>
        </p:txBody>
      </p:sp>
    </p:spTree>
    <p:extLst>
      <p:ext uri="{BB962C8B-B14F-4D97-AF65-F5344CB8AC3E}">
        <p14:creationId xmlns:p14="http://schemas.microsoft.com/office/powerpoint/2010/main" val="18121834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6873C-D78B-A041-9B82-3E5EB1C77CF0}"/>
              </a:ext>
            </a:extLst>
          </p:cNvPr>
          <p:cNvSpPr>
            <a:spLocks noGrp="1"/>
          </p:cNvSpPr>
          <p:nvPr>
            <p:ph type="title"/>
          </p:nvPr>
        </p:nvSpPr>
        <p:spPr/>
        <p:txBody>
          <a:bodyPr/>
          <a:lstStyle/>
          <a:p>
            <a:r>
              <a:rPr lang="en-US" dirty="0"/>
              <a:t>District Assessment Audit</a:t>
            </a:r>
          </a:p>
        </p:txBody>
      </p:sp>
      <p:sp>
        <p:nvSpPr>
          <p:cNvPr id="3" name="Content Placeholder 2">
            <a:extLst>
              <a:ext uri="{FF2B5EF4-FFF2-40B4-BE49-F238E27FC236}">
                <a16:creationId xmlns:a16="http://schemas.microsoft.com/office/drawing/2014/main" id="{CB795157-C5C5-334B-900F-D0B7E35921BB}"/>
              </a:ext>
            </a:extLst>
          </p:cNvPr>
          <p:cNvSpPr>
            <a:spLocks noGrp="1"/>
          </p:cNvSpPr>
          <p:nvPr>
            <p:ph idx="1"/>
          </p:nvPr>
        </p:nvSpPr>
        <p:spPr/>
        <p:txBody>
          <a:bodyPr>
            <a:normAutofit fontScale="77500" lnSpcReduction="20000"/>
          </a:bodyPr>
          <a:lstStyle/>
          <a:p>
            <a:r>
              <a:rPr lang="en-US" dirty="0"/>
              <a:t>The worksheet for conducting the audit uses one row to describe each assessment given in the district.</a:t>
            </a:r>
          </a:p>
          <a:p>
            <a:pPr lvl="1"/>
            <a:r>
              <a:rPr lang="en-US" dirty="0"/>
              <a:t>We can group assessments together as long as they are similar, for example</a:t>
            </a:r>
          </a:p>
          <a:p>
            <a:pPr lvl="2"/>
            <a:r>
              <a:rPr lang="en-US" dirty="0"/>
              <a:t>Weekly quizzes</a:t>
            </a:r>
          </a:p>
          <a:p>
            <a:pPr lvl="2"/>
            <a:r>
              <a:rPr lang="en-US" dirty="0"/>
              <a:t>Midterm exams</a:t>
            </a:r>
          </a:p>
          <a:p>
            <a:pPr lvl="2"/>
            <a:r>
              <a:rPr lang="en-US" dirty="0"/>
              <a:t>Final exams</a:t>
            </a:r>
          </a:p>
          <a:p>
            <a:r>
              <a:rPr lang="en-US" dirty="0"/>
              <a:t>The worksheet columns are used to describe each assessment by indicate its characteristics.</a:t>
            </a:r>
          </a:p>
          <a:p>
            <a:pPr lvl="1"/>
            <a:r>
              <a:rPr lang="en-US" dirty="0"/>
              <a:t>Characteristics are grouped as follows</a:t>
            </a:r>
          </a:p>
          <a:p>
            <a:pPr lvl="2"/>
            <a:r>
              <a:rPr lang="en-US" dirty="0"/>
              <a:t>Content area or course</a:t>
            </a:r>
          </a:p>
          <a:p>
            <a:pPr lvl="2"/>
            <a:r>
              <a:rPr lang="en-US" dirty="0"/>
              <a:t>Description/name of the assessment</a:t>
            </a:r>
          </a:p>
          <a:p>
            <a:pPr lvl="2"/>
            <a:r>
              <a:rPr lang="en-US" dirty="0"/>
              <a:t>School level (</a:t>
            </a:r>
            <a:r>
              <a:rPr lang="en-US" dirty="0">
                <a:highlight>
                  <a:srgbClr val="FFFF00"/>
                </a:highlight>
              </a:rPr>
              <a:t>elementary, middle, high school</a:t>
            </a:r>
            <a:r>
              <a:rPr lang="en-US" dirty="0"/>
              <a:t>)</a:t>
            </a:r>
          </a:p>
          <a:p>
            <a:pPr lvl="2"/>
            <a:r>
              <a:rPr lang="en-US" dirty="0"/>
              <a:t>Assessment type</a:t>
            </a:r>
          </a:p>
          <a:p>
            <a:pPr lvl="2"/>
            <a:r>
              <a:rPr lang="en-US" dirty="0"/>
              <a:t>Control over content</a:t>
            </a:r>
          </a:p>
          <a:p>
            <a:pPr lvl="2"/>
            <a:r>
              <a:rPr lang="en-US" dirty="0"/>
              <a:t>Control over timing</a:t>
            </a:r>
          </a:p>
          <a:p>
            <a:pPr lvl="2"/>
            <a:r>
              <a:rPr lang="en-US" dirty="0"/>
              <a:t>The coverage of assessment</a:t>
            </a:r>
          </a:p>
          <a:p>
            <a:pPr lvl="2"/>
            <a:r>
              <a:rPr lang="en-US" dirty="0"/>
              <a:t>The timing of assessment</a:t>
            </a:r>
          </a:p>
          <a:p>
            <a:pPr lvl="2"/>
            <a:r>
              <a:rPr lang="en-US" dirty="0"/>
              <a:t>Purpose</a:t>
            </a:r>
          </a:p>
          <a:p>
            <a:pPr lvl="2"/>
            <a:r>
              <a:rPr lang="en-US" dirty="0"/>
              <a:t>Notes</a:t>
            </a:r>
          </a:p>
          <a:p>
            <a:pPr lvl="1"/>
            <a:r>
              <a:rPr lang="en-US" dirty="0"/>
              <a:t>With the exception of the Notes, every assessment (row) should have an entry at least one column in each group.</a:t>
            </a:r>
          </a:p>
          <a:p>
            <a:endParaRPr lang="en-US" dirty="0"/>
          </a:p>
        </p:txBody>
      </p:sp>
    </p:spTree>
    <p:extLst>
      <p:ext uri="{BB962C8B-B14F-4D97-AF65-F5344CB8AC3E}">
        <p14:creationId xmlns:p14="http://schemas.microsoft.com/office/powerpoint/2010/main" val="2961662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E74DC-09E8-6346-8628-BE26CDA5100F}"/>
              </a:ext>
            </a:extLst>
          </p:cNvPr>
          <p:cNvSpPr>
            <a:spLocks noGrp="1"/>
          </p:cNvSpPr>
          <p:nvPr>
            <p:ph type="title"/>
          </p:nvPr>
        </p:nvSpPr>
        <p:spPr/>
        <p:txBody>
          <a:bodyPr/>
          <a:lstStyle/>
          <a:p>
            <a:r>
              <a:rPr lang="en-US" dirty="0"/>
              <a:t>District Assessment Audit</a:t>
            </a:r>
          </a:p>
        </p:txBody>
      </p:sp>
      <p:sp>
        <p:nvSpPr>
          <p:cNvPr id="3" name="Content Placeholder 2">
            <a:extLst>
              <a:ext uri="{FF2B5EF4-FFF2-40B4-BE49-F238E27FC236}">
                <a16:creationId xmlns:a16="http://schemas.microsoft.com/office/drawing/2014/main" id="{7FF0C56C-D846-FA49-BF6A-904104B26AA1}"/>
              </a:ext>
            </a:extLst>
          </p:cNvPr>
          <p:cNvSpPr>
            <a:spLocks noGrp="1"/>
          </p:cNvSpPr>
          <p:nvPr>
            <p:ph idx="1"/>
          </p:nvPr>
        </p:nvSpPr>
        <p:spPr/>
        <p:txBody>
          <a:bodyPr/>
          <a:lstStyle/>
          <a:p>
            <a:r>
              <a:rPr lang="en-US" dirty="0"/>
              <a:t>Let’s get started (by opening the </a:t>
            </a:r>
            <a:r>
              <a:rPr lang="en-US" i="1" dirty="0">
                <a:solidFill>
                  <a:schemeClr val="tx1"/>
                </a:solidFill>
              </a:rPr>
              <a:t>Project Workbook</a:t>
            </a:r>
            <a:r>
              <a:rPr lang="en-US" i="1" dirty="0">
                <a:solidFill>
                  <a:srgbClr val="C00000"/>
                </a:solidFill>
              </a:rPr>
              <a:t> </a:t>
            </a:r>
            <a:r>
              <a:rPr lang="en-US" dirty="0"/>
              <a:t>and going to the </a:t>
            </a:r>
            <a:r>
              <a:rPr lang="en-US" dirty="0">
                <a:solidFill>
                  <a:schemeClr val="tx1"/>
                </a:solidFill>
              </a:rPr>
              <a:t>WS1 Audit</a:t>
            </a:r>
            <a:r>
              <a:rPr lang="en-US" i="1" dirty="0">
                <a:solidFill>
                  <a:srgbClr val="C00000"/>
                </a:solidFill>
              </a:rPr>
              <a:t> </a:t>
            </a:r>
            <a:r>
              <a:rPr lang="en-US" dirty="0"/>
              <a:t>tab)</a:t>
            </a:r>
          </a:p>
        </p:txBody>
      </p:sp>
    </p:spTree>
    <p:extLst>
      <p:ext uri="{BB962C8B-B14F-4D97-AF65-F5344CB8AC3E}">
        <p14:creationId xmlns:p14="http://schemas.microsoft.com/office/powerpoint/2010/main" val="2973483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2FD04-8574-C044-9D12-D438AF2A3474}"/>
              </a:ext>
            </a:extLst>
          </p:cNvPr>
          <p:cNvSpPr>
            <a:spLocks noGrp="1"/>
          </p:cNvSpPr>
          <p:nvPr>
            <p:ph type="title"/>
          </p:nvPr>
        </p:nvSpPr>
        <p:spPr/>
        <p:txBody>
          <a:bodyPr/>
          <a:lstStyle/>
          <a:p>
            <a:r>
              <a:rPr lang="en-US" dirty="0"/>
              <a:t>Lunch</a:t>
            </a:r>
          </a:p>
        </p:txBody>
      </p:sp>
      <p:sp>
        <p:nvSpPr>
          <p:cNvPr id="3" name="Content Placeholder 2">
            <a:extLst>
              <a:ext uri="{FF2B5EF4-FFF2-40B4-BE49-F238E27FC236}">
                <a16:creationId xmlns:a16="http://schemas.microsoft.com/office/drawing/2014/main" id="{9C3A3623-F1E8-4A47-BBFF-A9DCAC915E52}"/>
              </a:ext>
            </a:extLst>
          </p:cNvPr>
          <p:cNvSpPr>
            <a:spLocks noGrp="1"/>
          </p:cNvSpPr>
          <p:nvPr>
            <p:ph idx="1"/>
          </p:nvPr>
        </p:nvSpPr>
        <p:spPr/>
        <p:txBody>
          <a:bodyPr anchor="ctr">
            <a:normAutofit/>
          </a:bodyPr>
          <a:lstStyle/>
          <a:p>
            <a:pPr marL="0" indent="0" algn="ctr">
              <a:buNone/>
            </a:pPr>
            <a:r>
              <a:rPr lang="en-US" sz="8000" dirty="0"/>
              <a:t>Reconvene at</a:t>
            </a:r>
          </a:p>
          <a:p>
            <a:pPr marL="0" indent="0" algn="ctr">
              <a:buNone/>
            </a:pPr>
            <a:r>
              <a:rPr lang="en-US" sz="8000" dirty="0">
                <a:highlight>
                  <a:srgbClr val="FFFF00"/>
                </a:highlight>
              </a:rPr>
              <a:t>&lt; 1:45 PM &gt;</a:t>
            </a:r>
          </a:p>
        </p:txBody>
      </p:sp>
    </p:spTree>
    <p:extLst>
      <p:ext uri="{BB962C8B-B14F-4D97-AF65-F5344CB8AC3E}">
        <p14:creationId xmlns:p14="http://schemas.microsoft.com/office/powerpoint/2010/main" val="30055182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E23E8-591C-1B4C-86CF-3040CF9EA263}"/>
              </a:ext>
            </a:extLst>
          </p:cNvPr>
          <p:cNvSpPr>
            <a:spLocks noGrp="1"/>
          </p:cNvSpPr>
          <p:nvPr>
            <p:ph type="title"/>
          </p:nvPr>
        </p:nvSpPr>
        <p:spPr/>
        <p:txBody>
          <a:bodyPr/>
          <a:lstStyle/>
          <a:p>
            <a:r>
              <a:rPr lang="en-US" dirty="0"/>
              <a:t>Planning the Rest of the District Assessment Audit</a:t>
            </a:r>
          </a:p>
        </p:txBody>
      </p:sp>
      <p:sp>
        <p:nvSpPr>
          <p:cNvPr id="3" name="Content Placeholder 2">
            <a:extLst>
              <a:ext uri="{FF2B5EF4-FFF2-40B4-BE49-F238E27FC236}">
                <a16:creationId xmlns:a16="http://schemas.microsoft.com/office/drawing/2014/main" id="{7F538145-DF6B-4A43-BF03-A311A2576B20}"/>
              </a:ext>
            </a:extLst>
          </p:cNvPr>
          <p:cNvSpPr>
            <a:spLocks noGrp="1"/>
          </p:cNvSpPr>
          <p:nvPr>
            <p:ph idx="1"/>
          </p:nvPr>
        </p:nvSpPr>
        <p:spPr>
          <a:xfrm>
            <a:off x="228600" y="1014983"/>
            <a:ext cx="11731752" cy="5087719"/>
          </a:xfrm>
        </p:spPr>
        <p:txBody>
          <a:bodyPr/>
          <a:lstStyle/>
          <a:p>
            <a:r>
              <a:rPr lang="en-US" dirty="0">
                <a:highlight>
                  <a:srgbClr val="FFFF00"/>
                </a:highlight>
              </a:rPr>
              <a:t>&lt; name of District Liaison &gt;</a:t>
            </a:r>
            <a:r>
              <a:rPr lang="en-US" dirty="0"/>
              <a:t> will work with the members of the </a:t>
            </a:r>
            <a:r>
              <a:rPr lang="en-US" i="1" dirty="0">
                <a:solidFill>
                  <a:srgbClr val="7030A0"/>
                </a:solidFill>
              </a:rPr>
              <a:t>Design Team </a:t>
            </a:r>
            <a:r>
              <a:rPr lang="en-US" dirty="0"/>
              <a:t>to complete the audit.</a:t>
            </a:r>
          </a:p>
          <a:p>
            <a:pPr lvl="1"/>
            <a:r>
              <a:rPr lang="en-US" dirty="0">
                <a:highlight>
                  <a:srgbClr val="FFFF00"/>
                </a:highlight>
              </a:rPr>
              <a:t>&lt; name of District Liaison &gt;</a:t>
            </a:r>
            <a:r>
              <a:rPr lang="en-US" dirty="0"/>
              <a:t> will schedule meetings with groups of </a:t>
            </a:r>
            <a:r>
              <a:rPr lang="en-US" i="1" dirty="0">
                <a:solidFill>
                  <a:srgbClr val="7030A0"/>
                </a:solidFill>
              </a:rPr>
              <a:t>Design Team</a:t>
            </a:r>
            <a:r>
              <a:rPr lang="en-US" dirty="0"/>
              <a:t> members to complete the audit.</a:t>
            </a:r>
          </a:p>
          <a:p>
            <a:pPr lvl="1"/>
            <a:r>
              <a:rPr lang="en-US" dirty="0"/>
              <a:t>Groups will be as follows:</a:t>
            </a:r>
          </a:p>
          <a:p>
            <a:pPr lvl="2"/>
            <a:r>
              <a:rPr lang="en-US" dirty="0"/>
              <a:t>Elementary school representatives</a:t>
            </a:r>
          </a:p>
          <a:p>
            <a:pPr lvl="2"/>
            <a:r>
              <a:rPr lang="en-US" dirty="0"/>
              <a:t>Middle school representatives</a:t>
            </a:r>
          </a:p>
          <a:p>
            <a:pPr lvl="2"/>
            <a:r>
              <a:rPr lang="en-US" dirty="0"/>
              <a:t>High school representatives</a:t>
            </a:r>
          </a:p>
          <a:p>
            <a:pPr lvl="2"/>
            <a:r>
              <a:rPr lang="en-US" dirty="0"/>
              <a:t>District central office representatives</a:t>
            </a:r>
          </a:p>
          <a:p>
            <a:pPr lvl="2"/>
            <a:r>
              <a:rPr lang="en-US" dirty="0">
                <a:highlight>
                  <a:srgbClr val="FFFF00"/>
                </a:highlight>
              </a:rPr>
              <a:t>&lt; or the groups can be structured another way &gt;.</a:t>
            </a:r>
          </a:p>
        </p:txBody>
      </p:sp>
    </p:spTree>
    <p:extLst>
      <p:ext uri="{BB962C8B-B14F-4D97-AF65-F5344CB8AC3E}">
        <p14:creationId xmlns:p14="http://schemas.microsoft.com/office/powerpoint/2010/main" val="2739093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119AD-421C-064E-AE19-2C30EFCDB56D}"/>
              </a:ext>
            </a:extLst>
          </p:cNvPr>
          <p:cNvSpPr>
            <a:spLocks noGrp="1"/>
          </p:cNvSpPr>
          <p:nvPr>
            <p:ph type="title"/>
          </p:nvPr>
        </p:nvSpPr>
        <p:spPr/>
        <p:txBody>
          <a:bodyPr/>
          <a:lstStyle/>
          <a:p>
            <a:r>
              <a:rPr lang="en-US" dirty="0"/>
              <a:t>Welcome and Introductions</a:t>
            </a:r>
          </a:p>
        </p:txBody>
      </p:sp>
      <p:sp>
        <p:nvSpPr>
          <p:cNvPr id="3" name="Content Placeholder 2">
            <a:extLst>
              <a:ext uri="{FF2B5EF4-FFF2-40B4-BE49-F238E27FC236}">
                <a16:creationId xmlns:a16="http://schemas.microsoft.com/office/drawing/2014/main" id="{DC641E98-90FA-A64B-ABC7-E1350502A6AB}"/>
              </a:ext>
            </a:extLst>
          </p:cNvPr>
          <p:cNvSpPr>
            <a:spLocks noGrp="1"/>
          </p:cNvSpPr>
          <p:nvPr>
            <p:ph idx="1"/>
          </p:nvPr>
        </p:nvSpPr>
        <p:spPr/>
        <p:txBody>
          <a:bodyPr>
            <a:normAutofit fontScale="92500" lnSpcReduction="20000"/>
          </a:bodyPr>
          <a:lstStyle/>
          <a:p>
            <a:r>
              <a:rPr lang="en-US" sz="4000" dirty="0"/>
              <a:t>Project Facilitation Team</a:t>
            </a:r>
          </a:p>
          <a:p>
            <a:pPr lvl="1">
              <a:tabLst>
                <a:tab pos="4452938" algn="l"/>
              </a:tabLst>
            </a:pPr>
            <a:r>
              <a:rPr lang="en-US" sz="3200" dirty="0"/>
              <a:t>External Facilitator</a:t>
            </a:r>
          </a:p>
          <a:p>
            <a:pPr lvl="2">
              <a:tabLst>
                <a:tab pos="4452938" algn="l"/>
              </a:tabLst>
            </a:pPr>
            <a:r>
              <a:rPr lang="en-US" sz="2800" dirty="0">
                <a:highlight>
                  <a:srgbClr val="FFFF00"/>
                </a:highlight>
              </a:rPr>
              <a:t>&lt; Name &gt;</a:t>
            </a:r>
          </a:p>
          <a:p>
            <a:pPr lvl="2">
              <a:tabLst>
                <a:tab pos="4452938" algn="l"/>
              </a:tabLst>
            </a:pPr>
            <a:r>
              <a:rPr lang="en-US" sz="2800" dirty="0">
                <a:highlight>
                  <a:srgbClr val="FFFF00"/>
                </a:highlight>
              </a:rPr>
              <a:t>&lt; Title &gt;</a:t>
            </a:r>
          </a:p>
          <a:p>
            <a:pPr lvl="1">
              <a:tabLst>
                <a:tab pos="4452938" algn="l"/>
              </a:tabLst>
            </a:pPr>
            <a:r>
              <a:rPr lang="en-US" sz="3200" dirty="0"/>
              <a:t>Project Champion</a:t>
            </a:r>
          </a:p>
          <a:p>
            <a:pPr lvl="2">
              <a:tabLst>
                <a:tab pos="4452938" algn="l"/>
              </a:tabLst>
            </a:pPr>
            <a:r>
              <a:rPr lang="en-US" sz="2800" dirty="0">
                <a:highlight>
                  <a:srgbClr val="FFFF00"/>
                </a:highlight>
              </a:rPr>
              <a:t>&lt; Name &gt;</a:t>
            </a:r>
          </a:p>
          <a:p>
            <a:pPr lvl="2">
              <a:tabLst>
                <a:tab pos="4452938" algn="l"/>
              </a:tabLst>
            </a:pPr>
            <a:r>
              <a:rPr lang="en-US" sz="2800" dirty="0">
                <a:highlight>
                  <a:srgbClr val="FFFF00"/>
                </a:highlight>
              </a:rPr>
              <a:t>&lt; Title &gt;</a:t>
            </a:r>
            <a:endParaRPr lang="en-US" sz="2800" dirty="0"/>
          </a:p>
          <a:p>
            <a:pPr lvl="1">
              <a:tabLst>
                <a:tab pos="4452938" algn="l"/>
              </a:tabLst>
            </a:pPr>
            <a:r>
              <a:rPr lang="en-US" sz="3200" dirty="0"/>
              <a:t>District Liaison</a:t>
            </a:r>
          </a:p>
          <a:p>
            <a:pPr lvl="2">
              <a:tabLst>
                <a:tab pos="4452938" algn="l"/>
              </a:tabLst>
            </a:pPr>
            <a:r>
              <a:rPr lang="en-US" sz="2800" dirty="0">
                <a:highlight>
                  <a:srgbClr val="FFFF00"/>
                </a:highlight>
              </a:rPr>
              <a:t>&lt; Name &gt;</a:t>
            </a:r>
          </a:p>
          <a:p>
            <a:pPr lvl="2">
              <a:tabLst>
                <a:tab pos="4452938" algn="l"/>
              </a:tabLst>
            </a:pPr>
            <a:r>
              <a:rPr lang="en-US" sz="2800" dirty="0">
                <a:highlight>
                  <a:srgbClr val="FFFF00"/>
                </a:highlight>
              </a:rPr>
              <a:t>&lt; Title &gt;</a:t>
            </a:r>
          </a:p>
          <a:p>
            <a:pPr lvl="1">
              <a:tabLst>
                <a:tab pos="4452938" algn="l"/>
              </a:tabLst>
            </a:pPr>
            <a:r>
              <a:rPr lang="en-US" sz="3200" dirty="0"/>
              <a:t>Meeting Coordinator</a:t>
            </a:r>
          </a:p>
          <a:p>
            <a:pPr lvl="2">
              <a:tabLst>
                <a:tab pos="4452938" algn="l"/>
              </a:tabLst>
            </a:pPr>
            <a:r>
              <a:rPr lang="en-US" sz="2800" dirty="0">
                <a:highlight>
                  <a:srgbClr val="FFFF00"/>
                </a:highlight>
              </a:rPr>
              <a:t>&lt; Name &gt; </a:t>
            </a:r>
          </a:p>
          <a:p>
            <a:pPr lvl="2">
              <a:tabLst>
                <a:tab pos="4452938" algn="l"/>
              </a:tabLst>
            </a:pPr>
            <a:r>
              <a:rPr lang="en-US" sz="2800" dirty="0">
                <a:highlight>
                  <a:srgbClr val="FFFF00"/>
                </a:highlight>
              </a:rPr>
              <a:t>&lt; Title &gt;</a:t>
            </a:r>
            <a:endParaRPr lang="en-US" sz="2800" dirty="0"/>
          </a:p>
        </p:txBody>
      </p:sp>
    </p:spTree>
    <p:extLst>
      <p:ext uri="{BB962C8B-B14F-4D97-AF65-F5344CB8AC3E}">
        <p14:creationId xmlns:p14="http://schemas.microsoft.com/office/powerpoint/2010/main" val="5659967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4CC19-BACD-AF4B-B1C6-E044FD1F9862}"/>
              </a:ext>
            </a:extLst>
          </p:cNvPr>
          <p:cNvSpPr>
            <a:spLocks noGrp="1"/>
          </p:cNvSpPr>
          <p:nvPr>
            <p:ph type="title"/>
          </p:nvPr>
        </p:nvSpPr>
        <p:spPr/>
        <p:txBody>
          <a:bodyPr/>
          <a:lstStyle/>
          <a:p>
            <a:r>
              <a:rPr lang="en-US" dirty="0"/>
              <a:t>Schedule of Meetings for Completing the Audit</a:t>
            </a:r>
          </a:p>
        </p:txBody>
      </p:sp>
      <p:graphicFrame>
        <p:nvGraphicFramePr>
          <p:cNvPr id="4" name="Content Placeholder 3">
            <a:extLst>
              <a:ext uri="{FF2B5EF4-FFF2-40B4-BE49-F238E27FC236}">
                <a16:creationId xmlns:a16="http://schemas.microsoft.com/office/drawing/2014/main" id="{ED056CE1-B1F6-F244-B0C9-4DEE57C498D8}"/>
              </a:ext>
            </a:extLst>
          </p:cNvPr>
          <p:cNvGraphicFramePr>
            <a:graphicFrameLocks noGrp="1"/>
          </p:cNvGraphicFramePr>
          <p:nvPr>
            <p:ph idx="1"/>
            <p:extLst>
              <p:ext uri="{D42A27DB-BD31-4B8C-83A1-F6EECF244321}">
                <p14:modId xmlns:p14="http://schemas.microsoft.com/office/powerpoint/2010/main" val="3192724499"/>
              </p:ext>
            </p:extLst>
          </p:nvPr>
        </p:nvGraphicFramePr>
        <p:xfrm>
          <a:off x="228600" y="1014413"/>
          <a:ext cx="11731628" cy="1854200"/>
        </p:xfrm>
        <a:graphic>
          <a:graphicData uri="http://schemas.openxmlformats.org/drawingml/2006/table">
            <a:tbl>
              <a:tblPr firstRow="1" bandRow="1">
                <a:tableStyleId>{5C22544A-7EE6-4342-B048-85BDC9FD1C3A}</a:tableStyleId>
              </a:tblPr>
              <a:tblGrid>
                <a:gridCol w="1351722">
                  <a:extLst>
                    <a:ext uri="{9D8B030D-6E8A-4147-A177-3AD203B41FA5}">
                      <a16:colId xmlns:a16="http://schemas.microsoft.com/office/drawing/2014/main" val="2526860656"/>
                    </a:ext>
                  </a:extLst>
                </a:gridCol>
                <a:gridCol w="1600200">
                  <a:extLst>
                    <a:ext uri="{9D8B030D-6E8A-4147-A177-3AD203B41FA5}">
                      <a16:colId xmlns:a16="http://schemas.microsoft.com/office/drawing/2014/main" val="1552380731"/>
                    </a:ext>
                  </a:extLst>
                </a:gridCol>
                <a:gridCol w="1490869">
                  <a:extLst>
                    <a:ext uri="{9D8B030D-6E8A-4147-A177-3AD203B41FA5}">
                      <a16:colId xmlns:a16="http://schemas.microsoft.com/office/drawing/2014/main" val="1670124069"/>
                    </a:ext>
                  </a:extLst>
                </a:gridCol>
                <a:gridCol w="7288837">
                  <a:extLst>
                    <a:ext uri="{9D8B030D-6E8A-4147-A177-3AD203B41FA5}">
                      <a16:colId xmlns:a16="http://schemas.microsoft.com/office/drawing/2014/main" val="861273188"/>
                    </a:ext>
                  </a:extLst>
                </a:gridCol>
              </a:tblGrid>
              <a:tr h="370840">
                <a:tc>
                  <a:txBody>
                    <a:bodyPr/>
                    <a:lstStyle/>
                    <a:p>
                      <a:r>
                        <a:rPr lang="en-US" dirty="0"/>
                        <a:t>Date</a:t>
                      </a:r>
                    </a:p>
                  </a:txBody>
                  <a:tcPr/>
                </a:tc>
                <a:tc>
                  <a:txBody>
                    <a:bodyPr/>
                    <a:lstStyle/>
                    <a:p>
                      <a:r>
                        <a:rPr lang="en-US" dirty="0"/>
                        <a:t>Start Time</a:t>
                      </a:r>
                    </a:p>
                  </a:txBody>
                  <a:tcPr/>
                </a:tc>
                <a:tc>
                  <a:txBody>
                    <a:bodyPr/>
                    <a:lstStyle/>
                    <a:p>
                      <a:r>
                        <a:rPr lang="en-US" dirty="0"/>
                        <a:t>End Time</a:t>
                      </a:r>
                    </a:p>
                  </a:txBody>
                  <a:tcPr/>
                </a:tc>
                <a:tc>
                  <a:txBody>
                    <a:bodyPr/>
                    <a:lstStyle/>
                    <a:p>
                      <a:r>
                        <a:rPr lang="en-US" dirty="0"/>
                        <a:t>Group</a:t>
                      </a:r>
                    </a:p>
                  </a:txBody>
                  <a:tcPr/>
                </a:tc>
                <a:extLst>
                  <a:ext uri="{0D108BD9-81ED-4DB2-BD59-A6C34878D82A}">
                    <a16:rowId xmlns:a16="http://schemas.microsoft.com/office/drawing/2014/main" val="1887191500"/>
                  </a:ext>
                </a:extLst>
              </a:tr>
              <a:tr h="370840">
                <a:tc>
                  <a:txBody>
                    <a:bodyPr/>
                    <a:lstStyle/>
                    <a:p>
                      <a:r>
                        <a:rPr lang="en-US" dirty="0">
                          <a:highlight>
                            <a:srgbClr val="FFFF00"/>
                          </a:highlight>
                        </a:rPr>
                        <a:t>&lt; date &gt;</a:t>
                      </a:r>
                    </a:p>
                  </a:txBody>
                  <a:tcPr/>
                </a:tc>
                <a:tc>
                  <a:txBody>
                    <a:bodyPr/>
                    <a:lstStyle/>
                    <a:p>
                      <a:r>
                        <a:rPr lang="en-US" dirty="0">
                          <a:highlight>
                            <a:srgbClr val="FFFF00"/>
                          </a:highlight>
                        </a:rPr>
                        <a:t>&lt; time &gt;</a:t>
                      </a:r>
                    </a:p>
                  </a:txBody>
                  <a:tcPr/>
                </a:tc>
                <a:tc>
                  <a:txBody>
                    <a:bodyPr/>
                    <a:lstStyle/>
                    <a:p>
                      <a:r>
                        <a:rPr lang="en-US" dirty="0">
                          <a:highlight>
                            <a:srgbClr val="FFFF00"/>
                          </a:highlight>
                        </a:rPr>
                        <a:t>&lt; time &gt;</a:t>
                      </a:r>
                    </a:p>
                  </a:txBody>
                  <a:tcPr/>
                </a:tc>
                <a:tc>
                  <a:txBody>
                    <a:bodyPr/>
                    <a:lstStyle/>
                    <a:p>
                      <a:r>
                        <a:rPr lang="en-US" dirty="0"/>
                        <a:t>Elementary School Representatives</a:t>
                      </a:r>
                      <a:endParaRPr lang="en-US" dirty="0">
                        <a:highlight>
                          <a:srgbClr val="FFFF00"/>
                        </a:highlight>
                      </a:endParaRPr>
                    </a:p>
                  </a:txBody>
                  <a:tcPr/>
                </a:tc>
                <a:extLst>
                  <a:ext uri="{0D108BD9-81ED-4DB2-BD59-A6C34878D82A}">
                    <a16:rowId xmlns:a16="http://schemas.microsoft.com/office/drawing/2014/main" val="398684571"/>
                  </a:ext>
                </a:extLst>
              </a:tr>
              <a:tr h="370840">
                <a:tc>
                  <a:txBody>
                    <a:bodyPr/>
                    <a:lstStyle/>
                    <a:p>
                      <a:r>
                        <a:rPr lang="en-US" dirty="0">
                          <a:highlight>
                            <a:srgbClr val="FFFF00"/>
                          </a:highlight>
                        </a:rPr>
                        <a:t>&lt; date &gt;</a:t>
                      </a:r>
                    </a:p>
                  </a:txBody>
                  <a:tcPr/>
                </a:tc>
                <a:tc>
                  <a:txBody>
                    <a:bodyPr/>
                    <a:lstStyle/>
                    <a:p>
                      <a:r>
                        <a:rPr lang="en-US" dirty="0">
                          <a:highlight>
                            <a:srgbClr val="FFFF00"/>
                          </a:highlight>
                        </a:rPr>
                        <a:t>&lt; time &gt;</a:t>
                      </a:r>
                    </a:p>
                  </a:txBody>
                  <a:tcPr/>
                </a:tc>
                <a:tc>
                  <a:txBody>
                    <a:bodyPr/>
                    <a:lstStyle/>
                    <a:p>
                      <a:r>
                        <a:rPr lang="en-US" dirty="0">
                          <a:highlight>
                            <a:srgbClr val="FFFF00"/>
                          </a:highlight>
                        </a:rPr>
                        <a:t>&lt; time &gt;</a:t>
                      </a:r>
                    </a:p>
                  </a:txBody>
                  <a:tcPr/>
                </a:tc>
                <a:tc>
                  <a:txBody>
                    <a:bodyPr/>
                    <a:lstStyle/>
                    <a:p>
                      <a:r>
                        <a:rPr lang="en-US" dirty="0"/>
                        <a:t>Middle School Representatives</a:t>
                      </a:r>
                      <a:endParaRPr lang="en-US" dirty="0">
                        <a:highlight>
                          <a:srgbClr val="FFFF00"/>
                        </a:highlight>
                      </a:endParaRPr>
                    </a:p>
                  </a:txBody>
                  <a:tcPr/>
                </a:tc>
                <a:extLst>
                  <a:ext uri="{0D108BD9-81ED-4DB2-BD59-A6C34878D82A}">
                    <a16:rowId xmlns:a16="http://schemas.microsoft.com/office/drawing/2014/main" val="2390174055"/>
                  </a:ext>
                </a:extLst>
              </a:tr>
              <a:tr h="370840">
                <a:tc>
                  <a:txBody>
                    <a:bodyPr/>
                    <a:lstStyle/>
                    <a:p>
                      <a:r>
                        <a:rPr lang="en-US" dirty="0">
                          <a:highlight>
                            <a:srgbClr val="FFFF00"/>
                          </a:highlight>
                        </a:rPr>
                        <a:t>&lt; date &gt;</a:t>
                      </a:r>
                    </a:p>
                  </a:txBody>
                  <a:tcPr/>
                </a:tc>
                <a:tc>
                  <a:txBody>
                    <a:bodyPr/>
                    <a:lstStyle/>
                    <a:p>
                      <a:r>
                        <a:rPr lang="en-US" dirty="0">
                          <a:highlight>
                            <a:srgbClr val="FFFF00"/>
                          </a:highlight>
                        </a:rPr>
                        <a:t>&lt; time &gt;</a:t>
                      </a:r>
                    </a:p>
                  </a:txBody>
                  <a:tcPr/>
                </a:tc>
                <a:tc>
                  <a:txBody>
                    <a:bodyPr/>
                    <a:lstStyle/>
                    <a:p>
                      <a:r>
                        <a:rPr lang="en-US" dirty="0">
                          <a:highlight>
                            <a:srgbClr val="FFFF00"/>
                          </a:highlight>
                        </a:rPr>
                        <a:t>&lt; time &gt;</a:t>
                      </a:r>
                    </a:p>
                  </a:txBody>
                  <a:tcPr/>
                </a:tc>
                <a:tc>
                  <a:txBody>
                    <a:bodyPr/>
                    <a:lstStyle/>
                    <a:p>
                      <a:r>
                        <a:rPr lang="en-US" dirty="0"/>
                        <a:t>High School Representatives</a:t>
                      </a:r>
                      <a:endParaRPr lang="en-US" dirty="0">
                        <a:highlight>
                          <a:srgbClr val="FFFF00"/>
                        </a:highlight>
                      </a:endParaRPr>
                    </a:p>
                  </a:txBody>
                  <a:tcPr/>
                </a:tc>
                <a:extLst>
                  <a:ext uri="{0D108BD9-81ED-4DB2-BD59-A6C34878D82A}">
                    <a16:rowId xmlns:a16="http://schemas.microsoft.com/office/drawing/2014/main" val="1785036858"/>
                  </a:ext>
                </a:extLst>
              </a:tr>
              <a:tr h="370840">
                <a:tc>
                  <a:txBody>
                    <a:bodyPr/>
                    <a:lstStyle/>
                    <a:p>
                      <a:r>
                        <a:rPr lang="en-US" dirty="0">
                          <a:highlight>
                            <a:srgbClr val="FFFF00"/>
                          </a:highlight>
                        </a:rPr>
                        <a:t>&lt; date &gt;</a:t>
                      </a:r>
                    </a:p>
                  </a:txBody>
                  <a:tcPr/>
                </a:tc>
                <a:tc>
                  <a:txBody>
                    <a:bodyPr/>
                    <a:lstStyle/>
                    <a:p>
                      <a:r>
                        <a:rPr lang="en-US" dirty="0">
                          <a:highlight>
                            <a:srgbClr val="FFFF00"/>
                          </a:highlight>
                        </a:rPr>
                        <a:t>&lt; time &gt;</a:t>
                      </a:r>
                    </a:p>
                  </a:txBody>
                  <a:tcPr/>
                </a:tc>
                <a:tc>
                  <a:txBody>
                    <a:bodyPr/>
                    <a:lstStyle/>
                    <a:p>
                      <a:r>
                        <a:rPr lang="en-US" dirty="0">
                          <a:highlight>
                            <a:srgbClr val="FFFF00"/>
                          </a:highlight>
                        </a:rPr>
                        <a:t>&lt; time &gt;</a:t>
                      </a:r>
                    </a:p>
                  </a:txBody>
                  <a:tcPr/>
                </a:tc>
                <a:tc>
                  <a:txBody>
                    <a:bodyPr/>
                    <a:lstStyle/>
                    <a:p>
                      <a:r>
                        <a:rPr lang="en-US" dirty="0"/>
                        <a:t>District Central Office Representatives</a:t>
                      </a:r>
                    </a:p>
                  </a:txBody>
                  <a:tcPr/>
                </a:tc>
                <a:extLst>
                  <a:ext uri="{0D108BD9-81ED-4DB2-BD59-A6C34878D82A}">
                    <a16:rowId xmlns:a16="http://schemas.microsoft.com/office/drawing/2014/main" val="1947997708"/>
                  </a:ext>
                </a:extLst>
              </a:tr>
            </a:tbl>
          </a:graphicData>
        </a:graphic>
      </p:graphicFrame>
      <p:sp>
        <p:nvSpPr>
          <p:cNvPr id="5" name="Content Placeholder 2">
            <a:extLst>
              <a:ext uri="{FF2B5EF4-FFF2-40B4-BE49-F238E27FC236}">
                <a16:creationId xmlns:a16="http://schemas.microsoft.com/office/drawing/2014/main" id="{46756638-E7AA-3A40-9B62-6796A5B2D974}"/>
              </a:ext>
            </a:extLst>
          </p:cNvPr>
          <p:cNvSpPr txBox="1">
            <a:spLocks/>
          </p:cNvSpPr>
          <p:nvPr/>
        </p:nvSpPr>
        <p:spPr>
          <a:xfrm>
            <a:off x="228600" y="3617843"/>
            <a:ext cx="11731752" cy="2484859"/>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The audit has to be completed by </a:t>
            </a:r>
            <a:r>
              <a:rPr lang="en-US" dirty="0">
                <a:highlight>
                  <a:srgbClr val="FFFF00"/>
                </a:highlight>
              </a:rPr>
              <a:t>&lt; date &gt;</a:t>
            </a:r>
            <a:r>
              <a:rPr lang="en-US" dirty="0"/>
              <a:t> to give </a:t>
            </a:r>
            <a:r>
              <a:rPr lang="en-US" dirty="0">
                <a:highlight>
                  <a:srgbClr val="FFFF00"/>
                </a:highlight>
              </a:rPr>
              <a:t>&lt; External Facilitator name &gt;</a:t>
            </a:r>
            <a:r>
              <a:rPr lang="en-US" dirty="0"/>
              <a:t> time to incorporate the audit results into the materials for Workshop #2</a:t>
            </a:r>
          </a:p>
        </p:txBody>
      </p:sp>
    </p:spTree>
    <p:extLst>
      <p:ext uri="{BB962C8B-B14F-4D97-AF65-F5344CB8AC3E}">
        <p14:creationId xmlns:p14="http://schemas.microsoft.com/office/powerpoint/2010/main" val="34112473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0A537-B1EC-6745-8535-8D52E717863D}"/>
              </a:ext>
            </a:extLst>
          </p:cNvPr>
          <p:cNvSpPr>
            <a:spLocks noGrp="1"/>
          </p:cNvSpPr>
          <p:nvPr>
            <p:ph type="title"/>
          </p:nvPr>
        </p:nvSpPr>
        <p:spPr/>
        <p:txBody>
          <a:bodyPr/>
          <a:lstStyle/>
          <a:p>
            <a:r>
              <a:rPr lang="en-US" dirty="0"/>
              <a:t>Reflecting on Workshop #1</a:t>
            </a:r>
          </a:p>
        </p:txBody>
      </p:sp>
      <p:graphicFrame>
        <p:nvGraphicFramePr>
          <p:cNvPr id="4" name="Content Placeholder 3">
            <a:extLst>
              <a:ext uri="{FF2B5EF4-FFF2-40B4-BE49-F238E27FC236}">
                <a16:creationId xmlns:a16="http://schemas.microsoft.com/office/drawing/2014/main" id="{47DEF9A5-EF44-AB4D-93D9-03CA53E982E9}"/>
              </a:ext>
            </a:extLst>
          </p:cNvPr>
          <p:cNvGraphicFramePr>
            <a:graphicFrameLocks noGrp="1"/>
          </p:cNvGraphicFramePr>
          <p:nvPr>
            <p:ph idx="1"/>
            <p:extLst>
              <p:ext uri="{D42A27DB-BD31-4B8C-83A1-F6EECF244321}">
                <p14:modId xmlns:p14="http://schemas.microsoft.com/office/powerpoint/2010/main" val="253563367"/>
              </p:ext>
            </p:extLst>
          </p:nvPr>
        </p:nvGraphicFramePr>
        <p:xfrm>
          <a:off x="228600" y="1014413"/>
          <a:ext cx="11731626" cy="4058920"/>
        </p:xfrm>
        <a:graphic>
          <a:graphicData uri="http://schemas.openxmlformats.org/drawingml/2006/table">
            <a:tbl>
              <a:tblPr firstRow="1" bandRow="1">
                <a:tableStyleId>{5C22544A-7EE6-4342-B048-85BDC9FD1C3A}</a:tableStyleId>
              </a:tblPr>
              <a:tblGrid>
                <a:gridCol w="5865813">
                  <a:extLst>
                    <a:ext uri="{9D8B030D-6E8A-4147-A177-3AD203B41FA5}">
                      <a16:colId xmlns:a16="http://schemas.microsoft.com/office/drawing/2014/main" val="37440100"/>
                    </a:ext>
                  </a:extLst>
                </a:gridCol>
                <a:gridCol w="5865813">
                  <a:extLst>
                    <a:ext uri="{9D8B030D-6E8A-4147-A177-3AD203B41FA5}">
                      <a16:colId xmlns:a16="http://schemas.microsoft.com/office/drawing/2014/main" val="2416073025"/>
                    </a:ext>
                  </a:extLst>
                </a:gridCol>
              </a:tblGrid>
              <a:tr h="370840">
                <a:tc>
                  <a:txBody>
                    <a:bodyPr/>
                    <a:lstStyle/>
                    <a:p>
                      <a:r>
                        <a:rPr lang="en-US" sz="1600" dirty="0">
                          <a:solidFill>
                            <a:schemeClr val="accent1">
                              <a:lumMod val="75000"/>
                            </a:schemeClr>
                          </a:solidFill>
                        </a:rPr>
                        <a:t>What was the most beneficial part of the session?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1">
                        <a:lumMod val="40000"/>
                        <a:lumOff val="60000"/>
                      </a:schemeClr>
                    </a:solidFill>
                  </a:tcPr>
                </a:tc>
                <a:tc>
                  <a:txBody>
                    <a:bodyPr/>
                    <a:lstStyle/>
                    <a:p>
                      <a:r>
                        <a:rPr lang="en-US" sz="1600" dirty="0">
                          <a:solidFill>
                            <a:schemeClr val="accent1">
                              <a:lumMod val="75000"/>
                            </a:schemeClr>
                          </a:solidFill>
                        </a:rPr>
                        <a:t>How might you use what you have learned in this first session?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4246529822"/>
                  </a:ext>
                </a:extLst>
              </a:tr>
              <a:tr h="370840">
                <a:tc>
                  <a:txBody>
                    <a:bodyPr/>
                    <a:lstStyle/>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en-US" sz="1600" dirty="0">
                        <a:solidFill>
                          <a:schemeClr val="accent1">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16301851"/>
                  </a:ext>
                </a:extLst>
              </a:tr>
              <a:tr h="370840">
                <a:tc>
                  <a:txBody>
                    <a:bodyPr/>
                    <a:lstStyle/>
                    <a:p>
                      <a:r>
                        <a:rPr lang="en-US" sz="1600" b="1" dirty="0">
                          <a:solidFill>
                            <a:schemeClr val="accent1">
                              <a:lumMod val="75000"/>
                            </a:schemeClr>
                          </a:solidFill>
                        </a:rPr>
                        <a:t>What did you like least about the session? Please give us your suggestions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40000"/>
                        <a:lumOff val="60000"/>
                      </a:schemeClr>
                    </a:solidFill>
                  </a:tcPr>
                </a:tc>
                <a:tc>
                  <a:txBody>
                    <a:bodyPr/>
                    <a:lstStyle/>
                    <a:p>
                      <a:r>
                        <a:rPr lang="en-US" sz="1600" b="1" dirty="0">
                          <a:solidFill>
                            <a:schemeClr val="accent1">
                              <a:lumMod val="75000"/>
                            </a:schemeClr>
                          </a:solidFill>
                        </a:rPr>
                        <a:t>What topics and issues might you need clarification on or to know more about?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413730738"/>
                  </a:ext>
                </a:extLst>
              </a:tr>
              <a:tr h="370840">
                <a:tc>
                  <a:txBody>
                    <a:bodyPr/>
                    <a:lstStyle/>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en-US" sz="1600" dirty="0">
                        <a:solidFill>
                          <a:schemeClr val="accent1">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277863710"/>
                  </a:ext>
                </a:extLst>
              </a:tr>
            </a:tbl>
          </a:graphicData>
        </a:graphic>
      </p:graphicFrame>
      <p:sp>
        <p:nvSpPr>
          <p:cNvPr id="5" name="Content Placeholder 2">
            <a:extLst>
              <a:ext uri="{FF2B5EF4-FFF2-40B4-BE49-F238E27FC236}">
                <a16:creationId xmlns:a16="http://schemas.microsoft.com/office/drawing/2014/main" id="{29ABB544-D855-D34E-9EF7-99E3AA8C0D26}"/>
              </a:ext>
            </a:extLst>
          </p:cNvPr>
          <p:cNvSpPr txBox="1">
            <a:spLocks/>
          </p:cNvSpPr>
          <p:nvPr/>
        </p:nvSpPr>
        <p:spPr>
          <a:xfrm>
            <a:off x="228600" y="5303975"/>
            <a:ext cx="11731752" cy="798727"/>
          </a:xfrm>
          <a:prstGeom prst="rect">
            <a:avLst/>
          </a:prstGeom>
          <a:no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chemeClr val="tx1"/>
                </a:solidFill>
              </a:rPr>
              <a:t>You can fill out the End-of-Workshop Reflection form either by hand from the paper copy in your meeting packet or you can fill it out online at </a:t>
            </a:r>
            <a:r>
              <a:rPr lang="en-US" dirty="0">
                <a:solidFill>
                  <a:srgbClr val="C00000"/>
                </a:solidFill>
                <a:highlight>
                  <a:srgbClr val="FFFF00"/>
                </a:highlight>
              </a:rPr>
              <a:t>&lt; web address &gt;</a:t>
            </a:r>
            <a:r>
              <a:rPr lang="en-US" dirty="0">
                <a:solidFill>
                  <a:schemeClr val="tx1"/>
                </a:solidFill>
              </a:rPr>
              <a:t>.</a:t>
            </a:r>
          </a:p>
        </p:txBody>
      </p:sp>
    </p:spTree>
    <p:extLst>
      <p:ext uri="{BB962C8B-B14F-4D97-AF65-F5344CB8AC3E}">
        <p14:creationId xmlns:p14="http://schemas.microsoft.com/office/powerpoint/2010/main" val="11299254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82DC9-7A2D-3448-B66A-0B022307A137}"/>
              </a:ext>
            </a:extLst>
          </p:cNvPr>
          <p:cNvSpPr>
            <a:spLocks noGrp="1"/>
          </p:cNvSpPr>
          <p:nvPr>
            <p:ph type="title"/>
          </p:nvPr>
        </p:nvSpPr>
        <p:spPr/>
        <p:txBody>
          <a:bodyPr/>
          <a:lstStyle/>
          <a:p>
            <a:r>
              <a:rPr lang="en-US" dirty="0"/>
              <a:t>Looking Forward to Workshops #2 and #3</a:t>
            </a:r>
          </a:p>
        </p:txBody>
      </p:sp>
      <p:sp>
        <p:nvSpPr>
          <p:cNvPr id="3" name="Content Placeholder 2">
            <a:extLst>
              <a:ext uri="{FF2B5EF4-FFF2-40B4-BE49-F238E27FC236}">
                <a16:creationId xmlns:a16="http://schemas.microsoft.com/office/drawing/2014/main" id="{391F879E-B399-F649-9AD6-1EA032CE9EF2}"/>
              </a:ext>
            </a:extLst>
          </p:cNvPr>
          <p:cNvSpPr>
            <a:spLocks noGrp="1"/>
          </p:cNvSpPr>
          <p:nvPr>
            <p:ph idx="1"/>
          </p:nvPr>
        </p:nvSpPr>
        <p:spPr/>
        <p:txBody>
          <a:bodyPr>
            <a:normAutofit lnSpcReduction="10000"/>
          </a:bodyPr>
          <a:lstStyle/>
          <a:p>
            <a:r>
              <a:rPr lang="en-US" dirty="0"/>
              <a:t>Workshop #2 (</a:t>
            </a:r>
            <a:r>
              <a:rPr lang="en-US" dirty="0">
                <a:highlight>
                  <a:srgbClr val="FFFF00"/>
                </a:highlight>
              </a:rPr>
              <a:t>&lt; date, time, and location &gt;</a:t>
            </a:r>
            <a:r>
              <a:rPr lang="en-US" dirty="0"/>
              <a:t>)</a:t>
            </a:r>
          </a:p>
          <a:p>
            <a:pPr lvl="1"/>
            <a:r>
              <a:rPr lang="en-US" dirty="0"/>
              <a:t>Identifying the desired purposes of our district assessment system</a:t>
            </a:r>
          </a:p>
          <a:p>
            <a:pPr lvl="1"/>
            <a:r>
              <a:rPr lang="en-US" dirty="0"/>
              <a:t>Prioritizing the purposes of our district assessment system</a:t>
            </a:r>
          </a:p>
          <a:p>
            <a:pPr lvl="1"/>
            <a:r>
              <a:rPr lang="en-US" dirty="0"/>
              <a:t>Identifying the types and characteristics of assessment to be used for each purpose</a:t>
            </a:r>
          </a:p>
          <a:p>
            <a:pPr lvl="1"/>
            <a:r>
              <a:rPr lang="en-US" dirty="0"/>
              <a:t>Comparing a high-level design from Workshop #2 to the results of our District Assessment Audit.</a:t>
            </a:r>
          </a:p>
          <a:p>
            <a:pPr lvl="1"/>
            <a:r>
              <a:rPr lang="en-US" dirty="0"/>
              <a:t>See the document </a:t>
            </a:r>
            <a:r>
              <a:rPr lang="en-US" i="1" dirty="0">
                <a:solidFill>
                  <a:schemeClr val="tx1"/>
                </a:solidFill>
              </a:rPr>
              <a:t>Advance Look at Workshop #2</a:t>
            </a:r>
            <a:r>
              <a:rPr lang="en-US" dirty="0"/>
              <a:t> in your meeting packet for more information.</a:t>
            </a:r>
          </a:p>
          <a:p>
            <a:pPr lvl="1"/>
            <a:endParaRPr lang="en-US" dirty="0"/>
          </a:p>
          <a:p>
            <a:r>
              <a:rPr lang="en-US" dirty="0"/>
              <a:t>Workshop #3 (</a:t>
            </a:r>
            <a:r>
              <a:rPr lang="en-US" dirty="0">
                <a:highlight>
                  <a:srgbClr val="FFFF00"/>
                </a:highlight>
              </a:rPr>
              <a:t>&lt; date, time, and location &gt;</a:t>
            </a:r>
            <a:r>
              <a:rPr lang="en-US" dirty="0"/>
              <a:t>)</a:t>
            </a:r>
          </a:p>
          <a:p>
            <a:pPr lvl="1"/>
            <a:r>
              <a:rPr lang="en-US" dirty="0"/>
              <a:t>Reviewing a preliminary report on the work of Design Team</a:t>
            </a:r>
          </a:p>
          <a:p>
            <a:pPr lvl="1"/>
            <a:r>
              <a:rPr lang="en-US" dirty="0"/>
              <a:t>Reviewing a schematic representing the assessment system design</a:t>
            </a:r>
          </a:p>
          <a:p>
            <a:pPr lvl="1"/>
            <a:r>
              <a:rPr lang="en-US" dirty="0"/>
              <a:t>Identifying potential barriers to implementation and potential approaches to addressing them.</a:t>
            </a:r>
          </a:p>
          <a:p>
            <a:pPr lvl="1"/>
            <a:endParaRPr lang="en-US" dirty="0"/>
          </a:p>
          <a:p>
            <a:pPr lvl="1"/>
            <a:endParaRPr lang="en-US" dirty="0"/>
          </a:p>
        </p:txBody>
      </p:sp>
    </p:spTree>
    <p:extLst>
      <p:ext uri="{BB962C8B-B14F-4D97-AF65-F5344CB8AC3E}">
        <p14:creationId xmlns:p14="http://schemas.microsoft.com/office/powerpoint/2010/main" val="953213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119AD-421C-064E-AE19-2C30EFCDB56D}"/>
              </a:ext>
            </a:extLst>
          </p:cNvPr>
          <p:cNvSpPr>
            <a:spLocks noGrp="1"/>
          </p:cNvSpPr>
          <p:nvPr>
            <p:ph type="title"/>
          </p:nvPr>
        </p:nvSpPr>
        <p:spPr/>
        <p:txBody>
          <a:bodyPr/>
          <a:lstStyle/>
          <a:p>
            <a:r>
              <a:rPr lang="en-US" dirty="0"/>
              <a:t>Welcome and Introductions</a:t>
            </a:r>
          </a:p>
        </p:txBody>
      </p:sp>
      <p:sp>
        <p:nvSpPr>
          <p:cNvPr id="3" name="Content Placeholder 2">
            <a:extLst>
              <a:ext uri="{FF2B5EF4-FFF2-40B4-BE49-F238E27FC236}">
                <a16:creationId xmlns:a16="http://schemas.microsoft.com/office/drawing/2014/main" id="{DC641E98-90FA-A64B-ABC7-E1350502A6AB}"/>
              </a:ext>
            </a:extLst>
          </p:cNvPr>
          <p:cNvSpPr>
            <a:spLocks noGrp="1"/>
          </p:cNvSpPr>
          <p:nvPr>
            <p:ph idx="1"/>
          </p:nvPr>
        </p:nvSpPr>
        <p:spPr/>
        <p:txBody>
          <a:bodyPr>
            <a:normAutofit/>
          </a:bodyPr>
          <a:lstStyle/>
          <a:p>
            <a:r>
              <a:rPr lang="en-US" sz="4800" dirty="0"/>
              <a:t>District Design Team</a:t>
            </a:r>
          </a:p>
          <a:p>
            <a:pPr lvl="1"/>
            <a:r>
              <a:rPr lang="en-US" sz="3600" dirty="0"/>
              <a:t>Name</a:t>
            </a:r>
          </a:p>
          <a:p>
            <a:pPr lvl="1"/>
            <a:r>
              <a:rPr lang="en-US" sz="3600" dirty="0"/>
              <a:t>Title</a:t>
            </a:r>
          </a:p>
          <a:p>
            <a:pPr lvl="1"/>
            <a:r>
              <a:rPr lang="en-US" sz="3600" dirty="0"/>
              <a:t>Why you agreed to join the design team</a:t>
            </a:r>
          </a:p>
          <a:p>
            <a:pPr lvl="1"/>
            <a:r>
              <a:rPr lang="en-US" sz="3600" dirty="0"/>
              <a:t>The role you represent on the team</a:t>
            </a:r>
          </a:p>
        </p:txBody>
      </p:sp>
    </p:spTree>
    <p:extLst>
      <p:ext uri="{BB962C8B-B14F-4D97-AF65-F5344CB8AC3E}">
        <p14:creationId xmlns:p14="http://schemas.microsoft.com/office/powerpoint/2010/main" val="224041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194E8-9FE9-994E-B518-A2143BD7B429}"/>
              </a:ext>
            </a:extLst>
          </p:cNvPr>
          <p:cNvSpPr>
            <a:spLocks noGrp="1"/>
          </p:cNvSpPr>
          <p:nvPr>
            <p:ph type="title"/>
          </p:nvPr>
        </p:nvSpPr>
        <p:spPr/>
        <p:txBody>
          <a:bodyPr/>
          <a:lstStyle/>
          <a:p>
            <a:r>
              <a:rPr lang="en-US" dirty="0"/>
              <a:t>Vision and Charge</a:t>
            </a:r>
          </a:p>
        </p:txBody>
      </p:sp>
      <p:sp>
        <p:nvSpPr>
          <p:cNvPr id="3" name="Content Placeholder 2">
            <a:extLst>
              <a:ext uri="{FF2B5EF4-FFF2-40B4-BE49-F238E27FC236}">
                <a16:creationId xmlns:a16="http://schemas.microsoft.com/office/drawing/2014/main" id="{C2A406FA-2730-C945-A4BD-2C7EBEE5F3B2}"/>
              </a:ext>
            </a:extLst>
          </p:cNvPr>
          <p:cNvSpPr>
            <a:spLocks noGrp="1"/>
          </p:cNvSpPr>
          <p:nvPr>
            <p:ph idx="1"/>
          </p:nvPr>
        </p:nvSpPr>
        <p:spPr/>
        <p:txBody>
          <a:bodyPr/>
          <a:lstStyle/>
          <a:p>
            <a:r>
              <a:rPr lang="en-US" dirty="0">
                <a:highlight>
                  <a:srgbClr val="FFFF00"/>
                </a:highlight>
              </a:rPr>
              <a:t>&lt; Project Champion Name and Title &gt;</a:t>
            </a:r>
          </a:p>
        </p:txBody>
      </p:sp>
    </p:spTree>
    <p:extLst>
      <p:ext uri="{BB962C8B-B14F-4D97-AF65-F5344CB8AC3E}">
        <p14:creationId xmlns:p14="http://schemas.microsoft.com/office/powerpoint/2010/main" val="1765117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D6252-0898-0D4D-B84F-F14B5AE25060}"/>
              </a:ext>
            </a:extLst>
          </p:cNvPr>
          <p:cNvSpPr>
            <a:spLocks noGrp="1"/>
          </p:cNvSpPr>
          <p:nvPr>
            <p:ph type="title"/>
          </p:nvPr>
        </p:nvSpPr>
        <p:spPr/>
        <p:txBody>
          <a:bodyPr/>
          <a:lstStyle/>
          <a:p>
            <a:r>
              <a:rPr lang="en-US" dirty="0"/>
              <a:t>Orientation – Advance Reading #1</a:t>
            </a:r>
          </a:p>
        </p:txBody>
      </p:sp>
      <p:sp>
        <p:nvSpPr>
          <p:cNvPr id="3" name="Content Placeholder 2">
            <a:extLst>
              <a:ext uri="{FF2B5EF4-FFF2-40B4-BE49-F238E27FC236}">
                <a16:creationId xmlns:a16="http://schemas.microsoft.com/office/drawing/2014/main" id="{C51BA39F-707C-8048-B7F5-CC1812540718}"/>
              </a:ext>
            </a:extLst>
          </p:cNvPr>
          <p:cNvSpPr>
            <a:spLocks noGrp="1"/>
          </p:cNvSpPr>
          <p:nvPr>
            <p:ph idx="1"/>
          </p:nvPr>
        </p:nvSpPr>
        <p:spPr/>
        <p:txBody>
          <a:bodyPr>
            <a:normAutofit/>
          </a:bodyPr>
          <a:lstStyle/>
          <a:p>
            <a:r>
              <a:rPr lang="en-US" sz="3600" dirty="0"/>
              <a:t>Orientation to the Project</a:t>
            </a:r>
          </a:p>
          <a:p>
            <a:endParaRPr lang="en-US" sz="3600" dirty="0">
              <a:solidFill>
                <a:srgbClr val="C00000"/>
              </a:solidFill>
            </a:endParaRPr>
          </a:p>
          <a:p>
            <a:endParaRPr lang="en-US" sz="3600" dirty="0">
              <a:solidFill>
                <a:srgbClr val="C00000"/>
              </a:solidFill>
            </a:endParaRPr>
          </a:p>
          <a:p>
            <a:endParaRPr lang="en-US" sz="3600" dirty="0">
              <a:solidFill>
                <a:srgbClr val="C00000"/>
              </a:solidFill>
            </a:endParaRPr>
          </a:p>
          <a:p>
            <a:endParaRPr lang="en-US" sz="3600" dirty="0">
              <a:solidFill>
                <a:srgbClr val="C00000"/>
              </a:solidFill>
            </a:endParaRPr>
          </a:p>
          <a:p>
            <a:endParaRPr lang="en-US" sz="3600" dirty="0">
              <a:solidFill>
                <a:srgbClr val="C00000"/>
              </a:solidFill>
            </a:endParaRPr>
          </a:p>
          <a:p>
            <a:endParaRPr lang="en-US" sz="3600" dirty="0">
              <a:solidFill>
                <a:srgbClr val="C00000"/>
              </a:solidFill>
            </a:endParaRPr>
          </a:p>
          <a:p>
            <a:r>
              <a:rPr lang="en-US" sz="3600" dirty="0">
                <a:solidFill>
                  <a:srgbClr val="C00000"/>
                </a:solidFill>
              </a:rPr>
              <a:t>Questions, Concerns, Comments?</a:t>
            </a:r>
          </a:p>
        </p:txBody>
      </p:sp>
    </p:spTree>
    <p:extLst>
      <p:ext uri="{BB962C8B-B14F-4D97-AF65-F5344CB8AC3E}">
        <p14:creationId xmlns:p14="http://schemas.microsoft.com/office/powerpoint/2010/main" val="1024163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8D7D7-5AC1-D64D-B9BF-013C64B431BD}"/>
              </a:ext>
            </a:extLst>
          </p:cNvPr>
          <p:cNvSpPr>
            <a:spLocks noGrp="1"/>
          </p:cNvSpPr>
          <p:nvPr>
            <p:ph type="title"/>
          </p:nvPr>
        </p:nvSpPr>
        <p:spPr/>
        <p:txBody>
          <a:bodyPr/>
          <a:lstStyle/>
          <a:p>
            <a:r>
              <a:rPr lang="en-US" dirty="0"/>
              <a:t>Orientation – Proposed Group Norms</a:t>
            </a:r>
          </a:p>
        </p:txBody>
      </p:sp>
      <p:sp>
        <p:nvSpPr>
          <p:cNvPr id="3" name="Content Placeholder 2">
            <a:extLst>
              <a:ext uri="{FF2B5EF4-FFF2-40B4-BE49-F238E27FC236}">
                <a16:creationId xmlns:a16="http://schemas.microsoft.com/office/drawing/2014/main" id="{F07B09B4-F094-C444-B6DF-C59A3B36C09C}"/>
              </a:ext>
            </a:extLst>
          </p:cNvPr>
          <p:cNvSpPr>
            <a:spLocks noGrp="1"/>
          </p:cNvSpPr>
          <p:nvPr>
            <p:ph idx="1"/>
          </p:nvPr>
        </p:nvSpPr>
        <p:spPr/>
        <p:txBody>
          <a:bodyPr/>
          <a:lstStyle/>
          <a:p>
            <a:r>
              <a:rPr lang="en-US" b="1" dirty="0"/>
              <a:t>What the Group Norms are Intended to Achieve</a:t>
            </a:r>
            <a:endParaRPr lang="en-US" dirty="0"/>
          </a:p>
          <a:p>
            <a:endParaRPr lang="en-US" dirty="0"/>
          </a:p>
          <a:p>
            <a:pPr lvl="1"/>
            <a:r>
              <a:rPr lang="en-US" dirty="0"/>
              <a:t>This toolkit is designed to facilitate a principled and productive conversation between </a:t>
            </a:r>
            <a:r>
              <a:rPr lang="en-US" dirty="0">
                <a:highlight>
                  <a:srgbClr val="FFFF00"/>
                </a:highlight>
              </a:rPr>
              <a:t>&lt; </a:t>
            </a:r>
            <a:r>
              <a:rPr lang="en-US" i="1" dirty="0">
                <a:highlight>
                  <a:srgbClr val="FFFF00"/>
                </a:highlight>
              </a:rPr>
              <a:t>parents,</a:t>
            </a:r>
            <a:r>
              <a:rPr lang="en-US" dirty="0">
                <a:highlight>
                  <a:srgbClr val="FFFF00"/>
                </a:highlight>
              </a:rPr>
              <a:t> </a:t>
            </a:r>
            <a:r>
              <a:rPr lang="en-US" i="1" dirty="0">
                <a:highlight>
                  <a:srgbClr val="FFFF00"/>
                </a:highlight>
              </a:rPr>
              <a:t>teachers</a:t>
            </a:r>
            <a:r>
              <a:rPr lang="en-US" dirty="0">
                <a:highlight>
                  <a:srgbClr val="FFFF00"/>
                </a:highlight>
              </a:rPr>
              <a:t>, </a:t>
            </a:r>
            <a:r>
              <a:rPr lang="en-US" i="1" dirty="0">
                <a:highlight>
                  <a:srgbClr val="FFFF00"/>
                </a:highlight>
              </a:rPr>
              <a:t>school leaders</a:t>
            </a:r>
            <a:r>
              <a:rPr lang="en-US" dirty="0">
                <a:highlight>
                  <a:srgbClr val="FFFF00"/>
                </a:highlight>
              </a:rPr>
              <a:t>, </a:t>
            </a:r>
            <a:r>
              <a:rPr lang="en-US" i="1" dirty="0">
                <a:highlight>
                  <a:srgbClr val="FFFF00"/>
                </a:highlight>
              </a:rPr>
              <a:t>district central office staff</a:t>
            </a:r>
            <a:r>
              <a:rPr lang="en-US" dirty="0">
                <a:highlight>
                  <a:srgbClr val="FFFF00"/>
                </a:highlight>
              </a:rPr>
              <a:t>, </a:t>
            </a:r>
            <a:r>
              <a:rPr lang="en-US" i="1" dirty="0">
                <a:highlight>
                  <a:srgbClr val="FFFF00"/>
                </a:highlight>
              </a:rPr>
              <a:t>district leaders</a:t>
            </a:r>
            <a:r>
              <a:rPr lang="en-US" dirty="0">
                <a:highlight>
                  <a:srgbClr val="FFFF00"/>
                </a:highlight>
              </a:rPr>
              <a:t>, and </a:t>
            </a:r>
            <a:r>
              <a:rPr lang="en-US" i="1" dirty="0">
                <a:highlight>
                  <a:srgbClr val="FFFF00"/>
                </a:highlight>
              </a:rPr>
              <a:t>school board members</a:t>
            </a:r>
            <a:r>
              <a:rPr lang="en-US" dirty="0">
                <a:highlight>
                  <a:srgbClr val="FFFF00"/>
                </a:highlight>
              </a:rPr>
              <a:t> &gt;</a:t>
            </a:r>
            <a:r>
              <a:rPr lang="en-US" dirty="0"/>
              <a:t> in which no role is more important than any other.</a:t>
            </a:r>
          </a:p>
          <a:p>
            <a:pPr lvl="1"/>
            <a:endParaRPr lang="en-US" dirty="0"/>
          </a:p>
          <a:p>
            <a:pPr lvl="1"/>
            <a:r>
              <a:rPr lang="en-US" dirty="0"/>
              <a:t>This is to make possible a balanced assessment system that serves the needs of all stakeholders, from students and parents to educators and policymakers. To be successful, all stakeholders must be well-represented, and all participants must have a strong sense of ownership.</a:t>
            </a:r>
          </a:p>
          <a:p>
            <a:endParaRPr lang="en-US" dirty="0"/>
          </a:p>
        </p:txBody>
      </p:sp>
    </p:spTree>
    <p:extLst>
      <p:ext uri="{BB962C8B-B14F-4D97-AF65-F5344CB8AC3E}">
        <p14:creationId xmlns:p14="http://schemas.microsoft.com/office/powerpoint/2010/main" val="342105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24B03-DE8F-1D43-8754-A2013C7A734F}"/>
              </a:ext>
            </a:extLst>
          </p:cNvPr>
          <p:cNvSpPr>
            <a:spLocks noGrp="1"/>
          </p:cNvSpPr>
          <p:nvPr>
            <p:ph type="title"/>
          </p:nvPr>
        </p:nvSpPr>
        <p:spPr/>
        <p:txBody>
          <a:bodyPr>
            <a:normAutofit/>
          </a:bodyPr>
          <a:lstStyle/>
          <a:p>
            <a:r>
              <a:rPr lang="en-US" dirty="0"/>
              <a:t>Orientation – Proposed Group Norms</a:t>
            </a:r>
          </a:p>
        </p:txBody>
      </p:sp>
      <p:sp>
        <p:nvSpPr>
          <p:cNvPr id="6" name="Content Placeholder 5">
            <a:extLst>
              <a:ext uri="{FF2B5EF4-FFF2-40B4-BE49-F238E27FC236}">
                <a16:creationId xmlns:a16="http://schemas.microsoft.com/office/drawing/2014/main" id="{BEE9441C-F287-C64E-B88C-E6868C6D005C}"/>
              </a:ext>
            </a:extLst>
          </p:cNvPr>
          <p:cNvSpPr>
            <a:spLocks noGrp="1"/>
          </p:cNvSpPr>
          <p:nvPr>
            <p:ph idx="1"/>
          </p:nvPr>
        </p:nvSpPr>
        <p:spPr/>
        <p:txBody>
          <a:bodyPr>
            <a:normAutofit/>
          </a:bodyPr>
          <a:lstStyle/>
          <a:p>
            <a:r>
              <a:rPr lang="en-US" sz="4000" dirty="0"/>
              <a:t>Challenges to be Expected</a:t>
            </a:r>
          </a:p>
          <a:p>
            <a:pPr lvl="1"/>
            <a:r>
              <a:rPr lang="en-US" sz="3600" dirty="0"/>
              <a:t>Successfully completing the process will require </a:t>
            </a:r>
          </a:p>
          <a:p>
            <a:pPr lvl="2"/>
            <a:r>
              <a:rPr lang="en-US" sz="2800" dirty="0"/>
              <a:t>Openness to revisiting existing understanding,</a:t>
            </a:r>
          </a:p>
          <a:p>
            <a:pPr lvl="2"/>
            <a:r>
              <a:rPr lang="en-US" sz="2800" dirty="0"/>
              <a:t>Compromise from staff at all levels in the system,</a:t>
            </a:r>
          </a:p>
          <a:p>
            <a:pPr lvl="2"/>
            <a:r>
              <a:rPr lang="en-US" sz="2800" dirty="0"/>
              <a:t>Participants to share power across policy boundaries, and</a:t>
            </a:r>
          </a:p>
          <a:p>
            <a:pPr lvl="2"/>
            <a:r>
              <a:rPr lang="en-US" sz="2800" dirty="0"/>
              <a:t>Voices from all perspectives to be equally heard and appreciated.</a:t>
            </a:r>
          </a:p>
          <a:p>
            <a:endParaRPr lang="en-US" sz="4000" dirty="0"/>
          </a:p>
          <a:p>
            <a:pPr lvl="1"/>
            <a:r>
              <a:rPr lang="en-US" sz="3600" dirty="0"/>
              <a:t>Tradition will get in the way.</a:t>
            </a:r>
          </a:p>
        </p:txBody>
      </p:sp>
    </p:spTree>
    <p:extLst>
      <p:ext uri="{BB962C8B-B14F-4D97-AF65-F5344CB8AC3E}">
        <p14:creationId xmlns:p14="http://schemas.microsoft.com/office/powerpoint/2010/main" val="4036056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44A78F-16B2-8F43-82B9-E0D559A44325}"/>
              </a:ext>
            </a:extLst>
          </p:cNvPr>
          <p:cNvSpPr>
            <a:spLocks noGrp="1"/>
          </p:cNvSpPr>
          <p:nvPr>
            <p:ph type="title"/>
          </p:nvPr>
        </p:nvSpPr>
        <p:spPr/>
        <p:txBody>
          <a:bodyPr/>
          <a:lstStyle/>
          <a:p>
            <a:r>
              <a:rPr lang="en-US" dirty="0"/>
              <a:t>Orientation – Proposed Group Norms</a:t>
            </a:r>
          </a:p>
        </p:txBody>
      </p:sp>
      <p:sp>
        <p:nvSpPr>
          <p:cNvPr id="5" name="Content Placeholder 4">
            <a:extLst>
              <a:ext uri="{FF2B5EF4-FFF2-40B4-BE49-F238E27FC236}">
                <a16:creationId xmlns:a16="http://schemas.microsoft.com/office/drawing/2014/main" id="{4578B3DD-9FE8-F34A-871E-0EAEDCC95DFF}"/>
              </a:ext>
            </a:extLst>
          </p:cNvPr>
          <p:cNvSpPr>
            <a:spLocks noGrp="1"/>
          </p:cNvSpPr>
          <p:nvPr>
            <p:ph idx="1"/>
          </p:nvPr>
        </p:nvSpPr>
        <p:spPr/>
        <p:txBody>
          <a:bodyPr>
            <a:normAutofit fontScale="92500" lnSpcReduction="10000"/>
          </a:bodyPr>
          <a:lstStyle/>
          <a:p>
            <a:r>
              <a:rPr lang="en-US" sz="2000" dirty="0"/>
              <a:t>Think first of students and the support the system will provide to their educators.</a:t>
            </a:r>
          </a:p>
          <a:p>
            <a:r>
              <a:rPr lang="en-US" sz="2000" dirty="0"/>
              <a:t>Be open to expanded and/or altered understanding.</a:t>
            </a:r>
          </a:p>
          <a:p>
            <a:r>
              <a:rPr lang="en-US" sz="2000" dirty="0"/>
              <a:t>Consider your role as one critically important role in a system of many equally critically important roles.</a:t>
            </a:r>
          </a:p>
          <a:p>
            <a:r>
              <a:rPr lang="en-US" sz="2000" dirty="0"/>
              <a:t>Hold the experience, expertise, and needs of other participants with care.</a:t>
            </a:r>
          </a:p>
          <a:p>
            <a:r>
              <a:rPr lang="en-US" sz="2000" dirty="0"/>
              <a:t>Protect confidentiality of all participants.</a:t>
            </a:r>
          </a:p>
          <a:p>
            <a:r>
              <a:rPr lang="en-US" sz="2000" dirty="0"/>
              <a:t>Speak freely and contribute your own knowledge</a:t>
            </a:r>
          </a:p>
          <a:p>
            <a:r>
              <a:rPr lang="en-US" sz="2000" dirty="0"/>
              <a:t>Seek to understand before being understood.</a:t>
            </a:r>
          </a:p>
          <a:p>
            <a:r>
              <a:rPr lang="en-US" sz="2000" dirty="0"/>
              <a:t>Listen fully and reflectively to each other.</a:t>
            </a:r>
          </a:p>
          <a:p>
            <a:r>
              <a:rPr lang="en-US" sz="2000" dirty="0"/>
              <a:t>Challenge the limits of what is possible for yourself, your role, and your students.</a:t>
            </a:r>
          </a:p>
          <a:p>
            <a:r>
              <a:rPr lang="en-US" sz="2000" dirty="0"/>
              <a:t>Participate fully in each workshop</a:t>
            </a:r>
          </a:p>
          <a:p>
            <a:r>
              <a:rPr lang="en-US" sz="2000" dirty="0"/>
              <a:t>Complete in-between-session homework with care and on time.</a:t>
            </a:r>
          </a:p>
          <a:p>
            <a:r>
              <a:rPr lang="en-US" sz="2000" dirty="0"/>
              <a:t>Elicit the perspective of all participants in the process so that all voices are heard and appreciated.</a:t>
            </a:r>
          </a:p>
          <a:p>
            <a:endParaRPr lang="en-US" sz="2000" dirty="0"/>
          </a:p>
          <a:p>
            <a:r>
              <a:rPr lang="en-US" sz="2000" dirty="0">
                <a:solidFill>
                  <a:srgbClr val="C00000"/>
                </a:solidFill>
              </a:rPr>
              <a:t>Questions, Concerns, Comments?</a:t>
            </a:r>
          </a:p>
          <a:p>
            <a:endParaRPr lang="en-US" sz="2000" dirty="0"/>
          </a:p>
          <a:p>
            <a:endParaRPr lang="en-US" sz="2000" dirty="0"/>
          </a:p>
        </p:txBody>
      </p:sp>
    </p:spTree>
    <p:extLst>
      <p:ext uri="{BB962C8B-B14F-4D97-AF65-F5344CB8AC3E}">
        <p14:creationId xmlns:p14="http://schemas.microsoft.com/office/powerpoint/2010/main" val="3549974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916</TotalTime>
  <Words>2516</Words>
  <Application>Microsoft Macintosh PowerPoint</Application>
  <PresentationFormat>Widescreen</PresentationFormat>
  <Paragraphs>348</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Calibri Light</vt:lpstr>
      <vt:lpstr>Office Theme</vt:lpstr>
      <vt:lpstr>PowerPoint Presentation</vt:lpstr>
      <vt:lpstr>District Name District Assessment System Design Workshop #1   Date Location</vt:lpstr>
      <vt:lpstr>Welcome and Introductions</vt:lpstr>
      <vt:lpstr>Welcome and Introductions</vt:lpstr>
      <vt:lpstr>Vision and Charge</vt:lpstr>
      <vt:lpstr>Orientation – Advance Reading #1</vt:lpstr>
      <vt:lpstr>Orientation – Proposed Group Norms</vt:lpstr>
      <vt:lpstr>Orientation – Proposed Group Norms</vt:lpstr>
      <vt:lpstr>Orientation – Proposed Group Norms</vt:lpstr>
      <vt:lpstr>Vocabulary of Assessment</vt:lpstr>
      <vt:lpstr>Vocabulary of Assessment – Control Over Assessment</vt:lpstr>
      <vt:lpstr>Vocabulary of Assessment – Units of Curriculum &amp; Instruction</vt:lpstr>
      <vt:lpstr>Vocabulary of Assessment – Purposes </vt:lpstr>
      <vt:lpstr>Vocabulary of Assessment – Purposes</vt:lpstr>
      <vt:lpstr>Vocabulary of Assessment – Types of Assessment</vt:lpstr>
      <vt:lpstr>Vocabulary of Assessment – Types of Assessment</vt:lpstr>
      <vt:lpstr>Vocabulary of Assessment – Types of Assessment</vt:lpstr>
      <vt:lpstr>Break</vt:lpstr>
      <vt:lpstr>Vocabulary Activity</vt:lpstr>
      <vt:lpstr>Vocabulary Activity Debrief</vt:lpstr>
      <vt:lpstr>Purposes of Assessment</vt:lpstr>
      <vt:lpstr>Lunch</vt:lpstr>
      <vt:lpstr>Purposes of Assessment Activity</vt:lpstr>
      <vt:lpstr>Purposes Activity Debrief</vt:lpstr>
      <vt:lpstr>District Assessment Audit</vt:lpstr>
      <vt:lpstr>District Assessment Audit</vt:lpstr>
      <vt:lpstr>District Assessment Audit</vt:lpstr>
      <vt:lpstr>Lunch</vt:lpstr>
      <vt:lpstr>Planning the Rest of the District Assessment Audit</vt:lpstr>
      <vt:lpstr>Schedule of Meetings for Completing the Audit</vt:lpstr>
      <vt:lpstr>Reflecting on Workshop #1</vt:lpstr>
      <vt:lpstr>Looking Forward to Workshops #2 and #3</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Joseph Martineau</dc:creator>
  <cp:lastModifiedBy>Joseph Martineau</cp:lastModifiedBy>
  <cp:revision>107</cp:revision>
  <dcterms:created xsi:type="dcterms:W3CDTF">2018-01-07T19:42:53Z</dcterms:created>
  <dcterms:modified xsi:type="dcterms:W3CDTF">2018-06-29T11:12:34Z</dcterms:modified>
</cp:coreProperties>
</file>