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338" r:id="rId2"/>
    <p:sldId id="337" r:id="rId3"/>
    <p:sldId id="317" r:id="rId4"/>
    <p:sldId id="335" r:id="rId5"/>
    <p:sldId id="334" r:id="rId6"/>
    <p:sldId id="333" r:id="rId7"/>
    <p:sldId id="332" r:id="rId8"/>
    <p:sldId id="331" r:id="rId9"/>
    <p:sldId id="330" r:id="rId10"/>
    <p:sldId id="329" r:id="rId11"/>
    <p:sldId id="328" r:id="rId12"/>
    <p:sldId id="327" r:id="rId13"/>
    <p:sldId id="326" r:id="rId14"/>
    <p:sldId id="325"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80000"/>
    <a:srgbClr val="DBD600"/>
    <a:srgbClr val="00A161"/>
    <a:srgbClr val="339933"/>
    <a:srgbClr val="67B9CF"/>
    <a:srgbClr val="89FFCF"/>
    <a:srgbClr val="C5FFE8"/>
    <a:srgbClr val="9C643F"/>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5"/>
    <p:restoredTop sz="85381" autoAdjust="0"/>
  </p:normalViewPr>
  <p:slideViewPr>
    <p:cSldViewPr>
      <p:cViewPr varScale="1">
        <p:scale>
          <a:sx n="127" d="100"/>
          <a:sy n="127" d="100"/>
        </p:scale>
        <p:origin x="1768" y="176"/>
      </p:cViewPr>
      <p:guideLst>
        <p:guide orient="horz" pos="2160"/>
        <p:guide pos="2880"/>
      </p:guideLst>
    </p:cSldViewPr>
  </p:slideViewPr>
  <p:notesTextViewPr>
    <p:cViewPr>
      <p:scale>
        <a:sx n="1" d="1"/>
        <a:sy n="1" d="1"/>
      </p:scale>
      <p:origin x="0" y="0"/>
    </p:cViewPr>
  </p:notesTextViewPr>
  <p:notesViewPr>
    <p:cSldViewPr>
      <p:cViewPr varScale="1">
        <p:scale>
          <a:sx n="86" d="100"/>
          <a:sy n="86" d="100"/>
        </p:scale>
        <p:origin x="-376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D981BBE-A57F-47B8-AEE9-3CB21BCD9EDC}" type="datetimeFigureOut">
              <a:rPr lang="en-US" smtClean="0"/>
              <a:t>5/28/18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6480BC-6900-4F71-99A2-73B3DA0EBBE2}" type="slidenum">
              <a:rPr lang="en-US" smtClean="0"/>
              <a:t>‹#›</a:t>
            </a:fld>
            <a:endParaRPr lang="en-US"/>
          </a:p>
        </p:txBody>
      </p:sp>
    </p:spTree>
    <p:extLst>
      <p:ext uri="{BB962C8B-B14F-4D97-AF65-F5344CB8AC3E}">
        <p14:creationId xmlns:p14="http://schemas.microsoft.com/office/powerpoint/2010/main" val="147219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29071B-6C9E-4A30-97DE-188475E30FBD}" type="datetimeFigureOut">
              <a:rPr lang="en-US" smtClean="0"/>
              <a:t>5/28/18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DBBA2D-7058-4ADE-AECC-82C7A1548593}" type="slidenum">
              <a:rPr lang="en-US" smtClean="0"/>
              <a:t>‹#›</a:t>
            </a:fld>
            <a:endParaRPr lang="en-US"/>
          </a:p>
        </p:txBody>
      </p:sp>
    </p:spTree>
    <p:extLst>
      <p:ext uri="{BB962C8B-B14F-4D97-AF65-F5344CB8AC3E}">
        <p14:creationId xmlns:p14="http://schemas.microsoft.com/office/powerpoint/2010/main" val="9523980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DBBA2D-7058-4ADE-AECC-82C7A1548593}" type="slidenum">
              <a:rPr lang="en-US" smtClean="0"/>
              <a:t>5</a:t>
            </a:fld>
            <a:endParaRPr lang="en-US"/>
          </a:p>
        </p:txBody>
      </p:sp>
    </p:spTree>
    <p:extLst>
      <p:ext uri="{BB962C8B-B14F-4D97-AF65-F5344CB8AC3E}">
        <p14:creationId xmlns:p14="http://schemas.microsoft.com/office/powerpoint/2010/main" val="1116185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DBBA2D-7058-4ADE-AECC-82C7A1548593}" type="slidenum">
              <a:rPr lang="en-US" smtClean="0"/>
              <a:t>6</a:t>
            </a:fld>
            <a:endParaRPr lang="en-US"/>
          </a:p>
        </p:txBody>
      </p:sp>
    </p:spTree>
    <p:extLst>
      <p:ext uri="{BB962C8B-B14F-4D97-AF65-F5344CB8AC3E}">
        <p14:creationId xmlns:p14="http://schemas.microsoft.com/office/powerpoint/2010/main" val="16338593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CF8667A1-A37A-814C-AF52-E1767C1B8956}"/>
              </a:ext>
            </a:extLst>
          </p:cNvPr>
          <p:cNvSpPr/>
          <p:nvPr userDrawn="1"/>
        </p:nvSpPr>
        <p:spPr>
          <a:xfrm>
            <a:off x="1" y="-1"/>
            <a:ext cx="9143998" cy="2532609"/>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65EB104C-3E3B-4343-BF76-B544876F666A}"/>
              </a:ext>
            </a:extLst>
          </p:cNvPr>
          <p:cNvSpPr/>
          <p:nvPr userDrawn="1"/>
        </p:nvSpPr>
        <p:spPr>
          <a:xfrm>
            <a:off x="0" y="6553200"/>
            <a:ext cx="9144000" cy="3048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a:solidFill>
                <a:schemeClr val="accent5">
                  <a:lumMod val="50000"/>
                </a:schemeClr>
              </a:solidFill>
            </a:endParaRPr>
          </a:p>
        </p:txBody>
      </p:sp>
      <p:sp>
        <p:nvSpPr>
          <p:cNvPr id="28" name="Title 1">
            <a:extLst>
              <a:ext uri="{FF2B5EF4-FFF2-40B4-BE49-F238E27FC236}">
                <a16:creationId xmlns:a16="http://schemas.microsoft.com/office/drawing/2014/main" id="{6CA8E5A1-7EBD-F844-A2FC-94C174E7D80E}"/>
              </a:ext>
            </a:extLst>
          </p:cNvPr>
          <p:cNvSpPr>
            <a:spLocks noGrp="1"/>
          </p:cNvSpPr>
          <p:nvPr>
            <p:ph type="ctrTitle"/>
          </p:nvPr>
        </p:nvSpPr>
        <p:spPr>
          <a:xfrm>
            <a:off x="2185414" y="0"/>
            <a:ext cx="6958584" cy="2532608"/>
          </a:xfrm>
          <a:noFill/>
        </p:spPr>
        <p:txBody>
          <a:bodyPr lIns="274320" tIns="274320" rIns="274320" bIns="274320" anchor="ctr">
            <a:normAutofit/>
          </a:bodyPr>
          <a:lstStyle>
            <a:lvl1pPr algn="l">
              <a:defRPr sz="2800"/>
            </a:lvl1pPr>
          </a:lstStyle>
          <a:p>
            <a:r>
              <a:rPr lang="en-US" dirty="0"/>
              <a:t>Click to edit Master title style</a:t>
            </a:r>
          </a:p>
        </p:txBody>
      </p:sp>
      <p:sp>
        <p:nvSpPr>
          <p:cNvPr id="45" name="Rectangle 44">
            <a:extLst>
              <a:ext uri="{FF2B5EF4-FFF2-40B4-BE49-F238E27FC236}">
                <a16:creationId xmlns:a16="http://schemas.microsoft.com/office/drawing/2014/main" id="{8AE469E0-F968-2B46-8D97-A3A083A7CECF}"/>
              </a:ext>
            </a:extLst>
          </p:cNvPr>
          <p:cNvSpPr/>
          <p:nvPr userDrawn="1"/>
        </p:nvSpPr>
        <p:spPr>
          <a:xfrm>
            <a:off x="0" y="2532393"/>
            <a:ext cx="9144000" cy="4020807"/>
          </a:xfrm>
          <a:prstGeom prst="rect">
            <a:avLst/>
          </a:prstGeom>
          <a:gradFill>
            <a:gsLst>
              <a:gs pos="0">
                <a:schemeClr val="bg1"/>
              </a:gs>
              <a:gs pos="100000">
                <a:schemeClr val="accent5">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Subtitle 2">
            <a:extLst>
              <a:ext uri="{FF2B5EF4-FFF2-40B4-BE49-F238E27FC236}">
                <a16:creationId xmlns:a16="http://schemas.microsoft.com/office/drawing/2014/main" id="{B87BE9D5-428D-BE41-A57B-DBCE92FC85B5}"/>
              </a:ext>
            </a:extLst>
          </p:cNvPr>
          <p:cNvSpPr>
            <a:spLocks noGrp="1"/>
          </p:cNvSpPr>
          <p:nvPr>
            <p:ph type="subTitle" idx="1"/>
          </p:nvPr>
        </p:nvSpPr>
        <p:spPr>
          <a:xfrm>
            <a:off x="2185414" y="2529064"/>
            <a:ext cx="6958585" cy="1866331"/>
          </a:xfrm>
        </p:spPr>
        <p:txBody>
          <a:bodyPr lIns="274320" tIns="274320" rIns="274320" bIns="274320" anchor="ctr" anchorCtr="0">
            <a:normAutofit/>
          </a:bodyPr>
          <a:lstStyle>
            <a:lvl1pPr marL="0" indent="0" algn="l">
              <a:buNone/>
              <a:defRPr sz="24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grpSp>
        <p:nvGrpSpPr>
          <p:cNvPr id="48" name="Group 47">
            <a:extLst>
              <a:ext uri="{FF2B5EF4-FFF2-40B4-BE49-F238E27FC236}">
                <a16:creationId xmlns:a16="http://schemas.microsoft.com/office/drawing/2014/main" id="{6F9281F9-5859-B449-A0E7-4376E3FA2E89}"/>
              </a:ext>
            </a:extLst>
          </p:cNvPr>
          <p:cNvGrpSpPr>
            <a:grpSpLocks noChangeAspect="1"/>
          </p:cNvGrpSpPr>
          <p:nvPr userDrawn="1"/>
        </p:nvGrpSpPr>
        <p:grpSpPr>
          <a:xfrm>
            <a:off x="2438400" y="4400208"/>
            <a:ext cx="5685420" cy="1951612"/>
            <a:chOff x="257556" y="257556"/>
            <a:chExt cx="7580560" cy="2602149"/>
          </a:xfrm>
        </p:grpSpPr>
        <p:sp>
          <p:nvSpPr>
            <p:cNvPr id="49" name="Oval 48">
              <a:extLst>
                <a:ext uri="{FF2B5EF4-FFF2-40B4-BE49-F238E27FC236}">
                  <a16:creationId xmlns:a16="http://schemas.microsoft.com/office/drawing/2014/main" id="{B0EC58EB-FAAB-AD40-9235-5906CDA2FDAC}"/>
                </a:ext>
              </a:extLst>
            </p:cNvPr>
            <p:cNvSpPr>
              <a:spLocks noChangeAspect="1"/>
            </p:cNvSpPr>
            <p:nvPr/>
          </p:nvSpPr>
          <p:spPr>
            <a:xfrm>
              <a:off x="257556" y="257556"/>
              <a:ext cx="2404872" cy="24048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67B6D1FE-F7C7-5249-B272-92227A1BDB6E}"/>
                </a:ext>
              </a:extLst>
            </p:cNvPr>
            <p:cNvSpPr/>
            <p:nvPr/>
          </p:nvSpPr>
          <p:spPr>
            <a:xfrm>
              <a:off x="381000" y="381000"/>
              <a:ext cx="2157984" cy="215798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AAC6B776-3CB8-AB4D-921B-EFFB32E17B52}"/>
                </a:ext>
              </a:extLst>
            </p:cNvPr>
            <p:cNvSpPr/>
            <p:nvPr/>
          </p:nvSpPr>
          <p:spPr>
            <a:xfrm>
              <a:off x="573024" y="573024"/>
              <a:ext cx="1773936" cy="17739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A9E9839F-7021-6845-A7F1-6AE7CCE579DB}"/>
                </a:ext>
              </a:extLst>
            </p:cNvPr>
            <p:cNvSpPr/>
            <p:nvPr/>
          </p:nvSpPr>
          <p:spPr>
            <a:xfrm>
              <a:off x="696468" y="697992"/>
              <a:ext cx="1527048" cy="1524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8B899AC5-CFAE-D444-9954-DE1DAB495474}"/>
                </a:ext>
              </a:extLst>
            </p:cNvPr>
            <p:cNvSpPr/>
            <p:nvPr/>
          </p:nvSpPr>
          <p:spPr>
            <a:xfrm>
              <a:off x="888492" y="890206"/>
              <a:ext cx="1143000" cy="11395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2A02430A-5945-2345-B1DF-388D47F3566A}"/>
                </a:ext>
              </a:extLst>
            </p:cNvPr>
            <p:cNvSpPr/>
            <p:nvPr/>
          </p:nvSpPr>
          <p:spPr>
            <a:xfrm>
              <a:off x="1203282" y="1058030"/>
              <a:ext cx="1664208" cy="16642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78F6ADDC-C1C3-8B4C-87E4-B59181DC49F9}"/>
                </a:ext>
              </a:extLst>
            </p:cNvPr>
            <p:cNvSpPr/>
            <p:nvPr/>
          </p:nvSpPr>
          <p:spPr>
            <a:xfrm>
              <a:off x="1331298" y="1186046"/>
              <a:ext cx="1408176" cy="1408176"/>
            </a:xfrm>
            <a:prstGeom prst="ellipse">
              <a:avLst/>
            </a:prstGeom>
            <a:solidFill>
              <a:srgbClr val="00A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Isosceles Triangle 36">
              <a:extLst>
                <a:ext uri="{FF2B5EF4-FFF2-40B4-BE49-F238E27FC236}">
                  <a16:creationId xmlns:a16="http://schemas.microsoft.com/office/drawing/2014/main" id="{DBAC1D58-DD03-E648-8894-8282B8FEA6A1}"/>
                </a:ext>
              </a:extLst>
            </p:cNvPr>
            <p:cNvSpPr/>
            <p:nvPr/>
          </p:nvSpPr>
          <p:spPr>
            <a:xfrm rot="1200000">
              <a:off x="1742100" y="774326"/>
              <a:ext cx="1167381" cy="58184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Isosceles Triangle 37">
              <a:extLst>
                <a:ext uri="{FF2B5EF4-FFF2-40B4-BE49-F238E27FC236}">
                  <a16:creationId xmlns:a16="http://schemas.microsoft.com/office/drawing/2014/main" id="{952F3997-4DB5-DF41-8366-D52E20B27DEF}"/>
                </a:ext>
              </a:extLst>
            </p:cNvPr>
            <p:cNvSpPr/>
            <p:nvPr/>
          </p:nvSpPr>
          <p:spPr>
            <a:xfrm rot="1200000">
              <a:off x="1753631" y="940647"/>
              <a:ext cx="1060704" cy="530352"/>
            </a:xfrm>
            <a:prstGeom prst="triangle">
              <a:avLst/>
            </a:prstGeom>
            <a:solidFill>
              <a:srgbClr val="00A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70465F66-2F7A-A542-8ECC-9304397B0E42}"/>
                </a:ext>
              </a:extLst>
            </p:cNvPr>
            <p:cNvSpPr/>
            <p:nvPr/>
          </p:nvSpPr>
          <p:spPr>
            <a:xfrm rot="1200000">
              <a:off x="2008460" y="860464"/>
              <a:ext cx="128016" cy="1828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9AB51148-83AE-1D44-A4FF-2AFA6DFC00AC}"/>
                </a:ext>
              </a:extLst>
            </p:cNvPr>
            <p:cNvSpPr/>
            <p:nvPr/>
          </p:nvSpPr>
          <p:spPr>
            <a:xfrm rot="3887402">
              <a:off x="2259576" y="1585804"/>
              <a:ext cx="128016" cy="10388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057C995B-1C7E-E447-B04F-5D6026E8BD22}"/>
                </a:ext>
              </a:extLst>
            </p:cNvPr>
            <p:cNvSpPr/>
            <p:nvPr/>
          </p:nvSpPr>
          <p:spPr>
            <a:xfrm rot="3887402">
              <a:off x="2334926" y="1217478"/>
              <a:ext cx="128016" cy="6117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30B2A7A1-693E-D645-B66F-9A34DAD75BDB}"/>
                </a:ext>
              </a:extLst>
            </p:cNvPr>
            <p:cNvSpPr/>
            <p:nvPr/>
          </p:nvSpPr>
          <p:spPr>
            <a:xfrm rot="20087402">
              <a:off x="1930922" y="1065860"/>
              <a:ext cx="128016" cy="6117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500B9408-D2C2-9042-9434-F24DA660D079}"/>
                </a:ext>
              </a:extLst>
            </p:cNvPr>
            <p:cNvSpPr/>
            <p:nvPr/>
          </p:nvSpPr>
          <p:spPr>
            <a:xfrm rot="20087402">
              <a:off x="1619440" y="1346454"/>
              <a:ext cx="128016" cy="10388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a:extLst>
                <a:ext uri="{FF2B5EF4-FFF2-40B4-BE49-F238E27FC236}">
                  <a16:creationId xmlns:a16="http://schemas.microsoft.com/office/drawing/2014/main" id="{308EB12B-C2FB-784C-9710-02FAE970917F}"/>
                </a:ext>
              </a:extLst>
            </p:cNvPr>
            <p:cNvSpPr txBox="1"/>
            <p:nvPr/>
          </p:nvSpPr>
          <p:spPr>
            <a:xfrm>
              <a:off x="2532744" y="889935"/>
              <a:ext cx="5305372" cy="1969770"/>
            </a:xfrm>
            <a:prstGeom prst="rect">
              <a:avLst/>
            </a:prstGeom>
            <a:noFill/>
          </p:spPr>
          <p:txBody>
            <a:bodyPr wrap="square" rtlCol="0">
              <a:spAutoFit/>
            </a:bodyPr>
            <a:lstStyle/>
            <a:p>
              <a:pPr>
                <a:lnSpc>
                  <a:spcPct val="75000"/>
                </a:lnSpc>
              </a:pPr>
              <a:r>
                <a:rPr lang="en-US" sz="6000" spc="-20" dirty="0">
                  <a:ln w="28575">
                    <a:solidFill>
                      <a:schemeClr val="bg1"/>
                    </a:solidFill>
                  </a:ln>
                  <a:latin typeface="Berlin Sans FB" panose="020E0602020502020306" pitchFamily="34" charset="0"/>
                </a:rPr>
                <a:t>Center for</a:t>
              </a:r>
            </a:p>
            <a:p>
              <a:pPr>
                <a:lnSpc>
                  <a:spcPct val="75000"/>
                </a:lnSpc>
              </a:pPr>
              <a:r>
                <a:rPr lang="en-US" sz="6000" spc="-20" dirty="0">
                  <a:ln w="28575">
                    <a:solidFill>
                      <a:schemeClr val="bg1"/>
                    </a:solidFill>
                  </a:ln>
                  <a:latin typeface="Berlin Sans FB" panose="020E0602020502020306" pitchFamily="34" charset="0"/>
                </a:rPr>
                <a:t>Assessment</a:t>
              </a:r>
            </a:p>
          </p:txBody>
        </p:sp>
      </p:grpSp>
      <p:sp>
        <p:nvSpPr>
          <p:cNvPr id="64" name="TextBox 63">
            <a:extLst>
              <a:ext uri="{FF2B5EF4-FFF2-40B4-BE49-F238E27FC236}">
                <a16:creationId xmlns:a16="http://schemas.microsoft.com/office/drawing/2014/main" id="{0D1797FD-4D24-A94D-9196-50C56DCA5725}"/>
              </a:ext>
            </a:extLst>
          </p:cNvPr>
          <p:cNvSpPr txBox="1"/>
          <p:nvPr userDrawn="1"/>
        </p:nvSpPr>
        <p:spPr>
          <a:xfrm>
            <a:off x="0" y="6553200"/>
            <a:ext cx="1447800" cy="276999"/>
          </a:xfrm>
          <a:prstGeom prst="rect">
            <a:avLst/>
          </a:prstGeom>
          <a:noFill/>
        </p:spPr>
        <p:txBody>
          <a:bodyPr wrap="square" rtlCol="0">
            <a:spAutoFit/>
          </a:bodyPr>
          <a:lstStyle/>
          <a:p>
            <a:r>
              <a:rPr lang="en-US" sz="1200" b="1" dirty="0">
                <a:solidFill>
                  <a:schemeClr val="accent5">
                    <a:lumMod val="40000"/>
                    <a:lumOff val="60000"/>
                  </a:schemeClr>
                </a:solidFill>
              </a:rPr>
              <a:t>Version 0.9</a:t>
            </a:r>
          </a:p>
        </p:txBody>
      </p:sp>
      <p:sp>
        <p:nvSpPr>
          <p:cNvPr id="65" name="TextBox 64">
            <a:extLst>
              <a:ext uri="{FF2B5EF4-FFF2-40B4-BE49-F238E27FC236}">
                <a16:creationId xmlns:a16="http://schemas.microsoft.com/office/drawing/2014/main" id="{BB21FE79-89D3-E84B-B3DA-9FF16FAA3469}"/>
              </a:ext>
            </a:extLst>
          </p:cNvPr>
          <p:cNvSpPr txBox="1"/>
          <p:nvPr userDrawn="1"/>
        </p:nvSpPr>
        <p:spPr>
          <a:xfrm>
            <a:off x="8191500" y="6553200"/>
            <a:ext cx="952500" cy="276999"/>
          </a:xfrm>
          <a:prstGeom prst="rect">
            <a:avLst/>
          </a:prstGeom>
          <a:noFill/>
        </p:spPr>
        <p:txBody>
          <a:bodyPr wrap="square" rtlCol="0">
            <a:spAutoFit/>
          </a:bodyPr>
          <a:lstStyle/>
          <a:p>
            <a:pPr algn="r"/>
            <a:fld id="{5EBF1FBD-6D82-4725-ADC3-5EE96B19124C}" type="slidenum">
              <a:rPr lang="en-US" sz="1200" b="1" smtClean="0">
                <a:solidFill>
                  <a:schemeClr val="accent5">
                    <a:lumMod val="40000"/>
                    <a:lumOff val="60000"/>
                  </a:schemeClr>
                </a:solidFill>
              </a:rPr>
              <a:t>‹#›</a:t>
            </a:fld>
            <a:endParaRPr lang="en-US" sz="1200" b="1" dirty="0">
              <a:solidFill>
                <a:schemeClr val="accent5">
                  <a:lumMod val="40000"/>
                  <a:lumOff val="60000"/>
                </a:schemeClr>
              </a:solidFill>
            </a:endParaRPr>
          </a:p>
        </p:txBody>
      </p:sp>
      <p:sp>
        <p:nvSpPr>
          <p:cNvPr id="66" name="TextBox 65">
            <a:extLst>
              <a:ext uri="{FF2B5EF4-FFF2-40B4-BE49-F238E27FC236}">
                <a16:creationId xmlns:a16="http://schemas.microsoft.com/office/drawing/2014/main" id="{1A8417FD-F3B3-DD47-8AC4-14924E01D67A}"/>
              </a:ext>
            </a:extLst>
          </p:cNvPr>
          <p:cNvSpPr txBox="1"/>
          <p:nvPr userDrawn="1"/>
        </p:nvSpPr>
        <p:spPr>
          <a:xfrm>
            <a:off x="1219200" y="6553200"/>
            <a:ext cx="7924800" cy="276999"/>
          </a:xfrm>
          <a:prstGeom prst="rect">
            <a:avLst/>
          </a:prstGeom>
          <a:noFill/>
        </p:spPr>
        <p:txBody>
          <a:bodyPr wrap="square" rtlCol="0">
            <a:spAutoFit/>
          </a:bodyPr>
          <a:lstStyle/>
          <a:p>
            <a:pPr algn="ctr"/>
            <a:r>
              <a:rPr lang="en-US" sz="1200" b="1" dirty="0">
                <a:solidFill>
                  <a:schemeClr val="accent5">
                    <a:lumMod val="40000"/>
                    <a:lumOff val="60000"/>
                  </a:schemeClr>
                </a:solidFill>
              </a:rPr>
              <a:t>A Part of the District Assessment System Design Toolkit</a:t>
            </a:r>
          </a:p>
        </p:txBody>
      </p:sp>
      <p:pic>
        <p:nvPicPr>
          <p:cNvPr id="67" name="Picture 66">
            <a:extLst>
              <a:ext uri="{FF2B5EF4-FFF2-40B4-BE49-F238E27FC236}">
                <a16:creationId xmlns:a16="http://schemas.microsoft.com/office/drawing/2014/main" id="{246333BB-10C5-424D-9A58-AE97E71F2B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6616" y="352879"/>
            <a:ext cx="1828800" cy="1826848"/>
          </a:xfrm>
          <a:prstGeom prst="rect">
            <a:avLst/>
          </a:prstGeom>
        </p:spPr>
      </p:pic>
    </p:spTree>
    <p:extLst>
      <p:ext uri="{BB962C8B-B14F-4D97-AF65-F5344CB8AC3E}">
        <p14:creationId xmlns:p14="http://schemas.microsoft.com/office/powerpoint/2010/main" val="2194178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3803EE6-9F35-415B-B4B1-C0FAE448B83E}" type="datetimeFigureOut">
              <a:rPr lang="en-US" smtClean="0"/>
              <a:t>5/28/18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6194B44-0169-4AF0-8735-727D12CA5968}" type="slidenum">
              <a:rPr lang="en-US" smtClean="0"/>
              <a:t>‹#›</a:t>
            </a:fld>
            <a:endParaRPr lang="en-US"/>
          </a:p>
        </p:txBody>
      </p:sp>
    </p:spTree>
    <p:extLst>
      <p:ext uri="{BB962C8B-B14F-4D97-AF65-F5344CB8AC3E}">
        <p14:creationId xmlns:p14="http://schemas.microsoft.com/office/powerpoint/2010/main" val="39458000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3803EE6-9F35-415B-B4B1-C0FAE448B83E}" type="datetimeFigureOut">
              <a:rPr lang="en-US" smtClean="0"/>
              <a:t>5/28/18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6194B44-0169-4AF0-8735-727D12CA5968}" type="slidenum">
              <a:rPr lang="en-US" smtClean="0"/>
              <a:t>‹#›</a:t>
            </a:fld>
            <a:endParaRPr lang="en-US"/>
          </a:p>
        </p:txBody>
      </p:sp>
    </p:spTree>
    <p:extLst>
      <p:ext uri="{BB962C8B-B14F-4D97-AF65-F5344CB8AC3E}">
        <p14:creationId xmlns:p14="http://schemas.microsoft.com/office/powerpoint/2010/main" val="80571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5" name="Rectangle 34"/>
          <p:cNvSpPr/>
          <p:nvPr userDrawn="1"/>
        </p:nvSpPr>
        <p:spPr>
          <a:xfrm>
            <a:off x="0" y="0"/>
            <a:ext cx="9144000" cy="758952"/>
          </a:xfrm>
          <a:prstGeom prst="rect">
            <a:avLst/>
          </a:prstGeom>
          <a:gradFill>
            <a:gsLst>
              <a:gs pos="100000">
                <a:schemeClr val="accent5">
                  <a:lumMod val="20000"/>
                  <a:lumOff val="80000"/>
                </a:schemeClr>
              </a:gs>
              <a:gs pos="0">
                <a:schemeClr val="accent5">
                  <a:lumMod val="60000"/>
                  <a:lumOff val="4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0" y="-9699"/>
            <a:ext cx="8305800" cy="762000"/>
          </a:xfrm>
          <a:noFill/>
        </p:spPr>
        <p:txBody>
          <a:bodyPr lIns="182880" rIns="182880"/>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36" name="Group 35"/>
          <p:cNvGrpSpPr>
            <a:grpSpLocks noChangeAspect="1"/>
          </p:cNvGrpSpPr>
          <p:nvPr userDrawn="1"/>
        </p:nvGrpSpPr>
        <p:grpSpPr>
          <a:xfrm>
            <a:off x="8427449" y="71653"/>
            <a:ext cx="651875" cy="603504"/>
            <a:chOff x="257556" y="3250929"/>
            <a:chExt cx="2651925" cy="2455141"/>
          </a:xfrm>
        </p:grpSpPr>
        <p:sp>
          <p:nvSpPr>
            <p:cNvPr id="37" name="Oval 36"/>
            <p:cNvSpPr>
              <a:spLocks noChangeAspect="1"/>
            </p:cNvSpPr>
            <p:nvPr/>
          </p:nvSpPr>
          <p:spPr>
            <a:xfrm>
              <a:off x="257556" y="3250929"/>
              <a:ext cx="2404872" cy="24048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381000" y="3364832"/>
              <a:ext cx="2157984" cy="215798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573024" y="3556856"/>
              <a:ext cx="1773936" cy="17739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696468" y="3681824"/>
              <a:ext cx="1527048" cy="1524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888492" y="3874038"/>
              <a:ext cx="1143000" cy="11395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2" name="Group 41"/>
            <p:cNvGrpSpPr/>
            <p:nvPr/>
          </p:nvGrpSpPr>
          <p:grpSpPr>
            <a:xfrm>
              <a:off x="1203282" y="3758158"/>
              <a:ext cx="1706199" cy="1947912"/>
              <a:chOff x="4327482" y="4425576"/>
              <a:chExt cx="1706199" cy="1947912"/>
            </a:xfrm>
          </p:grpSpPr>
          <p:sp>
            <p:nvSpPr>
              <p:cNvPr id="48" name="Oval 47"/>
              <p:cNvSpPr/>
              <p:nvPr/>
            </p:nvSpPr>
            <p:spPr>
              <a:xfrm>
                <a:off x="4327482" y="4709280"/>
                <a:ext cx="1664208" cy="16642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4455498" y="4837296"/>
                <a:ext cx="1408176" cy="1408176"/>
              </a:xfrm>
              <a:prstGeom prst="ellipse">
                <a:avLst/>
              </a:prstGeom>
              <a:solidFill>
                <a:srgbClr val="00A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Isosceles Triangle 49"/>
              <p:cNvSpPr/>
              <p:nvPr/>
            </p:nvSpPr>
            <p:spPr>
              <a:xfrm rot="1200000">
                <a:off x="4866300" y="4425576"/>
                <a:ext cx="1167381" cy="58184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Isosceles Triangle 50"/>
              <p:cNvSpPr/>
              <p:nvPr/>
            </p:nvSpPr>
            <p:spPr>
              <a:xfrm rot="1200000">
                <a:off x="4877831" y="4591897"/>
                <a:ext cx="1060704" cy="530352"/>
              </a:xfrm>
              <a:prstGeom prst="triangle">
                <a:avLst/>
              </a:prstGeom>
              <a:solidFill>
                <a:srgbClr val="00A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3" name="Rectangle 42"/>
            <p:cNvSpPr/>
            <p:nvPr/>
          </p:nvSpPr>
          <p:spPr>
            <a:xfrm rot="1200000">
              <a:off x="2008460" y="3844296"/>
              <a:ext cx="128016" cy="1828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rot="3887402">
              <a:off x="2259576" y="4569636"/>
              <a:ext cx="128016" cy="10388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rot="3887402">
              <a:off x="2334926" y="4201310"/>
              <a:ext cx="128016" cy="6117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rot="20087402">
              <a:off x="1930922" y="4049692"/>
              <a:ext cx="128016" cy="6117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rot="20087402">
              <a:off x="1619440" y="4330286"/>
              <a:ext cx="128016" cy="10388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TextBox 14"/>
          <p:cNvSpPr txBox="1"/>
          <p:nvPr userDrawn="1"/>
        </p:nvSpPr>
        <p:spPr>
          <a:xfrm>
            <a:off x="8191500" y="6553200"/>
            <a:ext cx="952500" cy="276999"/>
          </a:xfrm>
          <a:prstGeom prst="rect">
            <a:avLst/>
          </a:prstGeom>
          <a:noFill/>
        </p:spPr>
        <p:txBody>
          <a:bodyPr wrap="square" rtlCol="0">
            <a:spAutoFit/>
          </a:bodyPr>
          <a:lstStyle/>
          <a:p>
            <a:pPr algn="r"/>
            <a:fld id="{5EBF1FBD-6D82-4725-ADC3-5EE96B19124C}" type="slidenum">
              <a:rPr lang="en-US" sz="1200" b="1" smtClean="0">
                <a:solidFill>
                  <a:schemeClr val="accent5">
                    <a:lumMod val="50000"/>
                  </a:schemeClr>
                </a:solidFill>
              </a:rPr>
              <a:t>‹#›</a:t>
            </a:fld>
            <a:endParaRPr lang="en-US" sz="1200" b="1" dirty="0">
              <a:solidFill>
                <a:schemeClr val="accent5">
                  <a:lumMod val="50000"/>
                </a:schemeClr>
              </a:solidFill>
            </a:endParaRPr>
          </a:p>
        </p:txBody>
      </p:sp>
    </p:spTree>
    <p:extLst>
      <p:ext uri="{BB962C8B-B14F-4D97-AF65-F5344CB8AC3E}">
        <p14:creationId xmlns:p14="http://schemas.microsoft.com/office/powerpoint/2010/main" val="23484511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3803EE6-9F35-415B-B4B1-C0FAE448B83E}" type="datetimeFigureOut">
              <a:rPr lang="en-US" smtClean="0"/>
              <a:t>5/28/18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6194B44-0169-4AF0-8735-727D12CA5968}" type="slidenum">
              <a:rPr lang="en-US" smtClean="0"/>
              <a:t>‹#›</a:t>
            </a:fld>
            <a:endParaRPr lang="en-US"/>
          </a:p>
        </p:txBody>
      </p:sp>
    </p:spTree>
    <p:extLst>
      <p:ext uri="{BB962C8B-B14F-4D97-AF65-F5344CB8AC3E}">
        <p14:creationId xmlns:p14="http://schemas.microsoft.com/office/powerpoint/2010/main" val="36480078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3803EE6-9F35-415B-B4B1-C0FAE448B83E}" type="datetimeFigureOut">
              <a:rPr lang="en-US" smtClean="0"/>
              <a:t>5/28/18</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56194B44-0169-4AF0-8735-727D12CA5968}" type="slidenum">
              <a:rPr lang="en-US" smtClean="0"/>
              <a:t>‹#›</a:t>
            </a:fld>
            <a:endParaRPr lang="en-US"/>
          </a:p>
        </p:txBody>
      </p:sp>
    </p:spTree>
    <p:extLst>
      <p:ext uri="{BB962C8B-B14F-4D97-AF65-F5344CB8AC3E}">
        <p14:creationId xmlns:p14="http://schemas.microsoft.com/office/powerpoint/2010/main" val="14432410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03803EE6-9F35-415B-B4B1-C0FAE448B83E}" type="datetimeFigureOut">
              <a:rPr lang="en-US" smtClean="0"/>
              <a:t>5/28/18</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56194B44-0169-4AF0-8735-727D12CA5968}" type="slidenum">
              <a:rPr lang="en-US" smtClean="0"/>
              <a:t>‹#›</a:t>
            </a:fld>
            <a:endParaRPr lang="en-US"/>
          </a:p>
        </p:txBody>
      </p:sp>
    </p:spTree>
    <p:extLst>
      <p:ext uri="{BB962C8B-B14F-4D97-AF65-F5344CB8AC3E}">
        <p14:creationId xmlns:p14="http://schemas.microsoft.com/office/powerpoint/2010/main" val="3377705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03803EE6-9F35-415B-B4B1-C0FAE448B83E}" type="datetimeFigureOut">
              <a:rPr lang="en-US" smtClean="0"/>
              <a:t>5/28/18</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56194B44-0169-4AF0-8735-727D12CA5968}" type="slidenum">
              <a:rPr lang="en-US" smtClean="0"/>
              <a:t>‹#›</a:t>
            </a:fld>
            <a:endParaRPr lang="en-US"/>
          </a:p>
        </p:txBody>
      </p:sp>
    </p:spTree>
    <p:extLst>
      <p:ext uri="{BB962C8B-B14F-4D97-AF65-F5344CB8AC3E}">
        <p14:creationId xmlns:p14="http://schemas.microsoft.com/office/powerpoint/2010/main" val="2909081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03803EE6-9F35-415B-B4B1-C0FAE448B83E}" type="datetimeFigureOut">
              <a:rPr lang="en-US" smtClean="0"/>
              <a:t>5/28/18</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56194B44-0169-4AF0-8735-727D12CA5968}" type="slidenum">
              <a:rPr lang="en-US" smtClean="0"/>
              <a:t>‹#›</a:t>
            </a:fld>
            <a:endParaRPr lang="en-US"/>
          </a:p>
        </p:txBody>
      </p:sp>
    </p:spTree>
    <p:extLst>
      <p:ext uri="{BB962C8B-B14F-4D97-AF65-F5344CB8AC3E}">
        <p14:creationId xmlns:p14="http://schemas.microsoft.com/office/powerpoint/2010/main" val="3795688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3803EE6-9F35-415B-B4B1-C0FAE448B83E}" type="datetimeFigureOut">
              <a:rPr lang="en-US" smtClean="0"/>
              <a:t>5/28/18</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56194B44-0169-4AF0-8735-727D12CA5968}" type="slidenum">
              <a:rPr lang="en-US" smtClean="0"/>
              <a:t>‹#›</a:t>
            </a:fld>
            <a:endParaRPr lang="en-US"/>
          </a:p>
        </p:txBody>
      </p:sp>
    </p:spTree>
    <p:extLst>
      <p:ext uri="{BB962C8B-B14F-4D97-AF65-F5344CB8AC3E}">
        <p14:creationId xmlns:p14="http://schemas.microsoft.com/office/powerpoint/2010/main" val="15445754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3803EE6-9F35-415B-B4B1-C0FAE448B83E}" type="datetimeFigureOut">
              <a:rPr lang="en-US" smtClean="0"/>
              <a:t>5/28/18</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56194B44-0169-4AF0-8735-727D12CA5968}" type="slidenum">
              <a:rPr lang="en-US" smtClean="0"/>
              <a:t>‹#›</a:t>
            </a:fld>
            <a:endParaRPr lang="en-US"/>
          </a:p>
        </p:txBody>
      </p:sp>
    </p:spTree>
    <p:extLst>
      <p:ext uri="{BB962C8B-B14F-4D97-AF65-F5344CB8AC3E}">
        <p14:creationId xmlns:p14="http://schemas.microsoft.com/office/powerpoint/2010/main" val="4174554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762000"/>
          </a:xfrm>
          <a:prstGeom prst="rect">
            <a:avLst/>
          </a:prstGeom>
          <a:gradFill>
            <a:gsLst>
              <a:gs pos="100000">
                <a:schemeClr val="accent5">
                  <a:lumMod val="20000"/>
                  <a:lumOff val="80000"/>
                </a:schemeClr>
              </a:gs>
              <a:gs pos="0">
                <a:schemeClr val="accent5">
                  <a:lumMod val="60000"/>
                  <a:lumOff val="40000"/>
                </a:schemeClr>
              </a:gs>
            </a:gsLst>
            <a:lin ang="16200000" scaled="0"/>
          </a:gradFill>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76200" y="838200"/>
            <a:ext cx="8968508" cy="59436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29" name="Group 28"/>
          <p:cNvGrpSpPr>
            <a:grpSpLocks noChangeAspect="1"/>
          </p:cNvGrpSpPr>
          <p:nvPr userDrawn="1"/>
        </p:nvGrpSpPr>
        <p:grpSpPr>
          <a:xfrm>
            <a:off x="8427449" y="71653"/>
            <a:ext cx="651875" cy="603504"/>
            <a:chOff x="257556" y="3250929"/>
            <a:chExt cx="2651925" cy="2455141"/>
          </a:xfrm>
        </p:grpSpPr>
        <p:sp>
          <p:nvSpPr>
            <p:cNvPr id="32" name="Oval 31"/>
            <p:cNvSpPr>
              <a:spLocks noChangeAspect="1"/>
            </p:cNvSpPr>
            <p:nvPr/>
          </p:nvSpPr>
          <p:spPr>
            <a:xfrm>
              <a:off x="257556" y="3250929"/>
              <a:ext cx="2404872" cy="24048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381000" y="3364832"/>
              <a:ext cx="2157984" cy="215798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573024" y="3556856"/>
              <a:ext cx="1773936" cy="17739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696468" y="3681824"/>
              <a:ext cx="1527048" cy="1524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888492" y="3874038"/>
              <a:ext cx="1143000" cy="11395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p:cNvGrpSpPr/>
            <p:nvPr/>
          </p:nvGrpSpPr>
          <p:grpSpPr>
            <a:xfrm>
              <a:off x="1203282" y="3758158"/>
              <a:ext cx="1706199" cy="1947912"/>
              <a:chOff x="4327482" y="4425576"/>
              <a:chExt cx="1706199" cy="1947912"/>
            </a:xfrm>
          </p:grpSpPr>
          <p:sp>
            <p:nvSpPr>
              <p:cNvPr id="43" name="Oval 42"/>
              <p:cNvSpPr/>
              <p:nvPr/>
            </p:nvSpPr>
            <p:spPr>
              <a:xfrm>
                <a:off x="4327482" y="4709280"/>
                <a:ext cx="1664208" cy="16642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4455498" y="4837296"/>
                <a:ext cx="1408176" cy="1408176"/>
              </a:xfrm>
              <a:prstGeom prst="ellipse">
                <a:avLst/>
              </a:prstGeom>
              <a:solidFill>
                <a:srgbClr val="00A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Isosceles Triangle 44"/>
              <p:cNvSpPr/>
              <p:nvPr/>
            </p:nvSpPr>
            <p:spPr>
              <a:xfrm rot="1200000">
                <a:off x="4866300" y="4425576"/>
                <a:ext cx="1167381" cy="58184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Isosceles Triangle 45"/>
              <p:cNvSpPr/>
              <p:nvPr/>
            </p:nvSpPr>
            <p:spPr>
              <a:xfrm rot="1200000">
                <a:off x="4877831" y="4591897"/>
                <a:ext cx="1060704" cy="530352"/>
              </a:xfrm>
              <a:prstGeom prst="triangle">
                <a:avLst/>
              </a:prstGeom>
              <a:solidFill>
                <a:srgbClr val="00A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8" name="Rectangle 37"/>
            <p:cNvSpPr/>
            <p:nvPr/>
          </p:nvSpPr>
          <p:spPr>
            <a:xfrm rot="1200000">
              <a:off x="2008460" y="3844296"/>
              <a:ext cx="128016" cy="1828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rot="3887402">
              <a:off x="2259576" y="4569636"/>
              <a:ext cx="128016" cy="10388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rot="3887402">
              <a:off x="2334926" y="4201310"/>
              <a:ext cx="128016" cy="6117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rot="20087402">
              <a:off x="1930922" y="4049692"/>
              <a:ext cx="128016" cy="6117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rot="20087402">
              <a:off x="1619440" y="4330286"/>
              <a:ext cx="128016" cy="10388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012007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spcBef>
          <a:spcPct val="0"/>
        </a:spcBef>
        <a:buNone/>
        <a:defRPr sz="4400" kern="1200">
          <a:solidFill>
            <a:schemeClr val="accent5">
              <a:lumMod val="50000"/>
            </a:schemeClr>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xml"/><Relationship Id="rId5" Type="http://schemas.openxmlformats.org/officeDocument/2006/relationships/hyperlink" Target="https://www.nciea.org/dasd-toolkit/" TargetMode="External"/><Relationship Id="rId4" Type="http://schemas.openxmlformats.org/officeDocument/2006/relationships/image" Target="../media/image3.sv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9BA70-8C79-114C-BB0D-3DCCEDF37910}"/>
              </a:ext>
            </a:extLst>
          </p:cNvPr>
          <p:cNvSpPr>
            <a:spLocks noGrp="1"/>
          </p:cNvSpPr>
          <p:nvPr>
            <p:ph type="ctrTitle"/>
          </p:nvPr>
        </p:nvSpPr>
        <p:spPr/>
        <p:txBody>
          <a:bodyPr/>
          <a:lstStyle/>
          <a:p>
            <a:r>
              <a:rPr lang="en-US" dirty="0"/>
              <a:t>District Assessment System Design Toolkit</a:t>
            </a:r>
            <a:br>
              <a:rPr lang="en-US" dirty="0"/>
            </a:br>
            <a:br>
              <a:rPr lang="en-US" dirty="0"/>
            </a:br>
            <a:r>
              <a:rPr lang="en-US" i="1" dirty="0"/>
              <a:t>System Design Schematic - Exemplar</a:t>
            </a:r>
          </a:p>
        </p:txBody>
      </p:sp>
      <p:sp>
        <p:nvSpPr>
          <p:cNvPr id="3" name="Subtitle 2">
            <a:extLst>
              <a:ext uri="{FF2B5EF4-FFF2-40B4-BE49-F238E27FC236}">
                <a16:creationId xmlns:a16="http://schemas.microsoft.com/office/drawing/2014/main" id="{EA623C1F-7D09-5D4E-9C32-9857BFDE602B}"/>
              </a:ext>
            </a:extLst>
          </p:cNvPr>
          <p:cNvSpPr>
            <a:spLocks noGrp="1"/>
          </p:cNvSpPr>
          <p:nvPr>
            <p:ph type="subTitle" idx="1"/>
          </p:nvPr>
        </p:nvSpPr>
        <p:spPr/>
        <p:txBody>
          <a:bodyPr/>
          <a:lstStyle/>
          <a:p>
            <a:r>
              <a:rPr lang="en-US" dirty="0"/>
              <a:t>Joseph Martineau</a:t>
            </a:r>
          </a:p>
          <a:p>
            <a:r>
              <a:rPr lang="en-US" dirty="0"/>
              <a:t>Senior Associate</a:t>
            </a:r>
          </a:p>
          <a:p>
            <a:r>
              <a:rPr lang="en-US" i="1" dirty="0" err="1"/>
              <a:t>jmartineau@nciea.org</a:t>
            </a:r>
            <a:endParaRPr lang="en-US" i="1" dirty="0"/>
          </a:p>
        </p:txBody>
      </p:sp>
    </p:spTree>
    <p:extLst>
      <p:ext uri="{BB962C8B-B14F-4D97-AF65-F5344CB8AC3E}">
        <p14:creationId xmlns:p14="http://schemas.microsoft.com/office/powerpoint/2010/main" val="22453888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D31916-81ED-4924-9DCD-7C02E5C561DD}"/>
              </a:ext>
            </a:extLst>
          </p:cNvPr>
          <p:cNvSpPr>
            <a:spLocks noGrp="1"/>
          </p:cNvSpPr>
          <p:nvPr>
            <p:ph type="title"/>
          </p:nvPr>
        </p:nvSpPr>
        <p:spPr/>
        <p:txBody>
          <a:bodyPr/>
          <a:lstStyle/>
          <a:p>
            <a:r>
              <a:rPr lang="en-US" dirty="0"/>
              <a:t>What Does the System Look Like?</a:t>
            </a:r>
          </a:p>
        </p:txBody>
      </p:sp>
      <p:sp>
        <p:nvSpPr>
          <p:cNvPr id="42" name="Rounded Rectangle 82">
            <a:extLst>
              <a:ext uri="{FF2B5EF4-FFF2-40B4-BE49-F238E27FC236}">
                <a16:creationId xmlns:a16="http://schemas.microsoft.com/office/drawing/2014/main" id="{63CAF75C-F938-4614-AC15-054557B64E24}"/>
              </a:ext>
            </a:extLst>
          </p:cNvPr>
          <p:cNvSpPr/>
          <p:nvPr/>
        </p:nvSpPr>
        <p:spPr>
          <a:xfrm>
            <a:off x="1772141" y="6488690"/>
            <a:ext cx="722918" cy="27552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State</a:t>
            </a:r>
          </a:p>
        </p:txBody>
      </p:sp>
      <p:sp>
        <p:nvSpPr>
          <p:cNvPr id="43" name="Rounded Rectangle 83">
            <a:extLst>
              <a:ext uri="{FF2B5EF4-FFF2-40B4-BE49-F238E27FC236}">
                <a16:creationId xmlns:a16="http://schemas.microsoft.com/office/drawing/2014/main" id="{DEF2790A-73DF-4992-BA48-D8CA9298B9F9}"/>
              </a:ext>
            </a:extLst>
          </p:cNvPr>
          <p:cNvSpPr/>
          <p:nvPr/>
        </p:nvSpPr>
        <p:spPr>
          <a:xfrm>
            <a:off x="2590800" y="6488690"/>
            <a:ext cx="901612" cy="275526"/>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District</a:t>
            </a:r>
          </a:p>
        </p:txBody>
      </p:sp>
      <p:sp>
        <p:nvSpPr>
          <p:cNvPr id="44" name="Rounded Rectangle 84">
            <a:extLst>
              <a:ext uri="{FF2B5EF4-FFF2-40B4-BE49-F238E27FC236}">
                <a16:creationId xmlns:a16="http://schemas.microsoft.com/office/drawing/2014/main" id="{8E12C3DB-2081-4883-B844-B86C9C4775DC}"/>
              </a:ext>
            </a:extLst>
          </p:cNvPr>
          <p:cNvSpPr/>
          <p:nvPr/>
        </p:nvSpPr>
        <p:spPr>
          <a:xfrm>
            <a:off x="3581400" y="6488690"/>
            <a:ext cx="1016176" cy="275526"/>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Teacher</a:t>
            </a:r>
          </a:p>
        </p:txBody>
      </p:sp>
      <p:sp>
        <p:nvSpPr>
          <p:cNvPr id="46" name="Rectangle 45">
            <a:extLst>
              <a:ext uri="{FF2B5EF4-FFF2-40B4-BE49-F238E27FC236}">
                <a16:creationId xmlns:a16="http://schemas.microsoft.com/office/drawing/2014/main" id="{BCD68392-EB56-421F-B1C8-CCFE7C6A8AFC}"/>
              </a:ext>
            </a:extLst>
          </p:cNvPr>
          <p:cNvSpPr/>
          <p:nvPr/>
        </p:nvSpPr>
        <p:spPr>
          <a:xfrm>
            <a:off x="0" y="6439531"/>
            <a:ext cx="1677319" cy="369332"/>
          </a:xfrm>
          <a:prstGeom prst="rect">
            <a:avLst/>
          </a:prstGeom>
        </p:spPr>
        <p:txBody>
          <a:bodyPr wrap="none">
            <a:spAutoFit/>
          </a:bodyPr>
          <a:lstStyle/>
          <a:p>
            <a:r>
              <a:rPr lang="en-US" dirty="0"/>
              <a:t>Locus of control</a:t>
            </a:r>
          </a:p>
        </p:txBody>
      </p:sp>
      <p:sp>
        <p:nvSpPr>
          <p:cNvPr id="66" name="Rounded Rectangle 4">
            <a:extLst>
              <a:ext uri="{FF2B5EF4-FFF2-40B4-BE49-F238E27FC236}">
                <a16:creationId xmlns:a16="http://schemas.microsoft.com/office/drawing/2014/main" id="{B8DFB893-5D79-43C7-AFDA-C123563978DA}"/>
              </a:ext>
            </a:extLst>
          </p:cNvPr>
          <p:cNvSpPr/>
          <p:nvPr/>
        </p:nvSpPr>
        <p:spPr>
          <a:xfrm>
            <a:off x="5257800" y="2949950"/>
            <a:ext cx="1524000" cy="762000"/>
          </a:xfrm>
          <a:prstGeom prst="roundRect">
            <a:avLst/>
          </a:prstGeom>
          <a:solidFill>
            <a:schemeClr val="accent6">
              <a:lumMod val="75000"/>
            </a:schemeClr>
          </a:solidFill>
          <a:ln w="254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Daily Lesson Planning</a:t>
            </a:r>
          </a:p>
        </p:txBody>
      </p:sp>
      <p:sp>
        <p:nvSpPr>
          <p:cNvPr id="67" name="Rounded Rectangle 5">
            <a:extLst>
              <a:ext uri="{FF2B5EF4-FFF2-40B4-BE49-F238E27FC236}">
                <a16:creationId xmlns:a16="http://schemas.microsoft.com/office/drawing/2014/main" id="{C4209E2E-EDCB-4E6B-8E4F-3E522F604839}"/>
              </a:ext>
            </a:extLst>
          </p:cNvPr>
          <p:cNvSpPr/>
          <p:nvPr/>
        </p:nvSpPr>
        <p:spPr>
          <a:xfrm>
            <a:off x="2286000" y="2244800"/>
            <a:ext cx="1524000" cy="371652"/>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Curriculum</a:t>
            </a:r>
          </a:p>
        </p:txBody>
      </p:sp>
      <p:sp>
        <p:nvSpPr>
          <p:cNvPr id="71" name="Rounded Rectangle 13">
            <a:extLst>
              <a:ext uri="{FF2B5EF4-FFF2-40B4-BE49-F238E27FC236}">
                <a16:creationId xmlns:a16="http://schemas.microsoft.com/office/drawing/2014/main" id="{DED0A6A6-67C7-4287-BFA4-EAEC1F91DEF1}"/>
              </a:ext>
            </a:extLst>
          </p:cNvPr>
          <p:cNvSpPr/>
          <p:nvPr/>
        </p:nvSpPr>
        <p:spPr>
          <a:xfrm>
            <a:off x="287212" y="2244968"/>
            <a:ext cx="1524000" cy="37661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Standards</a:t>
            </a:r>
          </a:p>
        </p:txBody>
      </p:sp>
      <p:cxnSp>
        <p:nvCxnSpPr>
          <p:cNvPr id="72" name="Straight Arrow Connector 71">
            <a:extLst>
              <a:ext uri="{FF2B5EF4-FFF2-40B4-BE49-F238E27FC236}">
                <a16:creationId xmlns:a16="http://schemas.microsoft.com/office/drawing/2014/main" id="{5AB13E77-1DA2-461D-BA12-506566E100C7}"/>
              </a:ext>
            </a:extLst>
          </p:cNvPr>
          <p:cNvCxnSpPr>
            <a:cxnSpLocks/>
            <a:stCxn id="97" idx="2"/>
            <a:endCxn id="71" idx="0"/>
          </p:cNvCxnSpPr>
          <p:nvPr/>
        </p:nvCxnSpPr>
        <p:spPr>
          <a:xfrm>
            <a:off x="1049212" y="1810758"/>
            <a:ext cx="0" cy="434210"/>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4" name="Elbow Connector 26">
            <a:extLst>
              <a:ext uri="{FF2B5EF4-FFF2-40B4-BE49-F238E27FC236}">
                <a16:creationId xmlns:a16="http://schemas.microsoft.com/office/drawing/2014/main" id="{D0CA90C7-600E-4FEB-8A4E-1FB378D90D26}"/>
              </a:ext>
            </a:extLst>
          </p:cNvPr>
          <p:cNvCxnSpPr>
            <a:cxnSpLocks/>
            <a:stCxn id="97" idx="3"/>
            <a:endCxn id="67" idx="0"/>
          </p:cNvCxnSpPr>
          <p:nvPr/>
        </p:nvCxnSpPr>
        <p:spPr>
          <a:xfrm>
            <a:off x="1811212" y="1429758"/>
            <a:ext cx="1236788" cy="815042"/>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534CB7B0-8DDC-41BA-97F1-95226BB1775F}"/>
              </a:ext>
            </a:extLst>
          </p:cNvPr>
          <p:cNvCxnSpPr>
            <a:cxnSpLocks/>
            <a:stCxn id="71" idx="2"/>
            <a:endCxn id="87" idx="0"/>
          </p:cNvCxnSpPr>
          <p:nvPr/>
        </p:nvCxnSpPr>
        <p:spPr>
          <a:xfrm flipH="1">
            <a:off x="1047752" y="2621581"/>
            <a:ext cx="1460" cy="1576861"/>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7" name="Rounded Rectangle 52">
            <a:extLst>
              <a:ext uri="{FF2B5EF4-FFF2-40B4-BE49-F238E27FC236}">
                <a16:creationId xmlns:a16="http://schemas.microsoft.com/office/drawing/2014/main" id="{4B06CBD0-C45B-479C-8405-9C40C24DC1E6}"/>
              </a:ext>
            </a:extLst>
          </p:cNvPr>
          <p:cNvSpPr/>
          <p:nvPr/>
        </p:nvSpPr>
        <p:spPr>
          <a:xfrm>
            <a:off x="7069012" y="1711568"/>
            <a:ext cx="1752600" cy="762000"/>
          </a:xfrm>
          <a:prstGeom prst="roundRect">
            <a:avLst/>
          </a:prstGeom>
          <a:solidFill>
            <a:schemeClr val="accent6">
              <a:lumMod val="75000"/>
            </a:schemeClr>
          </a:solidFill>
          <a:ln w="254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Daily Instruction</a:t>
            </a:r>
          </a:p>
        </p:txBody>
      </p:sp>
      <p:cxnSp>
        <p:nvCxnSpPr>
          <p:cNvPr id="78" name="Elbow Connector 57">
            <a:extLst>
              <a:ext uri="{FF2B5EF4-FFF2-40B4-BE49-F238E27FC236}">
                <a16:creationId xmlns:a16="http://schemas.microsoft.com/office/drawing/2014/main" id="{7C44F74D-53EC-4E1A-A7EA-6F4EE4392F27}"/>
              </a:ext>
            </a:extLst>
          </p:cNvPr>
          <p:cNvCxnSpPr>
            <a:cxnSpLocks/>
            <a:stCxn id="66" idx="0"/>
            <a:endCxn id="77" idx="1"/>
          </p:cNvCxnSpPr>
          <p:nvPr/>
        </p:nvCxnSpPr>
        <p:spPr>
          <a:xfrm rot="5400000" flipH="1" flipV="1">
            <a:off x="6115715" y="1996653"/>
            <a:ext cx="857382" cy="1049212"/>
          </a:xfrm>
          <a:prstGeom prst="bentConnector2">
            <a:avLst/>
          </a:prstGeom>
          <a:ln w="2540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CC43EE4B-F3CB-4E47-8A30-2F05B41975F4}"/>
              </a:ext>
            </a:extLst>
          </p:cNvPr>
          <p:cNvCxnSpPr>
            <a:cxnSpLocks/>
            <a:stCxn id="54" idx="3"/>
            <a:endCxn id="66" idx="1"/>
          </p:cNvCxnSpPr>
          <p:nvPr/>
        </p:nvCxnSpPr>
        <p:spPr>
          <a:xfrm flipV="1">
            <a:off x="4970587" y="3330950"/>
            <a:ext cx="287213" cy="2377"/>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7" name="Rounded Rectangle 29">
            <a:extLst>
              <a:ext uri="{FF2B5EF4-FFF2-40B4-BE49-F238E27FC236}">
                <a16:creationId xmlns:a16="http://schemas.microsoft.com/office/drawing/2014/main" id="{7FD5BFF7-125C-45D8-B1FF-57C01A3374A4}"/>
              </a:ext>
            </a:extLst>
          </p:cNvPr>
          <p:cNvSpPr/>
          <p:nvPr/>
        </p:nvSpPr>
        <p:spPr>
          <a:xfrm>
            <a:off x="287212" y="4198442"/>
            <a:ext cx="1521080" cy="98315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State Summative Assessment</a:t>
            </a:r>
          </a:p>
        </p:txBody>
      </p:sp>
      <p:cxnSp>
        <p:nvCxnSpPr>
          <p:cNvPr id="89" name="Straight Arrow Connector 53">
            <a:extLst>
              <a:ext uri="{FF2B5EF4-FFF2-40B4-BE49-F238E27FC236}">
                <a16:creationId xmlns:a16="http://schemas.microsoft.com/office/drawing/2014/main" id="{177856E5-F542-443A-9E56-3BAD94CDBBD9}"/>
              </a:ext>
            </a:extLst>
          </p:cNvPr>
          <p:cNvCxnSpPr>
            <a:cxnSpLocks/>
            <a:stCxn id="87" idx="2"/>
            <a:endCxn id="90" idx="1"/>
          </p:cNvCxnSpPr>
          <p:nvPr/>
        </p:nvCxnSpPr>
        <p:spPr>
          <a:xfrm rot="16200000" flipH="1">
            <a:off x="1274171" y="4955179"/>
            <a:ext cx="785408" cy="1238247"/>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0" name="Rounded Rectangle 79">
            <a:extLst>
              <a:ext uri="{FF2B5EF4-FFF2-40B4-BE49-F238E27FC236}">
                <a16:creationId xmlns:a16="http://schemas.microsoft.com/office/drawing/2014/main" id="{B427D7DD-040B-4F9D-96A6-85002A07DCBE}"/>
              </a:ext>
            </a:extLst>
          </p:cNvPr>
          <p:cNvSpPr/>
          <p:nvPr/>
        </p:nvSpPr>
        <p:spPr>
          <a:xfrm>
            <a:off x="2285999" y="5770129"/>
            <a:ext cx="2590801" cy="393755"/>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Summative Course Finals</a:t>
            </a:r>
          </a:p>
        </p:txBody>
      </p:sp>
      <p:sp>
        <p:nvSpPr>
          <p:cNvPr id="91" name="Rounded Rectangle 79">
            <a:extLst>
              <a:ext uri="{FF2B5EF4-FFF2-40B4-BE49-F238E27FC236}">
                <a16:creationId xmlns:a16="http://schemas.microsoft.com/office/drawing/2014/main" id="{8EEE4F11-7337-4A1B-9A52-4F7A7D11D4AB}"/>
              </a:ext>
            </a:extLst>
          </p:cNvPr>
          <p:cNvSpPr/>
          <p:nvPr/>
        </p:nvSpPr>
        <p:spPr>
          <a:xfrm>
            <a:off x="6934200" y="4114800"/>
            <a:ext cx="1887412" cy="786384"/>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Minor-Unit Modular Interims</a:t>
            </a:r>
          </a:p>
        </p:txBody>
      </p:sp>
      <p:cxnSp>
        <p:nvCxnSpPr>
          <p:cNvPr id="93" name="Straight Arrow Connector 92">
            <a:extLst>
              <a:ext uri="{FF2B5EF4-FFF2-40B4-BE49-F238E27FC236}">
                <a16:creationId xmlns:a16="http://schemas.microsoft.com/office/drawing/2014/main" id="{BA9DF50C-BA70-4E89-A2D6-FB275AFD3B13}"/>
              </a:ext>
            </a:extLst>
          </p:cNvPr>
          <p:cNvCxnSpPr>
            <a:cxnSpLocks/>
            <a:stCxn id="90" idx="3"/>
            <a:endCxn id="95" idx="1"/>
          </p:cNvCxnSpPr>
          <p:nvPr/>
        </p:nvCxnSpPr>
        <p:spPr>
          <a:xfrm>
            <a:off x="4876800" y="5967007"/>
            <a:ext cx="914400" cy="0"/>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5" name="Rounded Rectangle 79">
            <a:extLst>
              <a:ext uri="{FF2B5EF4-FFF2-40B4-BE49-F238E27FC236}">
                <a16:creationId xmlns:a16="http://schemas.microsoft.com/office/drawing/2014/main" id="{4E7A72E9-278F-4FE9-B625-C9AFBFD055B2}"/>
              </a:ext>
            </a:extLst>
          </p:cNvPr>
          <p:cNvSpPr/>
          <p:nvPr/>
        </p:nvSpPr>
        <p:spPr>
          <a:xfrm>
            <a:off x="5791200" y="5770129"/>
            <a:ext cx="3030412" cy="393755"/>
          </a:xfrm>
          <a:prstGeom prst="roundRect">
            <a:avLst/>
          </a:prstGeom>
          <a:gradFill>
            <a:gsLst>
              <a:gs pos="55000">
                <a:schemeClr val="accent6">
                  <a:lumMod val="75000"/>
                </a:schemeClr>
              </a:gs>
              <a:gs pos="45000">
                <a:srgbClr val="77933C"/>
              </a:gs>
              <a:gs pos="100000">
                <a:schemeClr val="accent6">
                  <a:lumMod val="75000"/>
                </a:schemeClr>
              </a:gs>
              <a:gs pos="0">
                <a:schemeClr val="accent3">
                  <a:lumMod val="7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Major-Unit Modular Interims</a:t>
            </a:r>
          </a:p>
        </p:txBody>
      </p:sp>
      <p:cxnSp>
        <p:nvCxnSpPr>
          <p:cNvPr id="96" name="Straight Arrow Connector 95">
            <a:extLst>
              <a:ext uri="{FF2B5EF4-FFF2-40B4-BE49-F238E27FC236}">
                <a16:creationId xmlns:a16="http://schemas.microsoft.com/office/drawing/2014/main" id="{8206D05E-6E31-4DE5-908C-563216166AF1}"/>
              </a:ext>
            </a:extLst>
          </p:cNvPr>
          <p:cNvCxnSpPr>
            <a:cxnSpLocks/>
            <a:endCxn id="91" idx="2"/>
          </p:cNvCxnSpPr>
          <p:nvPr/>
        </p:nvCxnSpPr>
        <p:spPr>
          <a:xfrm flipV="1">
            <a:off x="7877906" y="4901184"/>
            <a:ext cx="0" cy="868945"/>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7" name="Rounded Rectangle 13">
            <a:extLst>
              <a:ext uri="{FF2B5EF4-FFF2-40B4-BE49-F238E27FC236}">
                <a16:creationId xmlns:a16="http://schemas.microsoft.com/office/drawing/2014/main" id="{E916FAE9-1E19-418C-B7D1-CEE771D238D6}"/>
              </a:ext>
            </a:extLst>
          </p:cNvPr>
          <p:cNvSpPr/>
          <p:nvPr/>
        </p:nvSpPr>
        <p:spPr>
          <a:xfrm>
            <a:off x="287212" y="1048758"/>
            <a:ext cx="1524000" cy="762000"/>
          </a:xfrm>
          <a:prstGeom prst="roundRect">
            <a:avLst/>
          </a:prstGeom>
          <a:gradFill>
            <a:gsLst>
              <a:gs pos="74991">
                <a:schemeClr val="accent6">
                  <a:lumMod val="75000"/>
                </a:schemeClr>
              </a:gs>
              <a:gs pos="66655">
                <a:srgbClr val="77933C"/>
              </a:gs>
              <a:gs pos="35000">
                <a:schemeClr val="accent3">
                  <a:lumMod val="75000"/>
                </a:schemeClr>
              </a:gs>
              <a:gs pos="25000">
                <a:schemeClr val="accent1"/>
              </a:gs>
              <a:gs pos="0">
                <a:schemeClr val="accent1"/>
              </a:gs>
              <a:gs pos="100000">
                <a:schemeClr val="accent6">
                  <a:lumMod val="7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Learning Theory</a:t>
            </a:r>
          </a:p>
        </p:txBody>
      </p:sp>
      <p:cxnSp>
        <p:nvCxnSpPr>
          <p:cNvPr id="53" name="Straight Arrow Connector 52">
            <a:extLst>
              <a:ext uri="{FF2B5EF4-FFF2-40B4-BE49-F238E27FC236}">
                <a16:creationId xmlns:a16="http://schemas.microsoft.com/office/drawing/2014/main" id="{1D432C83-3F31-4355-910C-E29E37CFFD2E}"/>
              </a:ext>
            </a:extLst>
          </p:cNvPr>
          <p:cNvCxnSpPr>
            <a:cxnSpLocks/>
            <a:stCxn id="67" idx="2"/>
          </p:cNvCxnSpPr>
          <p:nvPr/>
        </p:nvCxnSpPr>
        <p:spPr>
          <a:xfrm>
            <a:off x="3048000" y="2616452"/>
            <a:ext cx="0" cy="3153677"/>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9" name="Elbow Connector 33">
            <a:extLst>
              <a:ext uri="{FF2B5EF4-FFF2-40B4-BE49-F238E27FC236}">
                <a16:creationId xmlns:a16="http://schemas.microsoft.com/office/drawing/2014/main" id="{A534138F-CADF-4837-9D9D-D4D3B7060166}"/>
              </a:ext>
            </a:extLst>
          </p:cNvPr>
          <p:cNvCxnSpPr>
            <a:cxnSpLocks/>
            <a:stCxn id="87" idx="3"/>
          </p:cNvCxnSpPr>
          <p:nvPr/>
        </p:nvCxnSpPr>
        <p:spPr>
          <a:xfrm flipV="1">
            <a:off x="1808292" y="2616453"/>
            <a:ext cx="744412" cy="2073568"/>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8" name="Elbow Connector 61">
            <a:extLst>
              <a:ext uri="{FF2B5EF4-FFF2-40B4-BE49-F238E27FC236}">
                <a16:creationId xmlns:a16="http://schemas.microsoft.com/office/drawing/2014/main" id="{B0902C51-85BB-40B8-939C-84AC8436C2C7}"/>
              </a:ext>
            </a:extLst>
          </p:cNvPr>
          <p:cNvCxnSpPr>
            <a:cxnSpLocks/>
            <a:stCxn id="71" idx="3"/>
            <a:endCxn id="67" idx="1"/>
          </p:cNvCxnSpPr>
          <p:nvPr/>
        </p:nvCxnSpPr>
        <p:spPr>
          <a:xfrm flipV="1">
            <a:off x="1811212" y="2430626"/>
            <a:ext cx="474788" cy="2649"/>
          </a:xfrm>
          <a:prstGeom prst="straightConnector1">
            <a:avLst/>
          </a:prstGeom>
          <a:ln w="25400" cmpd="sng">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4" name="Rounded Rectangle 73">
            <a:extLst>
              <a:ext uri="{FF2B5EF4-FFF2-40B4-BE49-F238E27FC236}">
                <a16:creationId xmlns:a16="http://schemas.microsoft.com/office/drawing/2014/main" id="{CB141662-F5BB-4801-BF0B-0AD1BC4DEF57}"/>
              </a:ext>
            </a:extLst>
          </p:cNvPr>
          <p:cNvSpPr/>
          <p:nvPr/>
        </p:nvSpPr>
        <p:spPr>
          <a:xfrm>
            <a:off x="3607777" y="2954704"/>
            <a:ext cx="1362810" cy="757246"/>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Minor Unit Planning</a:t>
            </a:r>
          </a:p>
        </p:txBody>
      </p:sp>
      <p:sp>
        <p:nvSpPr>
          <p:cNvPr id="47" name="Content Placeholder 2">
            <a:extLst>
              <a:ext uri="{FF2B5EF4-FFF2-40B4-BE49-F238E27FC236}">
                <a16:creationId xmlns:a16="http://schemas.microsoft.com/office/drawing/2014/main" id="{535F8D10-52E1-44F5-8742-29FA1AD52C20}"/>
              </a:ext>
            </a:extLst>
          </p:cNvPr>
          <p:cNvSpPr>
            <a:spLocks noGrp="1"/>
          </p:cNvSpPr>
          <p:nvPr>
            <p:ph idx="1"/>
          </p:nvPr>
        </p:nvSpPr>
        <p:spPr>
          <a:xfrm>
            <a:off x="3048000" y="785785"/>
            <a:ext cx="5105400" cy="1306781"/>
          </a:xfrm>
          <a:ln>
            <a:noFill/>
          </a:ln>
        </p:spPr>
        <p:txBody>
          <a:bodyPr>
            <a:normAutofit/>
          </a:bodyPr>
          <a:lstStyle/>
          <a:p>
            <a:pPr marL="0" indent="0">
              <a:buNone/>
            </a:pPr>
            <a:r>
              <a:rPr lang="en-US" sz="1600" dirty="0">
                <a:solidFill>
                  <a:srgbClr val="FF0000"/>
                </a:solidFill>
              </a:rPr>
              <a:t>Daily lesson planning feeds directly into daily instruction</a:t>
            </a:r>
          </a:p>
          <a:p>
            <a:pPr marL="0" indent="0">
              <a:buNone/>
            </a:pPr>
            <a:endParaRPr lang="en-US" sz="1600" dirty="0">
              <a:solidFill>
                <a:srgbClr val="FF0000"/>
              </a:solidFill>
            </a:endParaRPr>
          </a:p>
          <a:p>
            <a:pPr marL="0" indent="0">
              <a:buNone/>
            </a:pPr>
            <a:endParaRPr lang="en-US" sz="1600" dirty="0">
              <a:solidFill>
                <a:srgbClr val="FF0000"/>
              </a:solidFill>
            </a:endParaRPr>
          </a:p>
          <a:p>
            <a:pPr marL="0" indent="0">
              <a:buNone/>
            </a:pPr>
            <a:endParaRPr lang="en-US" sz="1600" dirty="0">
              <a:solidFill>
                <a:srgbClr val="FF0000"/>
              </a:solidFill>
            </a:endParaRPr>
          </a:p>
        </p:txBody>
      </p:sp>
      <p:sp>
        <p:nvSpPr>
          <p:cNvPr id="34" name="TextBox 33">
            <a:extLst>
              <a:ext uri="{FF2B5EF4-FFF2-40B4-BE49-F238E27FC236}">
                <a16:creationId xmlns:a16="http://schemas.microsoft.com/office/drawing/2014/main" id="{CCE9848E-D3A5-4FC9-956D-7A0793A55F53}"/>
              </a:ext>
            </a:extLst>
          </p:cNvPr>
          <p:cNvSpPr txBox="1"/>
          <p:nvPr/>
        </p:nvSpPr>
        <p:spPr>
          <a:xfrm>
            <a:off x="5782405" y="5431703"/>
            <a:ext cx="1110767" cy="338554"/>
          </a:xfrm>
          <a:prstGeom prst="rect">
            <a:avLst/>
          </a:prstGeom>
          <a:noFill/>
        </p:spPr>
        <p:txBody>
          <a:bodyPr wrap="square" rtlCol="0">
            <a:spAutoFit/>
          </a:bodyPr>
          <a:lstStyle/>
          <a:p>
            <a:r>
              <a:rPr lang="en-US" sz="800" dirty="0">
                <a:solidFill>
                  <a:schemeClr val="accent3">
                    <a:lumMod val="75000"/>
                  </a:schemeClr>
                </a:solidFill>
              </a:rPr>
              <a:t>3 mid-term tests</a:t>
            </a:r>
          </a:p>
          <a:p>
            <a:r>
              <a:rPr lang="en-US" sz="800" dirty="0">
                <a:solidFill>
                  <a:schemeClr val="accent3">
                    <a:lumMod val="75000"/>
                  </a:schemeClr>
                </a:solidFill>
              </a:rPr>
              <a:t>Developed by district</a:t>
            </a:r>
          </a:p>
        </p:txBody>
      </p:sp>
      <p:sp>
        <p:nvSpPr>
          <p:cNvPr id="35" name="TextBox 34">
            <a:extLst>
              <a:ext uri="{FF2B5EF4-FFF2-40B4-BE49-F238E27FC236}">
                <a16:creationId xmlns:a16="http://schemas.microsoft.com/office/drawing/2014/main" id="{5EB4EDD1-C27C-4F16-83B3-230156574596}"/>
              </a:ext>
            </a:extLst>
          </p:cNvPr>
          <p:cNvSpPr txBox="1"/>
          <p:nvPr/>
        </p:nvSpPr>
        <p:spPr>
          <a:xfrm>
            <a:off x="7877906" y="5549721"/>
            <a:ext cx="943706" cy="215444"/>
          </a:xfrm>
          <a:prstGeom prst="rect">
            <a:avLst/>
          </a:prstGeom>
          <a:noFill/>
        </p:spPr>
        <p:txBody>
          <a:bodyPr wrap="square" rtlCol="0">
            <a:spAutoFit/>
          </a:bodyPr>
          <a:lstStyle/>
          <a:p>
            <a:r>
              <a:rPr lang="en-US" sz="800" dirty="0">
                <a:solidFill>
                  <a:schemeClr val="accent6">
                    <a:lumMod val="75000"/>
                  </a:schemeClr>
                </a:solidFill>
              </a:rPr>
              <a:t>Timed by teacher</a:t>
            </a:r>
          </a:p>
        </p:txBody>
      </p:sp>
      <p:cxnSp>
        <p:nvCxnSpPr>
          <p:cNvPr id="39" name="Straight Arrow Connector 69">
            <a:extLst>
              <a:ext uri="{FF2B5EF4-FFF2-40B4-BE49-F238E27FC236}">
                <a16:creationId xmlns:a16="http://schemas.microsoft.com/office/drawing/2014/main" id="{C6B392AB-C165-46B5-9A63-2E9D84F999B3}"/>
              </a:ext>
            </a:extLst>
          </p:cNvPr>
          <p:cNvCxnSpPr>
            <a:cxnSpLocks/>
            <a:endCxn id="41" idx="1"/>
          </p:cNvCxnSpPr>
          <p:nvPr/>
        </p:nvCxnSpPr>
        <p:spPr>
          <a:xfrm rot="16200000" flipH="1">
            <a:off x="2186906" y="3782348"/>
            <a:ext cx="2586769" cy="254976"/>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1" name="Rounded Rectangle 73">
            <a:extLst>
              <a:ext uri="{FF2B5EF4-FFF2-40B4-BE49-F238E27FC236}">
                <a16:creationId xmlns:a16="http://schemas.microsoft.com/office/drawing/2014/main" id="{9028A114-A0E8-47AC-A71D-FF11E9684D5E}"/>
              </a:ext>
            </a:extLst>
          </p:cNvPr>
          <p:cNvSpPr/>
          <p:nvPr/>
        </p:nvSpPr>
        <p:spPr>
          <a:xfrm>
            <a:off x="3607778" y="5006625"/>
            <a:ext cx="2174627" cy="393192"/>
          </a:xfrm>
          <a:prstGeom prst="roundRect">
            <a:avLst/>
          </a:prstGeom>
          <a:gradFill>
            <a:gsLst>
              <a:gs pos="76000">
                <a:schemeClr val="accent6">
                  <a:lumMod val="75000"/>
                </a:schemeClr>
              </a:gs>
              <a:gs pos="64000">
                <a:schemeClr val="accent3">
                  <a:lumMod val="75000"/>
                </a:schemeClr>
              </a:gs>
              <a:gs pos="0">
                <a:schemeClr val="accent3">
                  <a:lumMod val="75000"/>
                </a:schemeClr>
              </a:gs>
              <a:gs pos="100000">
                <a:schemeClr val="accent6">
                  <a:lumMod val="7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Major Unit Planning</a:t>
            </a:r>
          </a:p>
        </p:txBody>
      </p:sp>
      <p:cxnSp>
        <p:nvCxnSpPr>
          <p:cNvPr id="48" name="Straight Arrow Connector 69">
            <a:extLst>
              <a:ext uri="{FF2B5EF4-FFF2-40B4-BE49-F238E27FC236}">
                <a16:creationId xmlns:a16="http://schemas.microsoft.com/office/drawing/2014/main" id="{E2811A13-3C27-4ACE-BC66-F23F638D4795}"/>
              </a:ext>
            </a:extLst>
          </p:cNvPr>
          <p:cNvCxnSpPr>
            <a:cxnSpLocks/>
            <a:stCxn id="41" idx="3"/>
          </p:cNvCxnSpPr>
          <p:nvPr/>
        </p:nvCxnSpPr>
        <p:spPr>
          <a:xfrm>
            <a:off x="5782405" y="5203221"/>
            <a:ext cx="1524001" cy="566908"/>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EC6099B4-D798-4B37-B258-144801132951}"/>
              </a:ext>
            </a:extLst>
          </p:cNvPr>
          <p:cNvSpPr txBox="1"/>
          <p:nvPr/>
        </p:nvSpPr>
        <p:spPr>
          <a:xfrm>
            <a:off x="7907404" y="4891606"/>
            <a:ext cx="1011956" cy="215444"/>
          </a:xfrm>
          <a:prstGeom prst="rect">
            <a:avLst/>
          </a:prstGeom>
          <a:noFill/>
        </p:spPr>
        <p:txBody>
          <a:bodyPr wrap="square" rtlCol="0">
            <a:spAutoFit/>
          </a:bodyPr>
          <a:lstStyle/>
          <a:p>
            <a:pPr algn="r"/>
            <a:r>
              <a:rPr lang="en-US" sz="800" dirty="0">
                <a:solidFill>
                  <a:schemeClr val="accent6">
                    <a:lumMod val="75000"/>
                  </a:schemeClr>
                </a:solidFill>
              </a:rPr>
              <a:t>Graded homework</a:t>
            </a:r>
          </a:p>
        </p:txBody>
      </p:sp>
      <p:sp>
        <p:nvSpPr>
          <p:cNvPr id="52" name="TextBox 51">
            <a:extLst>
              <a:ext uri="{FF2B5EF4-FFF2-40B4-BE49-F238E27FC236}">
                <a16:creationId xmlns:a16="http://schemas.microsoft.com/office/drawing/2014/main" id="{A91CC362-DAB5-410B-A905-B83084AA87E5}"/>
              </a:ext>
            </a:extLst>
          </p:cNvPr>
          <p:cNvSpPr txBox="1"/>
          <p:nvPr/>
        </p:nvSpPr>
        <p:spPr>
          <a:xfrm>
            <a:off x="6934199" y="4896570"/>
            <a:ext cx="1011958" cy="215444"/>
          </a:xfrm>
          <a:prstGeom prst="rect">
            <a:avLst/>
          </a:prstGeom>
          <a:noFill/>
        </p:spPr>
        <p:txBody>
          <a:bodyPr wrap="square" rtlCol="0">
            <a:spAutoFit/>
          </a:bodyPr>
          <a:lstStyle/>
          <a:p>
            <a:r>
              <a:rPr lang="en-US" sz="800" dirty="0">
                <a:solidFill>
                  <a:schemeClr val="accent6">
                    <a:lumMod val="75000"/>
                  </a:schemeClr>
                </a:solidFill>
              </a:rPr>
              <a:t>Quizzes</a:t>
            </a:r>
          </a:p>
        </p:txBody>
      </p:sp>
      <p:sp>
        <p:nvSpPr>
          <p:cNvPr id="55" name="TextBox 54">
            <a:extLst>
              <a:ext uri="{FF2B5EF4-FFF2-40B4-BE49-F238E27FC236}">
                <a16:creationId xmlns:a16="http://schemas.microsoft.com/office/drawing/2014/main" id="{A57B06DF-1CF8-4FDD-9581-0C76519EF304}"/>
              </a:ext>
            </a:extLst>
          </p:cNvPr>
          <p:cNvSpPr txBox="1"/>
          <p:nvPr/>
        </p:nvSpPr>
        <p:spPr>
          <a:xfrm>
            <a:off x="2285999" y="5541894"/>
            <a:ext cx="714568" cy="218951"/>
          </a:xfrm>
          <a:prstGeom prst="rect">
            <a:avLst/>
          </a:prstGeom>
          <a:noFill/>
        </p:spPr>
        <p:txBody>
          <a:bodyPr wrap="square" rtlCol="0">
            <a:spAutoFit/>
          </a:bodyPr>
          <a:lstStyle/>
          <a:p>
            <a:r>
              <a:rPr lang="en-US" sz="800" dirty="0">
                <a:solidFill>
                  <a:schemeClr val="accent3">
                    <a:lumMod val="75000"/>
                  </a:schemeClr>
                </a:solidFill>
              </a:rPr>
              <a:t>Final exam,</a:t>
            </a:r>
          </a:p>
        </p:txBody>
      </p:sp>
      <p:sp>
        <p:nvSpPr>
          <p:cNvPr id="56" name="Rectangle 55">
            <a:extLst>
              <a:ext uri="{FF2B5EF4-FFF2-40B4-BE49-F238E27FC236}">
                <a16:creationId xmlns:a16="http://schemas.microsoft.com/office/drawing/2014/main" id="{CB66F532-1A5C-43B3-9A4E-6C57ADE4FD48}"/>
              </a:ext>
            </a:extLst>
          </p:cNvPr>
          <p:cNvSpPr/>
          <p:nvPr/>
        </p:nvSpPr>
        <p:spPr>
          <a:xfrm>
            <a:off x="3095435" y="5545402"/>
            <a:ext cx="1503938" cy="215444"/>
          </a:xfrm>
          <a:prstGeom prst="rect">
            <a:avLst/>
          </a:prstGeom>
        </p:spPr>
        <p:txBody>
          <a:bodyPr wrap="none">
            <a:spAutoFit/>
          </a:bodyPr>
          <a:lstStyle/>
          <a:p>
            <a:r>
              <a:rPr lang="en-US" sz="800" dirty="0">
                <a:solidFill>
                  <a:schemeClr val="accent3">
                    <a:lumMod val="75000"/>
                  </a:schemeClr>
                </a:solidFill>
              </a:rPr>
              <a:t>project, paper, or performance</a:t>
            </a:r>
            <a:endParaRPr lang="en-US" sz="800" dirty="0"/>
          </a:p>
        </p:txBody>
      </p:sp>
      <p:cxnSp>
        <p:nvCxnSpPr>
          <p:cNvPr id="57" name="Elbow Connector 93">
            <a:extLst>
              <a:ext uri="{FF2B5EF4-FFF2-40B4-BE49-F238E27FC236}">
                <a16:creationId xmlns:a16="http://schemas.microsoft.com/office/drawing/2014/main" id="{C60B3E8C-B865-4E42-9908-5E291538EF57}"/>
              </a:ext>
            </a:extLst>
          </p:cNvPr>
          <p:cNvCxnSpPr>
            <a:cxnSpLocks/>
          </p:cNvCxnSpPr>
          <p:nvPr/>
        </p:nvCxnSpPr>
        <p:spPr>
          <a:xfrm>
            <a:off x="4698824" y="3721046"/>
            <a:ext cx="2235375" cy="622354"/>
          </a:xfrm>
          <a:prstGeom prst="bentConnector3">
            <a:avLst>
              <a:gd name="adj1" fmla="val -143"/>
            </a:avLst>
          </a:prstGeom>
          <a:ln w="28575">
            <a:solidFill>
              <a:schemeClr val="tx1">
                <a:lumMod val="50000"/>
                <a:lumOff val="5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C0999EF9-6460-48CB-8403-05F0C003F208}"/>
              </a:ext>
            </a:extLst>
          </p:cNvPr>
          <p:cNvCxnSpPr>
            <a:cxnSpLocks/>
          </p:cNvCxnSpPr>
          <p:nvPr/>
        </p:nvCxnSpPr>
        <p:spPr>
          <a:xfrm flipV="1">
            <a:off x="3886200" y="3693836"/>
            <a:ext cx="0" cy="1312789"/>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0" name="Elbow Connector 93">
            <a:extLst>
              <a:ext uri="{FF2B5EF4-FFF2-40B4-BE49-F238E27FC236}">
                <a16:creationId xmlns:a16="http://schemas.microsoft.com/office/drawing/2014/main" id="{04E36911-C988-4266-9C55-F26312D7662E}"/>
              </a:ext>
            </a:extLst>
          </p:cNvPr>
          <p:cNvCxnSpPr>
            <a:cxnSpLocks/>
          </p:cNvCxnSpPr>
          <p:nvPr/>
        </p:nvCxnSpPr>
        <p:spPr>
          <a:xfrm rot="16200000" flipH="1">
            <a:off x="5213670" y="2787462"/>
            <a:ext cx="796042" cy="2645018"/>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4F3B2091-52D6-4E49-B2C5-9AF19F1198B2}"/>
              </a:ext>
            </a:extLst>
          </p:cNvPr>
          <p:cNvSpPr txBox="1"/>
          <p:nvPr/>
        </p:nvSpPr>
        <p:spPr>
          <a:xfrm>
            <a:off x="3886199" y="4655206"/>
            <a:ext cx="988044" cy="338554"/>
          </a:xfrm>
          <a:prstGeom prst="rect">
            <a:avLst/>
          </a:prstGeom>
          <a:noFill/>
        </p:spPr>
        <p:txBody>
          <a:bodyPr wrap="square" rtlCol="0">
            <a:spAutoFit/>
          </a:bodyPr>
          <a:lstStyle/>
          <a:p>
            <a:r>
              <a:rPr lang="en-US" sz="800" dirty="0">
                <a:solidFill>
                  <a:schemeClr val="accent3">
                    <a:lumMod val="75000"/>
                  </a:schemeClr>
                </a:solidFill>
              </a:rPr>
              <a:t>Developed</a:t>
            </a:r>
          </a:p>
          <a:p>
            <a:r>
              <a:rPr lang="en-US" sz="800" dirty="0">
                <a:solidFill>
                  <a:schemeClr val="accent3">
                    <a:lumMod val="75000"/>
                  </a:schemeClr>
                </a:solidFill>
              </a:rPr>
              <a:t>by district</a:t>
            </a:r>
          </a:p>
        </p:txBody>
      </p:sp>
      <p:sp>
        <p:nvSpPr>
          <p:cNvPr id="62" name="TextBox 61">
            <a:extLst>
              <a:ext uri="{FF2B5EF4-FFF2-40B4-BE49-F238E27FC236}">
                <a16:creationId xmlns:a16="http://schemas.microsoft.com/office/drawing/2014/main" id="{B4094BF0-D7BB-449F-AD51-701B78EEDED4}"/>
              </a:ext>
            </a:extLst>
          </p:cNvPr>
          <p:cNvSpPr txBox="1"/>
          <p:nvPr/>
        </p:nvSpPr>
        <p:spPr>
          <a:xfrm>
            <a:off x="4856290" y="4679511"/>
            <a:ext cx="926114" cy="338554"/>
          </a:xfrm>
          <a:prstGeom prst="rect">
            <a:avLst/>
          </a:prstGeom>
          <a:noFill/>
        </p:spPr>
        <p:txBody>
          <a:bodyPr wrap="square" rtlCol="0">
            <a:spAutoFit/>
          </a:bodyPr>
          <a:lstStyle/>
          <a:p>
            <a:r>
              <a:rPr lang="en-US" sz="800" dirty="0">
                <a:solidFill>
                  <a:schemeClr val="accent6">
                    <a:lumMod val="75000"/>
                  </a:schemeClr>
                </a:solidFill>
              </a:rPr>
              <a:t>Adopted/adapted by teacher</a:t>
            </a:r>
          </a:p>
        </p:txBody>
      </p:sp>
    </p:spTree>
    <p:extLst>
      <p:ext uri="{BB962C8B-B14F-4D97-AF65-F5344CB8AC3E}">
        <p14:creationId xmlns:p14="http://schemas.microsoft.com/office/powerpoint/2010/main" val="3291186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
                                            <p:txEl>
                                              <p:pRg st="0" end="0"/>
                                            </p:txEl>
                                          </p:spTgt>
                                        </p:tgtEl>
                                        <p:attrNameLst>
                                          <p:attrName>style.visibility</p:attrName>
                                        </p:attrNameLst>
                                      </p:cBhvr>
                                      <p:to>
                                        <p:strVal val="visible"/>
                                      </p:to>
                                    </p:set>
                                    <p:animEffect transition="in" filter="fade">
                                      <p:cBhvr>
                                        <p:cTn id="7" dur="500"/>
                                        <p:tgtEl>
                                          <p:spTgt spid="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D31916-81ED-4924-9DCD-7C02E5C561DD}"/>
              </a:ext>
            </a:extLst>
          </p:cNvPr>
          <p:cNvSpPr>
            <a:spLocks noGrp="1"/>
          </p:cNvSpPr>
          <p:nvPr>
            <p:ph type="title"/>
          </p:nvPr>
        </p:nvSpPr>
        <p:spPr/>
        <p:txBody>
          <a:bodyPr/>
          <a:lstStyle/>
          <a:p>
            <a:r>
              <a:rPr lang="en-US" dirty="0"/>
              <a:t>What Does the System Look Like?</a:t>
            </a:r>
          </a:p>
        </p:txBody>
      </p:sp>
      <p:sp>
        <p:nvSpPr>
          <p:cNvPr id="42" name="Rounded Rectangle 82">
            <a:extLst>
              <a:ext uri="{FF2B5EF4-FFF2-40B4-BE49-F238E27FC236}">
                <a16:creationId xmlns:a16="http://schemas.microsoft.com/office/drawing/2014/main" id="{63CAF75C-F938-4614-AC15-054557B64E24}"/>
              </a:ext>
            </a:extLst>
          </p:cNvPr>
          <p:cNvSpPr/>
          <p:nvPr/>
        </p:nvSpPr>
        <p:spPr>
          <a:xfrm>
            <a:off x="1772141" y="6488690"/>
            <a:ext cx="722918" cy="27552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State</a:t>
            </a:r>
          </a:p>
        </p:txBody>
      </p:sp>
      <p:sp>
        <p:nvSpPr>
          <p:cNvPr id="43" name="Rounded Rectangle 83">
            <a:extLst>
              <a:ext uri="{FF2B5EF4-FFF2-40B4-BE49-F238E27FC236}">
                <a16:creationId xmlns:a16="http://schemas.microsoft.com/office/drawing/2014/main" id="{DEF2790A-73DF-4992-BA48-D8CA9298B9F9}"/>
              </a:ext>
            </a:extLst>
          </p:cNvPr>
          <p:cNvSpPr/>
          <p:nvPr/>
        </p:nvSpPr>
        <p:spPr>
          <a:xfrm>
            <a:off x="2590800" y="6488690"/>
            <a:ext cx="901612" cy="275526"/>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District</a:t>
            </a:r>
          </a:p>
        </p:txBody>
      </p:sp>
      <p:sp>
        <p:nvSpPr>
          <p:cNvPr id="44" name="Rounded Rectangle 84">
            <a:extLst>
              <a:ext uri="{FF2B5EF4-FFF2-40B4-BE49-F238E27FC236}">
                <a16:creationId xmlns:a16="http://schemas.microsoft.com/office/drawing/2014/main" id="{8E12C3DB-2081-4883-B844-B86C9C4775DC}"/>
              </a:ext>
            </a:extLst>
          </p:cNvPr>
          <p:cNvSpPr/>
          <p:nvPr/>
        </p:nvSpPr>
        <p:spPr>
          <a:xfrm>
            <a:off x="3581400" y="6488690"/>
            <a:ext cx="1016176" cy="275526"/>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Teacher</a:t>
            </a:r>
          </a:p>
        </p:txBody>
      </p:sp>
      <p:sp>
        <p:nvSpPr>
          <p:cNvPr id="46" name="Rectangle 45">
            <a:extLst>
              <a:ext uri="{FF2B5EF4-FFF2-40B4-BE49-F238E27FC236}">
                <a16:creationId xmlns:a16="http://schemas.microsoft.com/office/drawing/2014/main" id="{BCD68392-EB56-421F-B1C8-CCFE7C6A8AFC}"/>
              </a:ext>
            </a:extLst>
          </p:cNvPr>
          <p:cNvSpPr/>
          <p:nvPr/>
        </p:nvSpPr>
        <p:spPr>
          <a:xfrm>
            <a:off x="0" y="6439531"/>
            <a:ext cx="1677319" cy="369332"/>
          </a:xfrm>
          <a:prstGeom prst="rect">
            <a:avLst/>
          </a:prstGeom>
        </p:spPr>
        <p:txBody>
          <a:bodyPr wrap="none">
            <a:spAutoFit/>
          </a:bodyPr>
          <a:lstStyle/>
          <a:p>
            <a:r>
              <a:rPr lang="en-US" dirty="0"/>
              <a:t>Locus of control</a:t>
            </a:r>
          </a:p>
        </p:txBody>
      </p:sp>
      <p:sp>
        <p:nvSpPr>
          <p:cNvPr id="66" name="Rounded Rectangle 4">
            <a:extLst>
              <a:ext uri="{FF2B5EF4-FFF2-40B4-BE49-F238E27FC236}">
                <a16:creationId xmlns:a16="http://schemas.microsoft.com/office/drawing/2014/main" id="{B8DFB893-5D79-43C7-AFDA-C123563978DA}"/>
              </a:ext>
            </a:extLst>
          </p:cNvPr>
          <p:cNvSpPr/>
          <p:nvPr/>
        </p:nvSpPr>
        <p:spPr>
          <a:xfrm>
            <a:off x="5257800" y="2949950"/>
            <a:ext cx="1524000" cy="762000"/>
          </a:xfrm>
          <a:prstGeom prst="roundRect">
            <a:avLst/>
          </a:prstGeom>
          <a:solidFill>
            <a:schemeClr val="accent6">
              <a:lumMod val="75000"/>
            </a:schemeClr>
          </a:solidFill>
          <a:ln w="254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Daily Lesson Planning</a:t>
            </a:r>
          </a:p>
        </p:txBody>
      </p:sp>
      <p:sp>
        <p:nvSpPr>
          <p:cNvPr id="67" name="Rounded Rectangle 5">
            <a:extLst>
              <a:ext uri="{FF2B5EF4-FFF2-40B4-BE49-F238E27FC236}">
                <a16:creationId xmlns:a16="http://schemas.microsoft.com/office/drawing/2014/main" id="{C4209E2E-EDCB-4E6B-8E4F-3E522F604839}"/>
              </a:ext>
            </a:extLst>
          </p:cNvPr>
          <p:cNvSpPr/>
          <p:nvPr/>
        </p:nvSpPr>
        <p:spPr>
          <a:xfrm>
            <a:off x="2286000" y="2244800"/>
            <a:ext cx="1524000" cy="371652"/>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Curriculum</a:t>
            </a:r>
          </a:p>
        </p:txBody>
      </p:sp>
      <p:sp>
        <p:nvSpPr>
          <p:cNvPr id="71" name="Rounded Rectangle 13">
            <a:extLst>
              <a:ext uri="{FF2B5EF4-FFF2-40B4-BE49-F238E27FC236}">
                <a16:creationId xmlns:a16="http://schemas.microsoft.com/office/drawing/2014/main" id="{DED0A6A6-67C7-4287-BFA4-EAEC1F91DEF1}"/>
              </a:ext>
            </a:extLst>
          </p:cNvPr>
          <p:cNvSpPr/>
          <p:nvPr/>
        </p:nvSpPr>
        <p:spPr>
          <a:xfrm>
            <a:off x="287212" y="2244968"/>
            <a:ext cx="1524000" cy="37661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Standards</a:t>
            </a:r>
          </a:p>
        </p:txBody>
      </p:sp>
      <p:cxnSp>
        <p:nvCxnSpPr>
          <p:cNvPr id="72" name="Straight Arrow Connector 71">
            <a:extLst>
              <a:ext uri="{FF2B5EF4-FFF2-40B4-BE49-F238E27FC236}">
                <a16:creationId xmlns:a16="http://schemas.microsoft.com/office/drawing/2014/main" id="{5AB13E77-1DA2-461D-BA12-506566E100C7}"/>
              </a:ext>
            </a:extLst>
          </p:cNvPr>
          <p:cNvCxnSpPr>
            <a:cxnSpLocks/>
            <a:stCxn id="97" idx="2"/>
            <a:endCxn id="71" idx="0"/>
          </p:cNvCxnSpPr>
          <p:nvPr/>
        </p:nvCxnSpPr>
        <p:spPr>
          <a:xfrm>
            <a:off x="1049212" y="1810758"/>
            <a:ext cx="0" cy="434210"/>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4" name="Elbow Connector 26">
            <a:extLst>
              <a:ext uri="{FF2B5EF4-FFF2-40B4-BE49-F238E27FC236}">
                <a16:creationId xmlns:a16="http://schemas.microsoft.com/office/drawing/2014/main" id="{D0CA90C7-600E-4FEB-8A4E-1FB378D90D26}"/>
              </a:ext>
            </a:extLst>
          </p:cNvPr>
          <p:cNvCxnSpPr>
            <a:cxnSpLocks/>
            <a:stCxn id="97" idx="3"/>
            <a:endCxn id="67" idx="0"/>
          </p:cNvCxnSpPr>
          <p:nvPr/>
        </p:nvCxnSpPr>
        <p:spPr>
          <a:xfrm>
            <a:off x="1811212" y="1429758"/>
            <a:ext cx="1236788" cy="815042"/>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534CB7B0-8DDC-41BA-97F1-95226BB1775F}"/>
              </a:ext>
            </a:extLst>
          </p:cNvPr>
          <p:cNvCxnSpPr>
            <a:cxnSpLocks/>
            <a:stCxn id="71" idx="2"/>
            <a:endCxn id="87" idx="0"/>
          </p:cNvCxnSpPr>
          <p:nvPr/>
        </p:nvCxnSpPr>
        <p:spPr>
          <a:xfrm flipH="1">
            <a:off x="1047752" y="2621581"/>
            <a:ext cx="1460" cy="1576861"/>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7" name="Rounded Rectangle 52">
            <a:extLst>
              <a:ext uri="{FF2B5EF4-FFF2-40B4-BE49-F238E27FC236}">
                <a16:creationId xmlns:a16="http://schemas.microsoft.com/office/drawing/2014/main" id="{4B06CBD0-C45B-479C-8405-9C40C24DC1E6}"/>
              </a:ext>
            </a:extLst>
          </p:cNvPr>
          <p:cNvSpPr/>
          <p:nvPr/>
        </p:nvSpPr>
        <p:spPr>
          <a:xfrm>
            <a:off x="7069012" y="1711568"/>
            <a:ext cx="1752600" cy="762000"/>
          </a:xfrm>
          <a:prstGeom prst="roundRect">
            <a:avLst/>
          </a:prstGeom>
          <a:solidFill>
            <a:schemeClr val="accent6">
              <a:lumMod val="75000"/>
            </a:schemeClr>
          </a:solidFill>
          <a:ln w="254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Daily Instruction</a:t>
            </a:r>
          </a:p>
        </p:txBody>
      </p:sp>
      <p:cxnSp>
        <p:nvCxnSpPr>
          <p:cNvPr id="78" name="Elbow Connector 57">
            <a:extLst>
              <a:ext uri="{FF2B5EF4-FFF2-40B4-BE49-F238E27FC236}">
                <a16:creationId xmlns:a16="http://schemas.microsoft.com/office/drawing/2014/main" id="{7C44F74D-53EC-4E1A-A7EA-6F4EE4392F27}"/>
              </a:ext>
            </a:extLst>
          </p:cNvPr>
          <p:cNvCxnSpPr>
            <a:cxnSpLocks/>
            <a:stCxn id="66" idx="0"/>
            <a:endCxn id="77" idx="1"/>
          </p:cNvCxnSpPr>
          <p:nvPr/>
        </p:nvCxnSpPr>
        <p:spPr>
          <a:xfrm rot="5400000" flipH="1" flipV="1">
            <a:off x="6115715" y="1996653"/>
            <a:ext cx="857382" cy="1049212"/>
          </a:xfrm>
          <a:prstGeom prst="bentConnector2">
            <a:avLst/>
          </a:prstGeom>
          <a:ln w="25400" cmpd="sng">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9" name="Elbow Connector 61">
            <a:extLst>
              <a:ext uri="{FF2B5EF4-FFF2-40B4-BE49-F238E27FC236}">
                <a16:creationId xmlns:a16="http://schemas.microsoft.com/office/drawing/2014/main" id="{EF90BE0A-0862-4A34-B644-5B0F013AC941}"/>
              </a:ext>
            </a:extLst>
          </p:cNvPr>
          <p:cNvCxnSpPr>
            <a:cxnSpLocks/>
            <a:stCxn id="66" idx="3"/>
            <a:endCxn id="85" idx="1"/>
          </p:cNvCxnSpPr>
          <p:nvPr/>
        </p:nvCxnSpPr>
        <p:spPr>
          <a:xfrm>
            <a:off x="6781800" y="3330950"/>
            <a:ext cx="287212" cy="0"/>
          </a:xfrm>
          <a:prstGeom prst="straightConnector1">
            <a:avLst/>
          </a:prstGeom>
          <a:ln w="2540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FADFC23C-3902-4D8D-B91C-4B14A24590BF}"/>
              </a:ext>
            </a:extLst>
          </p:cNvPr>
          <p:cNvCxnSpPr/>
          <p:nvPr/>
        </p:nvCxnSpPr>
        <p:spPr>
          <a:xfrm>
            <a:off x="7450012" y="2473568"/>
            <a:ext cx="0" cy="476382"/>
          </a:xfrm>
          <a:prstGeom prst="straightConnector1">
            <a:avLst/>
          </a:prstGeom>
          <a:ln w="2540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1" name="Elbow Connector 67">
            <a:extLst>
              <a:ext uri="{FF2B5EF4-FFF2-40B4-BE49-F238E27FC236}">
                <a16:creationId xmlns:a16="http://schemas.microsoft.com/office/drawing/2014/main" id="{A5C7909A-28A0-482D-B263-7844ADFDAB0C}"/>
              </a:ext>
            </a:extLst>
          </p:cNvPr>
          <p:cNvCxnSpPr>
            <a:cxnSpLocks/>
          </p:cNvCxnSpPr>
          <p:nvPr/>
        </p:nvCxnSpPr>
        <p:spPr>
          <a:xfrm flipV="1">
            <a:off x="8364412" y="2473568"/>
            <a:ext cx="0" cy="481136"/>
          </a:xfrm>
          <a:prstGeom prst="straightConnector1">
            <a:avLst/>
          </a:prstGeom>
          <a:ln w="2540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3" name="Elbow Connector 101">
            <a:extLst>
              <a:ext uri="{FF2B5EF4-FFF2-40B4-BE49-F238E27FC236}">
                <a16:creationId xmlns:a16="http://schemas.microsoft.com/office/drawing/2014/main" id="{8A6E284E-248F-4F6E-B86D-42182CDD2EE4}"/>
              </a:ext>
            </a:extLst>
          </p:cNvPr>
          <p:cNvCxnSpPr>
            <a:cxnSpLocks/>
            <a:endCxn id="66" idx="2"/>
          </p:cNvCxnSpPr>
          <p:nvPr/>
        </p:nvCxnSpPr>
        <p:spPr>
          <a:xfrm rot="10800000" flipV="1">
            <a:off x="6019800" y="3705556"/>
            <a:ext cx="1354012" cy="6394"/>
          </a:xfrm>
          <a:prstGeom prst="bentConnector4">
            <a:avLst>
              <a:gd name="adj1" fmla="val -217"/>
              <a:gd name="adj2" fmla="val 3675227"/>
            </a:avLst>
          </a:prstGeom>
          <a:ln w="2540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CC43EE4B-F3CB-4E47-8A30-2F05B41975F4}"/>
              </a:ext>
            </a:extLst>
          </p:cNvPr>
          <p:cNvCxnSpPr>
            <a:cxnSpLocks/>
            <a:stCxn id="54" idx="3"/>
            <a:endCxn id="66" idx="1"/>
          </p:cNvCxnSpPr>
          <p:nvPr/>
        </p:nvCxnSpPr>
        <p:spPr>
          <a:xfrm flipV="1">
            <a:off x="4970587" y="3330950"/>
            <a:ext cx="287213" cy="2377"/>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5" name="Rounded Rectangle 53">
            <a:extLst>
              <a:ext uri="{FF2B5EF4-FFF2-40B4-BE49-F238E27FC236}">
                <a16:creationId xmlns:a16="http://schemas.microsoft.com/office/drawing/2014/main" id="{1F771146-C906-4E8E-B54C-D6D564B07AF6}"/>
              </a:ext>
            </a:extLst>
          </p:cNvPr>
          <p:cNvSpPr/>
          <p:nvPr/>
        </p:nvSpPr>
        <p:spPr>
          <a:xfrm>
            <a:off x="7069012" y="2949950"/>
            <a:ext cx="1752600" cy="762000"/>
          </a:xfrm>
          <a:prstGeom prst="roundRect">
            <a:avLst/>
          </a:prstGeom>
          <a:solidFill>
            <a:schemeClr val="accent6">
              <a:lumMod val="75000"/>
            </a:schemeClr>
          </a:solidFill>
          <a:ln w="254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Daily Formative Assessment</a:t>
            </a:r>
          </a:p>
        </p:txBody>
      </p:sp>
      <p:sp>
        <p:nvSpPr>
          <p:cNvPr id="87" name="Rounded Rectangle 29">
            <a:extLst>
              <a:ext uri="{FF2B5EF4-FFF2-40B4-BE49-F238E27FC236}">
                <a16:creationId xmlns:a16="http://schemas.microsoft.com/office/drawing/2014/main" id="{7FD5BFF7-125C-45D8-B1FF-57C01A3374A4}"/>
              </a:ext>
            </a:extLst>
          </p:cNvPr>
          <p:cNvSpPr/>
          <p:nvPr/>
        </p:nvSpPr>
        <p:spPr>
          <a:xfrm>
            <a:off x="287212" y="4198442"/>
            <a:ext cx="1521080" cy="98315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State Summative Assessment</a:t>
            </a:r>
          </a:p>
        </p:txBody>
      </p:sp>
      <p:cxnSp>
        <p:nvCxnSpPr>
          <p:cNvPr id="89" name="Straight Arrow Connector 53">
            <a:extLst>
              <a:ext uri="{FF2B5EF4-FFF2-40B4-BE49-F238E27FC236}">
                <a16:creationId xmlns:a16="http://schemas.microsoft.com/office/drawing/2014/main" id="{177856E5-F542-443A-9E56-3BAD94CDBBD9}"/>
              </a:ext>
            </a:extLst>
          </p:cNvPr>
          <p:cNvCxnSpPr>
            <a:cxnSpLocks/>
            <a:stCxn id="87" idx="2"/>
            <a:endCxn id="90" idx="1"/>
          </p:cNvCxnSpPr>
          <p:nvPr/>
        </p:nvCxnSpPr>
        <p:spPr>
          <a:xfrm rot="16200000" flipH="1">
            <a:off x="1274171" y="4955179"/>
            <a:ext cx="785408" cy="1238247"/>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0" name="Rounded Rectangle 79">
            <a:extLst>
              <a:ext uri="{FF2B5EF4-FFF2-40B4-BE49-F238E27FC236}">
                <a16:creationId xmlns:a16="http://schemas.microsoft.com/office/drawing/2014/main" id="{B427D7DD-040B-4F9D-96A6-85002A07DCBE}"/>
              </a:ext>
            </a:extLst>
          </p:cNvPr>
          <p:cNvSpPr/>
          <p:nvPr/>
        </p:nvSpPr>
        <p:spPr>
          <a:xfrm>
            <a:off x="2285999" y="5770129"/>
            <a:ext cx="2590801" cy="393755"/>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Summative Course Finals</a:t>
            </a:r>
          </a:p>
        </p:txBody>
      </p:sp>
      <p:sp>
        <p:nvSpPr>
          <p:cNvPr id="91" name="Rounded Rectangle 79">
            <a:extLst>
              <a:ext uri="{FF2B5EF4-FFF2-40B4-BE49-F238E27FC236}">
                <a16:creationId xmlns:a16="http://schemas.microsoft.com/office/drawing/2014/main" id="{8EEE4F11-7337-4A1B-9A52-4F7A7D11D4AB}"/>
              </a:ext>
            </a:extLst>
          </p:cNvPr>
          <p:cNvSpPr/>
          <p:nvPr/>
        </p:nvSpPr>
        <p:spPr>
          <a:xfrm>
            <a:off x="6934200" y="4114800"/>
            <a:ext cx="1887412" cy="786384"/>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Minor-Unit Modular Interims</a:t>
            </a:r>
          </a:p>
        </p:txBody>
      </p:sp>
      <p:cxnSp>
        <p:nvCxnSpPr>
          <p:cNvPr id="93" name="Straight Arrow Connector 92">
            <a:extLst>
              <a:ext uri="{FF2B5EF4-FFF2-40B4-BE49-F238E27FC236}">
                <a16:creationId xmlns:a16="http://schemas.microsoft.com/office/drawing/2014/main" id="{BA9DF50C-BA70-4E89-A2D6-FB275AFD3B13}"/>
              </a:ext>
            </a:extLst>
          </p:cNvPr>
          <p:cNvCxnSpPr>
            <a:cxnSpLocks/>
            <a:stCxn id="90" idx="3"/>
            <a:endCxn id="95" idx="1"/>
          </p:cNvCxnSpPr>
          <p:nvPr/>
        </p:nvCxnSpPr>
        <p:spPr>
          <a:xfrm>
            <a:off x="4876800" y="5967007"/>
            <a:ext cx="914400" cy="0"/>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5" name="Rounded Rectangle 79">
            <a:extLst>
              <a:ext uri="{FF2B5EF4-FFF2-40B4-BE49-F238E27FC236}">
                <a16:creationId xmlns:a16="http://schemas.microsoft.com/office/drawing/2014/main" id="{4E7A72E9-278F-4FE9-B625-C9AFBFD055B2}"/>
              </a:ext>
            </a:extLst>
          </p:cNvPr>
          <p:cNvSpPr/>
          <p:nvPr/>
        </p:nvSpPr>
        <p:spPr>
          <a:xfrm>
            <a:off x="5791200" y="5770129"/>
            <a:ext cx="3030412" cy="393755"/>
          </a:xfrm>
          <a:prstGeom prst="roundRect">
            <a:avLst/>
          </a:prstGeom>
          <a:gradFill>
            <a:gsLst>
              <a:gs pos="55000">
                <a:schemeClr val="accent6">
                  <a:lumMod val="75000"/>
                </a:schemeClr>
              </a:gs>
              <a:gs pos="45000">
                <a:srgbClr val="77933C"/>
              </a:gs>
              <a:gs pos="100000">
                <a:schemeClr val="accent6">
                  <a:lumMod val="75000"/>
                </a:schemeClr>
              </a:gs>
              <a:gs pos="0">
                <a:schemeClr val="accent3">
                  <a:lumMod val="7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Major-Unit Modular Interims</a:t>
            </a:r>
          </a:p>
        </p:txBody>
      </p:sp>
      <p:cxnSp>
        <p:nvCxnSpPr>
          <p:cNvPr id="96" name="Straight Arrow Connector 95">
            <a:extLst>
              <a:ext uri="{FF2B5EF4-FFF2-40B4-BE49-F238E27FC236}">
                <a16:creationId xmlns:a16="http://schemas.microsoft.com/office/drawing/2014/main" id="{8206D05E-6E31-4DE5-908C-563216166AF1}"/>
              </a:ext>
            </a:extLst>
          </p:cNvPr>
          <p:cNvCxnSpPr>
            <a:cxnSpLocks/>
            <a:endCxn id="91" idx="2"/>
          </p:cNvCxnSpPr>
          <p:nvPr/>
        </p:nvCxnSpPr>
        <p:spPr>
          <a:xfrm flipV="1">
            <a:off x="7877906" y="4901184"/>
            <a:ext cx="0" cy="868945"/>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7" name="Rounded Rectangle 13">
            <a:extLst>
              <a:ext uri="{FF2B5EF4-FFF2-40B4-BE49-F238E27FC236}">
                <a16:creationId xmlns:a16="http://schemas.microsoft.com/office/drawing/2014/main" id="{E916FAE9-1E19-418C-B7D1-CEE771D238D6}"/>
              </a:ext>
            </a:extLst>
          </p:cNvPr>
          <p:cNvSpPr/>
          <p:nvPr/>
        </p:nvSpPr>
        <p:spPr>
          <a:xfrm>
            <a:off x="287212" y="1048758"/>
            <a:ext cx="1524000" cy="762000"/>
          </a:xfrm>
          <a:prstGeom prst="roundRect">
            <a:avLst/>
          </a:prstGeom>
          <a:gradFill>
            <a:gsLst>
              <a:gs pos="74991">
                <a:schemeClr val="accent6">
                  <a:lumMod val="75000"/>
                </a:schemeClr>
              </a:gs>
              <a:gs pos="66655">
                <a:srgbClr val="77933C"/>
              </a:gs>
              <a:gs pos="35000">
                <a:schemeClr val="accent3">
                  <a:lumMod val="75000"/>
                </a:schemeClr>
              </a:gs>
              <a:gs pos="25000">
                <a:schemeClr val="accent1"/>
              </a:gs>
              <a:gs pos="0">
                <a:schemeClr val="accent1"/>
              </a:gs>
              <a:gs pos="100000">
                <a:schemeClr val="accent6">
                  <a:lumMod val="7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Learning Theory</a:t>
            </a:r>
          </a:p>
        </p:txBody>
      </p:sp>
      <p:cxnSp>
        <p:nvCxnSpPr>
          <p:cNvPr id="53" name="Straight Arrow Connector 52">
            <a:extLst>
              <a:ext uri="{FF2B5EF4-FFF2-40B4-BE49-F238E27FC236}">
                <a16:creationId xmlns:a16="http://schemas.microsoft.com/office/drawing/2014/main" id="{1D432C83-3F31-4355-910C-E29E37CFFD2E}"/>
              </a:ext>
            </a:extLst>
          </p:cNvPr>
          <p:cNvCxnSpPr>
            <a:cxnSpLocks/>
            <a:stCxn id="67" idx="2"/>
          </p:cNvCxnSpPr>
          <p:nvPr/>
        </p:nvCxnSpPr>
        <p:spPr>
          <a:xfrm>
            <a:off x="3048000" y="2616452"/>
            <a:ext cx="0" cy="3153677"/>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9" name="Elbow Connector 33">
            <a:extLst>
              <a:ext uri="{FF2B5EF4-FFF2-40B4-BE49-F238E27FC236}">
                <a16:creationId xmlns:a16="http://schemas.microsoft.com/office/drawing/2014/main" id="{A534138F-CADF-4837-9D9D-D4D3B7060166}"/>
              </a:ext>
            </a:extLst>
          </p:cNvPr>
          <p:cNvCxnSpPr>
            <a:cxnSpLocks/>
            <a:stCxn id="87" idx="3"/>
          </p:cNvCxnSpPr>
          <p:nvPr/>
        </p:nvCxnSpPr>
        <p:spPr>
          <a:xfrm flipV="1">
            <a:off x="1808292" y="2616453"/>
            <a:ext cx="744412" cy="2073568"/>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8" name="Elbow Connector 61">
            <a:extLst>
              <a:ext uri="{FF2B5EF4-FFF2-40B4-BE49-F238E27FC236}">
                <a16:creationId xmlns:a16="http://schemas.microsoft.com/office/drawing/2014/main" id="{B0902C51-85BB-40B8-939C-84AC8436C2C7}"/>
              </a:ext>
            </a:extLst>
          </p:cNvPr>
          <p:cNvCxnSpPr>
            <a:cxnSpLocks/>
            <a:stCxn id="71" idx="3"/>
            <a:endCxn id="67" idx="1"/>
          </p:cNvCxnSpPr>
          <p:nvPr/>
        </p:nvCxnSpPr>
        <p:spPr>
          <a:xfrm flipV="1">
            <a:off x="1811212" y="2430626"/>
            <a:ext cx="474788" cy="2649"/>
          </a:xfrm>
          <a:prstGeom prst="straightConnector1">
            <a:avLst/>
          </a:prstGeom>
          <a:ln w="25400" cmpd="sng">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4" name="Rounded Rectangle 73">
            <a:extLst>
              <a:ext uri="{FF2B5EF4-FFF2-40B4-BE49-F238E27FC236}">
                <a16:creationId xmlns:a16="http://schemas.microsoft.com/office/drawing/2014/main" id="{CB141662-F5BB-4801-BF0B-0AD1BC4DEF57}"/>
              </a:ext>
            </a:extLst>
          </p:cNvPr>
          <p:cNvSpPr/>
          <p:nvPr/>
        </p:nvSpPr>
        <p:spPr>
          <a:xfrm>
            <a:off x="3607777" y="2954704"/>
            <a:ext cx="1362810" cy="757246"/>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Minor Unit Planning</a:t>
            </a:r>
          </a:p>
        </p:txBody>
      </p:sp>
      <p:sp>
        <p:nvSpPr>
          <p:cNvPr id="47" name="Content Placeholder 2">
            <a:extLst>
              <a:ext uri="{FF2B5EF4-FFF2-40B4-BE49-F238E27FC236}">
                <a16:creationId xmlns:a16="http://schemas.microsoft.com/office/drawing/2014/main" id="{535F8D10-52E1-44F5-8742-29FA1AD52C20}"/>
              </a:ext>
            </a:extLst>
          </p:cNvPr>
          <p:cNvSpPr>
            <a:spLocks noGrp="1"/>
          </p:cNvSpPr>
          <p:nvPr>
            <p:ph idx="1"/>
          </p:nvPr>
        </p:nvSpPr>
        <p:spPr>
          <a:xfrm>
            <a:off x="3048000" y="785785"/>
            <a:ext cx="4953000" cy="1306781"/>
          </a:xfrm>
          <a:ln>
            <a:noFill/>
          </a:ln>
        </p:spPr>
        <p:txBody>
          <a:bodyPr>
            <a:normAutofit/>
          </a:bodyPr>
          <a:lstStyle/>
          <a:p>
            <a:pPr marL="0" indent="0">
              <a:buNone/>
            </a:pPr>
            <a:r>
              <a:rPr lang="en-US" sz="1600" dirty="0">
                <a:solidFill>
                  <a:srgbClr val="FF0000"/>
                </a:solidFill>
              </a:rPr>
              <a:t>Daily lesson planning and daily instruction feed directly into formative assessment, which feeds back into both.</a:t>
            </a:r>
          </a:p>
          <a:p>
            <a:pPr marL="0" indent="0">
              <a:buNone/>
            </a:pPr>
            <a:endParaRPr lang="en-US" sz="1600" dirty="0">
              <a:solidFill>
                <a:srgbClr val="FF0000"/>
              </a:solidFill>
            </a:endParaRPr>
          </a:p>
          <a:p>
            <a:pPr marL="0" indent="0">
              <a:buNone/>
            </a:pPr>
            <a:endParaRPr lang="en-US" sz="1600" dirty="0">
              <a:solidFill>
                <a:srgbClr val="FF0000"/>
              </a:solidFill>
            </a:endParaRPr>
          </a:p>
          <a:p>
            <a:pPr marL="0" indent="0">
              <a:buNone/>
            </a:pPr>
            <a:endParaRPr lang="en-US" sz="1600" dirty="0">
              <a:solidFill>
                <a:srgbClr val="FF0000"/>
              </a:solidFill>
            </a:endParaRPr>
          </a:p>
        </p:txBody>
      </p:sp>
      <p:sp>
        <p:nvSpPr>
          <p:cNvPr id="39" name="TextBox 38">
            <a:extLst>
              <a:ext uri="{FF2B5EF4-FFF2-40B4-BE49-F238E27FC236}">
                <a16:creationId xmlns:a16="http://schemas.microsoft.com/office/drawing/2014/main" id="{D7A44457-9A97-4E3C-950E-95C4B1B68B8C}"/>
              </a:ext>
            </a:extLst>
          </p:cNvPr>
          <p:cNvSpPr txBox="1"/>
          <p:nvPr/>
        </p:nvSpPr>
        <p:spPr>
          <a:xfrm>
            <a:off x="5782405" y="5431703"/>
            <a:ext cx="1110767" cy="338554"/>
          </a:xfrm>
          <a:prstGeom prst="rect">
            <a:avLst/>
          </a:prstGeom>
          <a:noFill/>
        </p:spPr>
        <p:txBody>
          <a:bodyPr wrap="square" rtlCol="0">
            <a:spAutoFit/>
          </a:bodyPr>
          <a:lstStyle/>
          <a:p>
            <a:r>
              <a:rPr lang="en-US" sz="800" dirty="0">
                <a:solidFill>
                  <a:schemeClr val="accent3">
                    <a:lumMod val="75000"/>
                  </a:schemeClr>
                </a:solidFill>
              </a:rPr>
              <a:t>3 mid-term tests</a:t>
            </a:r>
          </a:p>
          <a:p>
            <a:r>
              <a:rPr lang="en-US" sz="800" dirty="0">
                <a:solidFill>
                  <a:schemeClr val="accent3">
                    <a:lumMod val="75000"/>
                  </a:schemeClr>
                </a:solidFill>
              </a:rPr>
              <a:t>Developed by district</a:t>
            </a:r>
          </a:p>
        </p:txBody>
      </p:sp>
      <p:sp>
        <p:nvSpPr>
          <p:cNvPr id="40" name="TextBox 39">
            <a:extLst>
              <a:ext uri="{FF2B5EF4-FFF2-40B4-BE49-F238E27FC236}">
                <a16:creationId xmlns:a16="http://schemas.microsoft.com/office/drawing/2014/main" id="{9D373666-8030-46AD-A603-661F1CCF602B}"/>
              </a:ext>
            </a:extLst>
          </p:cNvPr>
          <p:cNvSpPr txBox="1"/>
          <p:nvPr/>
        </p:nvSpPr>
        <p:spPr>
          <a:xfrm>
            <a:off x="7877906" y="5549721"/>
            <a:ext cx="943706" cy="215444"/>
          </a:xfrm>
          <a:prstGeom prst="rect">
            <a:avLst/>
          </a:prstGeom>
          <a:noFill/>
        </p:spPr>
        <p:txBody>
          <a:bodyPr wrap="square" rtlCol="0">
            <a:spAutoFit/>
          </a:bodyPr>
          <a:lstStyle/>
          <a:p>
            <a:r>
              <a:rPr lang="en-US" sz="800" dirty="0">
                <a:solidFill>
                  <a:schemeClr val="accent6">
                    <a:lumMod val="75000"/>
                  </a:schemeClr>
                </a:solidFill>
              </a:rPr>
              <a:t>Timed by teacher</a:t>
            </a:r>
          </a:p>
        </p:txBody>
      </p:sp>
      <p:cxnSp>
        <p:nvCxnSpPr>
          <p:cNvPr id="50" name="Straight Arrow Connector 69">
            <a:extLst>
              <a:ext uri="{FF2B5EF4-FFF2-40B4-BE49-F238E27FC236}">
                <a16:creationId xmlns:a16="http://schemas.microsoft.com/office/drawing/2014/main" id="{0CD15C75-5EA8-45F8-A404-E1E53B631087}"/>
              </a:ext>
            </a:extLst>
          </p:cNvPr>
          <p:cNvCxnSpPr>
            <a:cxnSpLocks/>
            <a:endCxn id="51" idx="1"/>
          </p:cNvCxnSpPr>
          <p:nvPr/>
        </p:nvCxnSpPr>
        <p:spPr>
          <a:xfrm rot="16200000" flipH="1">
            <a:off x="2186906" y="3782348"/>
            <a:ext cx="2586769" cy="254976"/>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1" name="Rounded Rectangle 73">
            <a:extLst>
              <a:ext uri="{FF2B5EF4-FFF2-40B4-BE49-F238E27FC236}">
                <a16:creationId xmlns:a16="http://schemas.microsoft.com/office/drawing/2014/main" id="{32B8D98B-CBF1-489A-AE53-616590FA767A}"/>
              </a:ext>
            </a:extLst>
          </p:cNvPr>
          <p:cNvSpPr/>
          <p:nvPr/>
        </p:nvSpPr>
        <p:spPr>
          <a:xfrm>
            <a:off x="3607778" y="5006625"/>
            <a:ext cx="2174627" cy="393192"/>
          </a:xfrm>
          <a:prstGeom prst="roundRect">
            <a:avLst/>
          </a:prstGeom>
          <a:gradFill>
            <a:gsLst>
              <a:gs pos="76000">
                <a:schemeClr val="accent6">
                  <a:lumMod val="75000"/>
                </a:schemeClr>
              </a:gs>
              <a:gs pos="64000">
                <a:schemeClr val="accent3">
                  <a:lumMod val="75000"/>
                </a:schemeClr>
              </a:gs>
              <a:gs pos="0">
                <a:schemeClr val="accent3">
                  <a:lumMod val="75000"/>
                </a:schemeClr>
              </a:gs>
              <a:gs pos="100000">
                <a:schemeClr val="accent6">
                  <a:lumMod val="7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Major Unit Planning</a:t>
            </a:r>
          </a:p>
        </p:txBody>
      </p:sp>
      <p:cxnSp>
        <p:nvCxnSpPr>
          <p:cNvPr id="55" name="Straight Arrow Connector 69">
            <a:extLst>
              <a:ext uri="{FF2B5EF4-FFF2-40B4-BE49-F238E27FC236}">
                <a16:creationId xmlns:a16="http://schemas.microsoft.com/office/drawing/2014/main" id="{DC97B940-820A-48B7-9774-021EB0287DE7}"/>
              </a:ext>
            </a:extLst>
          </p:cNvPr>
          <p:cNvCxnSpPr>
            <a:cxnSpLocks/>
            <a:stCxn id="51" idx="3"/>
          </p:cNvCxnSpPr>
          <p:nvPr/>
        </p:nvCxnSpPr>
        <p:spPr>
          <a:xfrm>
            <a:off x="5782405" y="5203221"/>
            <a:ext cx="1524001" cy="566908"/>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A4A319CC-7817-43FB-B7D9-49662DDE1C03}"/>
              </a:ext>
            </a:extLst>
          </p:cNvPr>
          <p:cNvSpPr txBox="1"/>
          <p:nvPr/>
        </p:nvSpPr>
        <p:spPr>
          <a:xfrm>
            <a:off x="7907404" y="4891606"/>
            <a:ext cx="1011956" cy="215444"/>
          </a:xfrm>
          <a:prstGeom prst="rect">
            <a:avLst/>
          </a:prstGeom>
          <a:noFill/>
        </p:spPr>
        <p:txBody>
          <a:bodyPr wrap="square" rtlCol="0">
            <a:spAutoFit/>
          </a:bodyPr>
          <a:lstStyle/>
          <a:p>
            <a:pPr algn="r"/>
            <a:r>
              <a:rPr lang="en-US" sz="800" dirty="0">
                <a:solidFill>
                  <a:schemeClr val="accent6">
                    <a:lumMod val="75000"/>
                  </a:schemeClr>
                </a:solidFill>
              </a:rPr>
              <a:t>Graded homework</a:t>
            </a:r>
          </a:p>
        </p:txBody>
      </p:sp>
      <p:sp>
        <p:nvSpPr>
          <p:cNvPr id="60" name="TextBox 59">
            <a:extLst>
              <a:ext uri="{FF2B5EF4-FFF2-40B4-BE49-F238E27FC236}">
                <a16:creationId xmlns:a16="http://schemas.microsoft.com/office/drawing/2014/main" id="{DFC9517D-638D-46B6-AAC9-4532116C5E30}"/>
              </a:ext>
            </a:extLst>
          </p:cNvPr>
          <p:cNvSpPr txBox="1"/>
          <p:nvPr/>
        </p:nvSpPr>
        <p:spPr>
          <a:xfrm>
            <a:off x="6934199" y="4896570"/>
            <a:ext cx="1011958" cy="215444"/>
          </a:xfrm>
          <a:prstGeom prst="rect">
            <a:avLst/>
          </a:prstGeom>
          <a:noFill/>
        </p:spPr>
        <p:txBody>
          <a:bodyPr wrap="square" rtlCol="0">
            <a:spAutoFit/>
          </a:bodyPr>
          <a:lstStyle/>
          <a:p>
            <a:r>
              <a:rPr lang="en-US" sz="800" dirty="0">
                <a:solidFill>
                  <a:schemeClr val="accent6">
                    <a:lumMod val="75000"/>
                  </a:schemeClr>
                </a:solidFill>
              </a:rPr>
              <a:t>Quizzes</a:t>
            </a:r>
          </a:p>
        </p:txBody>
      </p:sp>
      <p:sp>
        <p:nvSpPr>
          <p:cNvPr id="62" name="TextBox 61">
            <a:extLst>
              <a:ext uri="{FF2B5EF4-FFF2-40B4-BE49-F238E27FC236}">
                <a16:creationId xmlns:a16="http://schemas.microsoft.com/office/drawing/2014/main" id="{80AF055C-FF91-43C3-82A1-84C72E7CB87D}"/>
              </a:ext>
            </a:extLst>
          </p:cNvPr>
          <p:cNvSpPr txBox="1"/>
          <p:nvPr/>
        </p:nvSpPr>
        <p:spPr>
          <a:xfrm>
            <a:off x="2285999" y="5541894"/>
            <a:ext cx="714568" cy="218951"/>
          </a:xfrm>
          <a:prstGeom prst="rect">
            <a:avLst/>
          </a:prstGeom>
          <a:noFill/>
        </p:spPr>
        <p:txBody>
          <a:bodyPr wrap="square" rtlCol="0">
            <a:spAutoFit/>
          </a:bodyPr>
          <a:lstStyle/>
          <a:p>
            <a:r>
              <a:rPr lang="en-US" sz="800" dirty="0">
                <a:solidFill>
                  <a:schemeClr val="accent3">
                    <a:lumMod val="75000"/>
                  </a:schemeClr>
                </a:solidFill>
              </a:rPr>
              <a:t>Final exam,</a:t>
            </a:r>
          </a:p>
        </p:txBody>
      </p:sp>
      <p:sp>
        <p:nvSpPr>
          <p:cNvPr id="63" name="Rectangle 62">
            <a:extLst>
              <a:ext uri="{FF2B5EF4-FFF2-40B4-BE49-F238E27FC236}">
                <a16:creationId xmlns:a16="http://schemas.microsoft.com/office/drawing/2014/main" id="{92269CCD-B1BF-47E1-88B9-78FD929B591E}"/>
              </a:ext>
            </a:extLst>
          </p:cNvPr>
          <p:cNvSpPr/>
          <p:nvPr/>
        </p:nvSpPr>
        <p:spPr>
          <a:xfrm>
            <a:off x="3095435" y="5545402"/>
            <a:ext cx="1503938" cy="215444"/>
          </a:xfrm>
          <a:prstGeom prst="rect">
            <a:avLst/>
          </a:prstGeom>
        </p:spPr>
        <p:txBody>
          <a:bodyPr wrap="none">
            <a:spAutoFit/>
          </a:bodyPr>
          <a:lstStyle/>
          <a:p>
            <a:r>
              <a:rPr lang="en-US" sz="800" dirty="0">
                <a:solidFill>
                  <a:schemeClr val="accent3">
                    <a:lumMod val="75000"/>
                  </a:schemeClr>
                </a:solidFill>
              </a:rPr>
              <a:t>project, paper, or performance</a:t>
            </a:r>
            <a:endParaRPr lang="en-US" sz="800" dirty="0"/>
          </a:p>
        </p:txBody>
      </p:sp>
      <p:cxnSp>
        <p:nvCxnSpPr>
          <p:cNvPr id="69" name="Elbow Connector 93">
            <a:extLst>
              <a:ext uri="{FF2B5EF4-FFF2-40B4-BE49-F238E27FC236}">
                <a16:creationId xmlns:a16="http://schemas.microsoft.com/office/drawing/2014/main" id="{DAEEED07-FB77-4E13-91EE-6BCF0C6E2687}"/>
              </a:ext>
            </a:extLst>
          </p:cNvPr>
          <p:cNvCxnSpPr>
            <a:cxnSpLocks/>
          </p:cNvCxnSpPr>
          <p:nvPr/>
        </p:nvCxnSpPr>
        <p:spPr>
          <a:xfrm>
            <a:off x="4698824" y="3721046"/>
            <a:ext cx="2235375" cy="622354"/>
          </a:xfrm>
          <a:prstGeom prst="bentConnector3">
            <a:avLst>
              <a:gd name="adj1" fmla="val -143"/>
            </a:avLst>
          </a:prstGeom>
          <a:ln w="28575">
            <a:solidFill>
              <a:schemeClr val="tx1">
                <a:lumMod val="50000"/>
                <a:lumOff val="5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3" name="Straight Arrow Connector 72">
            <a:extLst>
              <a:ext uri="{FF2B5EF4-FFF2-40B4-BE49-F238E27FC236}">
                <a16:creationId xmlns:a16="http://schemas.microsoft.com/office/drawing/2014/main" id="{48BDD0B8-2A77-4DD4-AEEE-DACDD49D13C5}"/>
              </a:ext>
            </a:extLst>
          </p:cNvPr>
          <p:cNvCxnSpPr>
            <a:cxnSpLocks/>
          </p:cNvCxnSpPr>
          <p:nvPr/>
        </p:nvCxnSpPr>
        <p:spPr>
          <a:xfrm flipV="1">
            <a:off x="3886200" y="3693836"/>
            <a:ext cx="0" cy="1312789"/>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6" name="Elbow Connector 93">
            <a:extLst>
              <a:ext uri="{FF2B5EF4-FFF2-40B4-BE49-F238E27FC236}">
                <a16:creationId xmlns:a16="http://schemas.microsoft.com/office/drawing/2014/main" id="{E9B4E96A-28FE-428D-A523-FDD5D7980F12}"/>
              </a:ext>
            </a:extLst>
          </p:cNvPr>
          <p:cNvCxnSpPr>
            <a:cxnSpLocks/>
          </p:cNvCxnSpPr>
          <p:nvPr/>
        </p:nvCxnSpPr>
        <p:spPr>
          <a:xfrm rot="16200000" flipH="1">
            <a:off x="5213670" y="2787462"/>
            <a:ext cx="796042" cy="2645018"/>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DBD21187-3C06-4731-82FF-BCB26A3DC4D0}"/>
              </a:ext>
            </a:extLst>
          </p:cNvPr>
          <p:cNvSpPr txBox="1"/>
          <p:nvPr/>
        </p:nvSpPr>
        <p:spPr>
          <a:xfrm>
            <a:off x="3886199" y="4655206"/>
            <a:ext cx="988044" cy="338554"/>
          </a:xfrm>
          <a:prstGeom prst="rect">
            <a:avLst/>
          </a:prstGeom>
          <a:noFill/>
        </p:spPr>
        <p:txBody>
          <a:bodyPr wrap="square" rtlCol="0">
            <a:spAutoFit/>
          </a:bodyPr>
          <a:lstStyle/>
          <a:p>
            <a:r>
              <a:rPr lang="en-US" sz="800" dirty="0">
                <a:solidFill>
                  <a:schemeClr val="accent3">
                    <a:lumMod val="75000"/>
                  </a:schemeClr>
                </a:solidFill>
              </a:rPr>
              <a:t>Developed</a:t>
            </a:r>
          </a:p>
          <a:p>
            <a:r>
              <a:rPr lang="en-US" sz="800" dirty="0">
                <a:solidFill>
                  <a:schemeClr val="accent3">
                    <a:lumMod val="75000"/>
                  </a:schemeClr>
                </a:solidFill>
              </a:rPr>
              <a:t>by district</a:t>
            </a:r>
          </a:p>
        </p:txBody>
      </p:sp>
      <p:sp>
        <p:nvSpPr>
          <p:cNvPr id="88" name="TextBox 87">
            <a:extLst>
              <a:ext uri="{FF2B5EF4-FFF2-40B4-BE49-F238E27FC236}">
                <a16:creationId xmlns:a16="http://schemas.microsoft.com/office/drawing/2014/main" id="{21AFB9FD-5515-409C-AD40-3EBE325A7C4E}"/>
              </a:ext>
            </a:extLst>
          </p:cNvPr>
          <p:cNvSpPr txBox="1"/>
          <p:nvPr/>
        </p:nvSpPr>
        <p:spPr>
          <a:xfrm>
            <a:off x="4856290" y="4679511"/>
            <a:ext cx="926114" cy="338554"/>
          </a:xfrm>
          <a:prstGeom prst="rect">
            <a:avLst/>
          </a:prstGeom>
          <a:noFill/>
        </p:spPr>
        <p:txBody>
          <a:bodyPr wrap="square" rtlCol="0">
            <a:spAutoFit/>
          </a:bodyPr>
          <a:lstStyle/>
          <a:p>
            <a:r>
              <a:rPr lang="en-US" sz="800" dirty="0">
                <a:solidFill>
                  <a:schemeClr val="accent6">
                    <a:lumMod val="75000"/>
                  </a:schemeClr>
                </a:solidFill>
              </a:rPr>
              <a:t>Adopted/adapted by teacher</a:t>
            </a:r>
          </a:p>
        </p:txBody>
      </p:sp>
    </p:spTree>
    <p:extLst>
      <p:ext uri="{BB962C8B-B14F-4D97-AF65-F5344CB8AC3E}">
        <p14:creationId xmlns:p14="http://schemas.microsoft.com/office/powerpoint/2010/main" val="2115484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
                                            <p:txEl>
                                              <p:pRg st="0" end="0"/>
                                            </p:txEl>
                                          </p:spTgt>
                                        </p:tgtEl>
                                        <p:attrNameLst>
                                          <p:attrName>style.visibility</p:attrName>
                                        </p:attrNameLst>
                                      </p:cBhvr>
                                      <p:to>
                                        <p:strVal val="visible"/>
                                      </p:to>
                                    </p:set>
                                    <p:animEffect transition="in" filter="fade">
                                      <p:cBhvr>
                                        <p:cTn id="7" dur="500"/>
                                        <p:tgtEl>
                                          <p:spTgt spid="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D31916-81ED-4924-9DCD-7C02E5C561DD}"/>
              </a:ext>
            </a:extLst>
          </p:cNvPr>
          <p:cNvSpPr>
            <a:spLocks noGrp="1"/>
          </p:cNvSpPr>
          <p:nvPr>
            <p:ph type="title"/>
          </p:nvPr>
        </p:nvSpPr>
        <p:spPr/>
        <p:txBody>
          <a:bodyPr/>
          <a:lstStyle/>
          <a:p>
            <a:r>
              <a:rPr lang="en-US" dirty="0"/>
              <a:t>What Does the System Look Like?</a:t>
            </a:r>
          </a:p>
        </p:txBody>
      </p:sp>
      <p:sp>
        <p:nvSpPr>
          <p:cNvPr id="42" name="Rounded Rectangle 82">
            <a:extLst>
              <a:ext uri="{FF2B5EF4-FFF2-40B4-BE49-F238E27FC236}">
                <a16:creationId xmlns:a16="http://schemas.microsoft.com/office/drawing/2014/main" id="{63CAF75C-F938-4614-AC15-054557B64E24}"/>
              </a:ext>
            </a:extLst>
          </p:cNvPr>
          <p:cNvSpPr/>
          <p:nvPr/>
        </p:nvSpPr>
        <p:spPr>
          <a:xfrm>
            <a:off x="1772141" y="6488690"/>
            <a:ext cx="722918" cy="27552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State</a:t>
            </a:r>
          </a:p>
        </p:txBody>
      </p:sp>
      <p:sp>
        <p:nvSpPr>
          <p:cNvPr id="43" name="Rounded Rectangle 83">
            <a:extLst>
              <a:ext uri="{FF2B5EF4-FFF2-40B4-BE49-F238E27FC236}">
                <a16:creationId xmlns:a16="http://schemas.microsoft.com/office/drawing/2014/main" id="{DEF2790A-73DF-4992-BA48-D8CA9298B9F9}"/>
              </a:ext>
            </a:extLst>
          </p:cNvPr>
          <p:cNvSpPr/>
          <p:nvPr/>
        </p:nvSpPr>
        <p:spPr>
          <a:xfrm>
            <a:off x="2590800" y="6488690"/>
            <a:ext cx="901612" cy="275526"/>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District</a:t>
            </a:r>
          </a:p>
        </p:txBody>
      </p:sp>
      <p:sp>
        <p:nvSpPr>
          <p:cNvPr id="44" name="Rounded Rectangle 84">
            <a:extLst>
              <a:ext uri="{FF2B5EF4-FFF2-40B4-BE49-F238E27FC236}">
                <a16:creationId xmlns:a16="http://schemas.microsoft.com/office/drawing/2014/main" id="{8E12C3DB-2081-4883-B844-B86C9C4775DC}"/>
              </a:ext>
            </a:extLst>
          </p:cNvPr>
          <p:cNvSpPr/>
          <p:nvPr/>
        </p:nvSpPr>
        <p:spPr>
          <a:xfrm>
            <a:off x="3581400" y="6488690"/>
            <a:ext cx="1016176" cy="275526"/>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Teacher</a:t>
            </a:r>
          </a:p>
        </p:txBody>
      </p:sp>
      <p:sp>
        <p:nvSpPr>
          <p:cNvPr id="45" name="Rounded Rectangle 85">
            <a:extLst>
              <a:ext uri="{FF2B5EF4-FFF2-40B4-BE49-F238E27FC236}">
                <a16:creationId xmlns:a16="http://schemas.microsoft.com/office/drawing/2014/main" id="{4EB54CD1-4501-4509-81B5-2277130F4569}"/>
              </a:ext>
            </a:extLst>
          </p:cNvPr>
          <p:cNvSpPr/>
          <p:nvPr/>
        </p:nvSpPr>
        <p:spPr>
          <a:xfrm>
            <a:off x="4698824" y="6488690"/>
            <a:ext cx="1016176" cy="275526"/>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Student</a:t>
            </a:r>
          </a:p>
        </p:txBody>
      </p:sp>
      <p:sp>
        <p:nvSpPr>
          <p:cNvPr id="46" name="Rectangle 45">
            <a:extLst>
              <a:ext uri="{FF2B5EF4-FFF2-40B4-BE49-F238E27FC236}">
                <a16:creationId xmlns:a16="http://schemas.microsoft.com/office/drawing/2014/main" id="{BCD68392-EB56-421F-B1C8-CCFE7C6A8AFC}"/>
              </a:ext>
            </a:extLst>
          </p:cNvPr>
          <p:cNvSpPr/>
          <p:nvPr/>
        </p:nvSpPr>
        <p:spPr>
          <a:xfrm>
            <a:off x="0" y="6439531"/>
            <a:ext cx="1677319" cy="369332"/>
          </a:xfrm>
          <a:prstGeom prst="rect">
            <a:avLst/>
          </a:prstGeom>
        </p:spPr>
        <p:txBody>
          <a:bodyPr wrap="none">
            <a:spAutoFit/>
          </a:bodyPr>
          <a:lstStyle/>
          <a:p>
            <a:r>
              <a:rPr lang="en-US" dirty="0"/>
              <a:t>Locus of control</a:t>
            </a:r>
          </a:p>
        </p:txBody>
      </p:sp>
      <p:grpSp>
        <p:nvGrpSpPr>
          <p:cNvPr id="60" name="Group 59">
            <a:extLst>
              <a:ext uri="{FF2B5EF4-FFF2-40B4-BE49-F238E27FC236}">
                <a16:creationId xmlns:a16="http://schemas.microsoft.com/office/drawing/2014/main" id="{47A71F91-AF7C-40AD-BF51-260EA6F61E36}"/>
              </a:ext>
            </a:extLst>
          </p:cNvPr>
          <p:cNvGrpSpPr/>
          <p:nvPr/>
        </p:nvGrpSpPr>
        <p:grpSpPr>
          <a:xfrm rot="10800000">
            <a:off x="7678612" y="3482822"/>
            <a:ext cx="457200" cy="457200"/>
            <a:chOff x="7239000" y="6078414"/>
            <a:chExt cx="457200" cy="457200"/>
          </a:xfrm>
        </p:grpSpPr>
        <p:sp>
          <p:nvSpPr>
            <p:cNvPr id="61" name="Oval 60">
              <a:extLst>
                <a:ext uri="{FF2B5EF4-FFF2-40B4-BE49-F238E27FC236}">
                  <a16:creationId xmlns:a16="http://schemas.microsoft.com/office/drawing/2014/main" id="{51AD779C-26C2-4B33-BFEA-5A78373D4916}"/>
                </a:ext>
              </a:extLst>
            </p:cNvPr>
            <p:cNvSpPr/>
            <p:nvPr/>
          </p:nvSpPr>
          <p:spPr>
            <a:xfrm>
              <a:off x="7239000" y="6078414"/>
              <a:ext cx="457200" cy="457200"/>
            </a:xfrm>
            <a:prstGeom prst="ellipse">
              <a:avLst/>
            </a:prstGeom>
            <a:noFill/>
            <a:ln w="254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cxnSp>
          <p:nvCxnSpPr>
            <p:cNvPr id="62" name="Straight Arrow Connector 61">
              <a:extLst>
                <a:ext uri="{FF2B5EF4-FFF2-40B4-BE49-F238E27FC236}">
                  <a16:creationId xmlns:a16="http://schemas.microsoft.com/office/drawing/2014/main" id="{AD66916B-74A2-4E9F-8EA7-A2CF96393DED}"/>
                </a:ext>
              </a:extLst>
            </p:cNvPr>
            <p:cNvCxnSpPr/>
            <p:nvPr/>
          </p:nvCxnSpPr>
          <p:spPr>
            <a:xfrm>
              <a:off x="7689806" y="6233160"/>
              <a:ext cx="0" cy="91440"/>
            </a:xfrm>
            <a:prstGeom prst="straightConnector1">
              <a:avLst/>
            </a:prstGeom>
            <a:ln w="2540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63" name="Group 62">
            <a:extLst>
              <a:ext uri="{FF2B5EF4-FFF2-40B4-BE49-F238E27FC236}">
                <a16:creationId xmlns:a16="http://schemas.microsoft.com/office/drawing/2014/main" id="{6D8BA2F2-DEA3-42BA-B814-56B58431A60D}"/>
              </a:ext>
            </a:extLst>
          </p:cNvPr>
          <p:cNvGrpSpPr/>
          <p:nvPr/>
        </p:nvGrpSpPr>
        <p:grpSpPr>
          <a:xfrm>
            <a:off x="7678612" y="2702168"/>
            <a:ext cx="457200" cy="457200"/>
            <a:chOff x="7239000" y="6078414"/>
            <a:chExt cx="457200" cy="457200"/>
          </a:xfrm>
        </p:grpSpPr>
        <p:sp>
          <p:nvSpPr>
            <p:cNvPr id="64" name="Oval 63">
              <a:extLst>
                <a:ext uri="{FF2B5EF4-FFF2-40B4-BE49-F238E27FC236}">
                  <a16:creationId xmlns:a16="http://schemas.microsoft.com/office/drawing/2014/main" id="{AF941F1F-DCDC-4030-8668-F2C027C6580B}"/>
                </a:ext>
              </a:extLst>
            </p:cNvPr>
            <p:cNvSpPr/>
            <p:nvPr/>
          </p:nvSpPr>
          <p:spPr>
            <a:xfrm>
              <a:off x="7239000" y="6078414"/>
              <a:ext cx="457200" cy="457200"/>
            </a:xfrm>
            <a:prstGeom prst="ellipse">
              <a:avLst/>
            </a:prstGeom>
            <a:noFill/>
            <a:ln w="254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65" name="Straight Arrow Connector 64">
              <a:extLst>
                <a:ext uri="{FF2B5EF4-FFF2-40B4-BE49-F238E27FC236}">
                  <a16:creationId xmlns:a16="http://schemas.microsoft.com/office/drawing/2014/main" id="{00349FF6-89B9-42EA-847E-37EA9492BE3A}"/>
                </a:ext>
              </a:extLst>
            </p:cNvPr>
            <p:cNvCxnSpPr/>
            <p:nvPr/>
          </p:nvCxnSpPr>
          <p:spPr>
            <a:xfrm>
              <a:off x="7689806" y="6233160"/>
              <a:ext cx="0" cy="91440"/>
            </a:xfrm>
            <a:prstGeom prst="straightConnector1">
              <a:avLst/>
            </a:prstGeom>
            <a:ln w="2540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66" name="Rounded Rectangle 4">
            <a:extLst>
              <a:ext uri="{FF2B5EF4-FFF2-40B4-BE49-F238E27FC236}">
                <a16:creationId xmlns:a16="http://schemas.microsoft.com/office/drawing/2014/main" id="{B8DFB893-5D79-43C7-AFDA-C123563978DA}"/>
              </a:ext>
            </a:extLst>
          </p:cNvPr>
          <p:cNvSpPr/>
          <p:nvPr/>
        </p:nvSpPr>
        <p:spPr>
          <a:xfrm>
            <a:off x="5257800" y="2949950"/>
            <a:ext cx="1524000" cy="762000"/>
          </a:xfrm>
          <a:prstGeom prst="roundRect">
            <a:avLst/>
          </a:prstGeom>
          <a:gradFill>
            <a:gsLst>
              <a:gs pos="69000">
                <a:schemeClr val="accent6">
                  <a:lumMod val="75000"/>
                </a:schemeClr>
              </a:gs>
              <a:gs pos="0">
                <a:schemeClr val="accent6">
                  <a:lumMod val="75000"/>
                </a:schemeClr>
              </a:gs>
              <a:gs pos="100000">
                <a:srgbClr val="FF0000"/>
              </a:gs>
            </a:gsLst>
            <a:lin ang="0" scaled="1"/>
          </a:gradFill>
          <a:ln w="254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Daily Lesson Planning</a:t>
            </a:r>
          </a:p>
        </p:txBody>
      </p:sp>
      <p:sp>
        <p:nvSpPr>
          <p:cNvPr id="67" name="Rounded Rectangle 5">
            <a:extLst>
              <a:ext uri="{FF2B5EF4-FFF2-40B4-BE49-F238E27FC236}">
                <a16:creationId xmlns:a16="http://schemas.microsoft.com/office/drawing/2014/main" id="{C4209E2E-EDCB-4E6B-8E4F-3E522F604839}"/>
              </a:ext>
            </a:extLst>
          </p:cNvPr>
          <p:cNvSpPr/>
          <p:nvPr/>
        </p:nvSpPr>
        <p:spPr>
          <a:xfrm>
            <a:off x="2286000" y="2244800"/>
            <a:ext cx="1524000" cy="371652"/>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Curriculum</a:t>
            </a:r>
          </a:p>
        </p:txBody>
      </p:sp>
      <p:sp>
        <p:nvSpPr>
          <p:cNvPr id="71" name="Rounded Rectangle 13">
            <a:extLst>
              <a:ext uri="{FF2B5EF4-FFF2-40B4-BE49-F238E27FC236}">
                <a16:creationId xmlns:a16="http://schemas.microsoft.com/office/drawing/2014/main" id="{DED0A6A6-67C7-4287-BFA4-EAEC1F91DEF1}"/>
              </a:ext>
            </a:extLst>
          </p:cNvPr>
          <p:cNvSpPr/>
          <p:nvPr/>
        </p:nvSpPr>
        <p:spPr>
          <a:xfrm>
            <a:off x="287212" y="2244968"/>
            <a:ext cx="1524000" cy="37661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Standards</a:t>
            </a:r>
          </a:p>
        </p:txBody>
      </p:sp>
      <p:cxnSp>
        <p:nvCxnSpPr>
          <p:cNvPr id="72" name="Straight Arrow Connector 71">
            <a:extLst>
              <a:ext uri="{FF2B5EF4-FFF2-40B4-BE49-F238E27FC236}">
                <a16:creationId xmlns:a16="http://schemas.microsoft.com/office/drawing/2014/main" id="{5AB13E77-1DA2-461D-BA12-506566E100C7}"/>
              </a:ext>
            </a:extLst>
          </p:cNvPr>
          <p:cNvCxnSpPr>
            <a:cxnSpLocks/>
            <a:stCxn id="97" idx="2"/>
            <a:endCxn id="71" idx="0"/>
          </p:cNvCxnSpPr>
          <p:nvPr/>
        </p:nvCxnSpPr>
        <p:spPr>
          <a:xfrm>
            <a:off x="1049212" y="1810758"/>
            <a:ext cx="0" cy="434210"/>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4" name="Elbow Connector 26">
            <a:extLst>
              <a:ext uri="{FF2B5EF4-FFF2-40B4-BE49-F238E27FC236}">
                <a16:creationId xmlns:a16="http://schemas.microsoft.com/office/drawing/2014/main" id="{D0CA90C7-600E-4FEB-8A4E-1FB378D90D26}"/>
              </a:ext>
            </a:extLst>
          </p:cNvPr>
          <p:cNvCxnSpPr>
            <a:cxnSpLocks/>
            <a:stCxn id="97" idx="3"/>
            <a:endCxn id="67" idx="0"/>
          </p:cNvCxnSpPr>
          <p:nvPr/>
        </p:nvCxnSpPr>
        <p:spPr>
          <a:xfrm>
            <a:off x="1811212" y="1429758"/>
            <a:ext cx="1236788" cy="815042"/>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534CB7B0-8DDC-41BA-97F1-95226BB1775F}"/>
              </a:ext>
            </a:extLst>
          </p:cNvPr>
          <p:cNvCxnSpPr>
            <a:cxnSpLocks/>
            <a:stCxn id="71" idx="2"/>
            <a:endCxn id="87" idx="0"/>
          </p:cNvCxnSpPr>
          <p:nvPr/>
        </p:nvCxnSpPr>
        <p:spPr>
          <a:xfrm flipH="1">
            <a:off x="1047752" y="2621581"/>
            <a:ext cx="1460" cy="1576861"/>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7" name="Rounded Rectangle 52">
            <a:extLst>
              <a:ext uri="{FF2B5EF4-FFF2-40B4-BE49-F238E27FC236}">
                <a16:creationId xmlns:a16="http://schemas.microsoft.com/office/drawing/2014/main" id="{4B06CBD0-C45B-479C-8405-9C40C24DC1E6}"/>
              </a:ext>
            </a:extLst>
          </p:cNvPr>
          <p:cNvSpPr/>
          <p:nvPr/>
        </p:nvSpPr>
        <p:spPr>
          <a:xfrm>
            <a:off x="7069012" y="1711568"/>
            <a:ext cx="1752600" cy="762000"/>
          </a:xfrm>
          <a:prstGeom prst="roundRect">
            <a:avLst/>
          </a:prstGeom>
          <a:gradFill flip="none" rotWithShape="1">
            <a:gsLst>
              <a:gs pos="73000">
                <a:schemeClr val="accent6">
                  <a:lumMod val="75000"/>
                </a:schemeClr>
              </a:gs>
              <a:gs pos="0">
                <a:schemeClr val="accent6">
                  <a:lumMod val="75000"/>
                </a:schemeClr>
              </a:gs>
              <a:gs pos="100000">
                <a:srgbClr val="FF0000"/>
              </a:gs>
            </a:gsLst>
            <a:lin ang="0" scaled="1"/>
            <a:tileRect/>
          </a:gradFill>
          <a:ln w="254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Daily Instruction</a:t>
            </a:r>
          </a:p>
        </p:txBody>
      </p:sp>
      <p:cxnSp>
        <p:nvCxnSpPr>
          <p:cNvPr id="78" name="Elbow Connector 57">
            <a:extLst>
              <a:ext uri="{FF2B5EF4-FFF2-40B4-BE49-F238E27FC236}">
                <a16:creationId xmlns:a16="http://schemas.microsoft.com/office/drawing/2014/main" id="{7C44F74D-53EC-4E1A-A7EA-6F4EE4392F27}"/>
              </a:ext>
            </a:extLst>
          </p:cNvPr>
          <p:cNvCxnSpPr>
            <a:cxnSpLocks/>
            <a:stCxn id="66" idx="0"/>
            <a:endCxn id="77" idx="1"/>
          </p:cNvCxnSpPr>
          <p:nvPr/>
        </p:nvCxnSpPr>
        <p:spPr>
          <a:xfrm rot="5400000" flipH="1" flipV="1">
            <a:off x="6115715" y="1996653"/>
            <a:ext cx="857382" cy="1049212"/>
          </a:xfrm>
          <a:prstGeom prst="bentConnector2">
            <a:avLst/>
          </a:prstGeom>
          <a:ln w="2540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9" name="Elbow Connector 61">
            <a:extLst>
              <a:ext uri="{FF2B5EF4-FFF2-40B4-BE49-F238E27FC236}">
                <a16:creationId xmlns:a16="http://schemas.microsoft.com/office/drawing/2014/main" id="{EF90BE0A-0862-4A34-B644-5B0F013AC941}"/>
              </a:ext>
            </a:extLst>
          </p:cNvPr>
          <p:cNvCxnSpPr>
            <a:cxnSpLocks/>
            <a:stCxn id="66" idx="3"/>
            <a:endCxn id="85" idx="1"/>
          </p:cNvCxnSpPr>
          <p:nvPr/>
        </p:nvCxnSpPr>
        <p:spPr>
          <a:xfrm>
            <a:off x="6781800" y="3330950"/>
            <a:ext cx="287212" cy="0"/>
          </a:xfrm>
          <a:prstGeom prst="straightConnector1">
            <a:avLst/>
          </a:prstGeom>
          <a:ln w="2540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FADFC23C-3902-4D8D-B91C-4B14A24590BF}"/>
              </a:ext>
            </a:extLst>
          </p:cNvPr>
          <p:cNvCxnSpPr/>
          <p:nvPr/>
        </p:nvCxnSpPr>
        <p:spPr>
          <a:xfrm>
            <a:off x="7450012" y="2473568"/>
            <a:ext cx="0" cy="476382"/>
          </a:xfrm>
          <a:prstGeom prst="straightConnector1">
            <a:avLst/>
          </a:prstGeom>
          <a:ln w="2540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1" name="Elbow Connector 67">
            <a:extLst>
              <a:ext uri="{FF2B5EF4-FFF2-40B4-BE49-F238E27FC236}">
                <a16:creationId xmlns:a16="http://schemas.microsoft.com/office/drawing/2014/main" id="{A5C7909A-28A0-482D-B263-7844ADFDAB0C}"/>
              </a:ext>
            </a:extLst>
          </p:cNvPr>
          <p:cNvCxnSpPr>
            <a:cxnSpLocks/>
          </p:cNvCxnSpPr>
          <p:nvPr/>
        </p:nvCxnSpPr>
        <p:spPr>
          <a:xfrm flipV="1">
            <a:off x="8364412" y="2473568"/>
            <a:ext cx="0" cy="481136"/>
          </a:xfrm>
          <a:prstGeom prst="straightConnector1">
            <a:avLst/>
          </a:prstGeom>
          <a:ln w="2540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3" name="Elbow Connector 101">
            <a:extLst>
              <a:ext uri="{FF2B5EF4-FFF2-40B4-BE49-F238E27FC236}">
                <a16:creationId xmlns:a16="http://schemas.microsoft.com/office/drawing/2014/main" id="{8A6E284E-248F-4F6E-B86D-42182CDD2EE4}"/>
              </a:ext>
            </a:extLst>
          </p:cNvPr>
          <p:cNvCxnSpPr>
            <a:cxnSpLocks/>
            <a:endCxn id="66" idx="2"/>
          </p:cNvCxnSpPr>
          <p:nvPr/>
        </p:nvCxnSpPr>
        <p:spPr>
          <a:xfrm rot="10800000" flipV="1">
            <a:off x="6019800" y="3705556"/>
            <a:ext cx="1354012" cy="6394"/>
          </a:xfrm>
          <a:prstGeom prst="bentConnector4">
            <a:avLst>
              <a:gd name="adj1" fmla="val -217"/>
              <a:gd name="adj2" fmla="val 3675227"/>
            </a:avLst>
          </a:prstGeom>
          <a:ln w="2540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CC43EE4B-F3CB-4E47-8A30-2F05B41975F4}"/>
              </a:ext>
            </a:extLst>
          </p:cNvPr>
          <p:cNvCxnSpPr>
            <a:cxnSpLocks/>
            <a:stCxn id="54" idx="3"/>
            <a:endCxn id="66" idx="1"/>
          </p:cNvCxnSpPr>
          <p:nvPr/>
        </p:nvCxnSpPr>
        <p:spPr>
          <a:xfrm flipV="1">
            <a:off x="4970587" y="3330950"/>
            <a:ext cx="287213" cy="2377"/>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5" name="Rounded Rectangle 53">
            <a:extLst>
              <a:ext uri="{FF2B5EF4-FFF2-40B4-BE49-F238E27FC236}">
                <a16:creationId xmlns:a16="http://schemas.microsoft.com/office/drawing/2014/main" id="{1F771146-C906-4E8E-B54C-D6D564B07AF6}"/>
              </a:ext>
            </a:extLst>
          </p:cNvPr>
          <p:cNvSpPr/>
          <p:nvPr/>
        </p:nvSpPr>
        <p:spPr>
          <a:xfrm>
            <a:off x="7069012" y="2949950"/>
            <a:ext cx="1752600" cy="762000"/>
          </a:xfrm>
          <a:prstGeom prst="roundRect">
            <a:avLst/>
          </a:prstGeom>
          <a:gradFill flip="none" rotWithShape="1">
            <a:gsLst>
              <a:gs pos="55000">
                <a:srgbClr val="FF0000"/>
              </a:gs>
              <a:gs pos="45000">
                <a:schemeClr val="accent6">
                  <a:lumMod val="75000"/>
                </a:schemeClr>
              </a:gs>
              <a:gs pos="0">
                <a:schemeClr val="accent6">
                  <a:lumMod val="75000"/>
                </a:schemeClr>
              </a:gs>
              <a:gs pos="100000">
                <a:srgbClr val="FF0000"/>
              </a:gs>
            </a:gsLst>
            <a:lin ang="0" scaled="1"/>
            <a:tileRect/>
          </a:gradFill>
          <a:ln w="254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Daily Formative Assessment</a:t>
            </a:r>
          </a:p>
        </p:txBody>
      </p:sp>
      <p:sp>
        <p:nvSpPr>
          <p:cNvPr id="87" name="Rounded Rectangle 29">
            <a:extLst>
              <a:ext uri="{FF2B5EF4-FFF2-40B4-BE49-F238E27FC236}">
                <a16:creationId xmlns:a16="http://schemas.microsoft.com/office/drawing/2014/main" id="{7FD5BFF7-125C-45D8-B1FF-57C01A3374A4}"/>
              </a:ext>
            </a:extLst>
          </p:cNvPr>
          <p:cNvSpPr/>
          <p:nvPr/>
        </p:nvSpPr>
        <p:spPr>
          <a:xfrm>
            <a:off x="287212" y="4198442"/>
            <a:ext cx="1521080" cy="98315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State Summative Assessment</a:t>
            </a:r>
          </a:p>
        </p:txBody>
      </p:sp>
      <p:cxnSp>
        <p:nvCxnSpPr>
          <p:cNvPr id="89" name="Straight Arrow Connector 53">
            <a:extLst>
              <a:ext uri="{FF2B5EF4-FFF2-40B4-BE49-F238E27FC236}">
                <a16:creationId xmlns:a16="http://schemas.microsoft.com/office/drawing/2014/main" id="{177856E5-F542-443A-9E56-3BAD94CDBBD9}"/>
              </a:ext>
            </a:extLst>
          </p:cNvPr>
          <p:cNvCxnSpPr>
            <a:cxnSpLocks/>
            <a:stCxn id="87" idx="2"/>
            <a:endCxn id="90" idx="1"/>
          </p:cNvCxnSpPr>
          <p:nvPr/>
        </p:nvCxnSpPr>
        <p:spPr>
          <a:xfrm rot="16200000" flipH="1">
            <a:off x="1274171" y="4955179"/>
            <a:ext cx="785408" cy="1238247"/>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0" name="Rounded Rectangle 79">
            <a:extLst>
              <a:ext uri="{FF2B5EF4-FFF2-40B4-BE49-F238E27FC236}">
                <a16:creationId xmlns:a16="http://schemas.microsoft.com/office/drawing/2014/main" id="{B427D7DD-040B-4F9D-96A6-85002A07DCBE}"/>
              </a:ext>
            </a:extLst>
          </p:cNvPr>
          <p:cNvSpPr/>
          <p:nvPr/>
        </p:nvSpPr>
        <p:spPr>
          <a:xfrm>
            <a:off x="2285999" y="5770129"/>
            <a:ext cx="2590801" cy="393755"/>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Summative Course Finals</a:t>
            </a:r>
          </a:p>
        </p:txBody>
      </p:sp>
      <p:sp>
        <p:nvSpPr>
          <p:cNvPr id="91" name="Rounded Rectangle 79">
            <a:extLst>
              <a:ext uri="{FF2B5EF4-FFF2-40B4-BE49-F238E27FC236}">
                <a16:creationId xmlns:a16="http://schemas.microsoft.com/office/drawing/2014/main" id="{8EEE4F11-7337-4A1B-9A52-4F7A7D11D4AB}"/>
              </a:ext>
            </a:extLst>
          </p:cNvPr>
          <p:cNvSpPr/>
          <p:nvPr/>
        </p:nvSpPr>
        <p:spPr>
          <a:xfrm>
            <a:off x="6934200" y="4114800"/>
            <a:ext cx="1887412" cy="786384"/>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Minor-Unit Modular Interims</a:t>
            </a:r>
          </a:p>
        </p:txBody>
      </p:sp>
      <p:cxnSp>
        <p:nvCxnSpPr>
          <p:cNvPr id="93" name="Straight Arrow Connector 92">
            <a:extLst>
              <a:ext uri="{FF2B5EF4-FFF2-40B4-BE49-F238E27FC236}">
                <a16:creationId xmlns:a16="http://schemas.microsoft.com/office/drawing/2014/main" id="{BA9DF50C-BA70-4E89-A2D6-FB275AFD3B13}"/>
              </a:ext>
            </a:extLst>
          </p:cNvPr>
          <p:cNvCxnSpPr>
            <a:cxnSpLocks/>
            <a:stCxn id="90" idx="3"/>
            <a:endCxn id="95" idx="1"/>
          </p:cNvCxnSpPr>
          <p:nvPr/>
        </p:nvCxnSpPr>
        <p:spPr>
          <a:xfrm>
            <a:off x="4876800" y="5967007"/>
            <a:ext cx="914400" cy="0"/>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5" name="Rounded Rectangle 79">
            <a:extLst>
              <a:ext uri="{FF2B5EF4-FFF2-40B4-BE49-F238E27FC236}">
                <a16:creationId xmlns:a16="http://schemas.microsoft.com/office/drawing/2014/main" id="{4E7A72E9-278F-4FE9-B625-C9AFBFD055B2}"/>
              </a:ext>
            </a:extLst>
          </p:cNvPr>
          <p:cNvSpPr/>
          <p:nvPr/>
        </p:nvSpPr>
        <p:spPr>
          <a:xfrm>
            <a:off x="5791200" y="5770129"/>
            <a:ext cx="3030412" cy="393755"/>
          </a:xfrm>
          <a:prstGeom prst="roundRect">
            <a:avLst/>
          </a:prstGeom>
          <a:gradFill>
            <a:gsLst>
              <a:gs pos="55000">
                <a:schemeClr val="accent6">
                  <a:lumMod val="75000"/>
                </a:schemeClr>
              </a:gs>
              <a:gs pos="45000">
                <a:srgbClr val="77933C"/>
              </a:gs>
              <a:gs pos="100000">
                <a:schemeClr val="accent6">
                  <a:lumMod val="75000"/>
                </a:schemeClr>
              </a:gs>
              <a:gs pos="0">
                <a:schemeClr val="accent3">
                  <a:lumMod val="7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Major-Unit Modular Interims</a:t>
            </a:r>
          </a:p>
        </p:txBody>
      </p:sp>
      <p:cxnSp>
        <p:nvCxnSpPr>
          <p:cNvPr id="96" name="Straight Arrow Connector 95">
            <a:extLst>
              <a:ext uri="{FF2B5EF4-FFF2-40B4-BE49-F238E27FC236}">
                <a16:creationId xmlns:a16="http://schemas.microsoft.com/office/drawing/2014/main" id="{8206D05E-6E31-4DE5-908C-563216166AF1}"/>
              </a:ext>
            </a:extLst>
          </p:cNvPr>
          <p:cNvCxnSpPr>
            <a:cxnSpLocks/>
            <a:endCxn id="91" idx="2"/>
          </p:cNvCxnSpPr>
          <p:nvPr/>
        </p:nvCxnSpPr>
        <p:spPr>
          <a:xfrm flipV="1">
            <a:off x="7877906" y="4901184"/>
            <a:ext cx="0" cy="868945"/>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7" name="Rounded Rectangle 13">
            <a:extLst>
              <a:ext uri="{FF2B5EF4-FFF2-40B4-BE49-F238E27FC236}">
                <a16:creationId xmlns:a16="http://schemas.microsoft.com/office/drawing/2014/main" id="{E916FAE9-1E19-418C-B7D1-CEE771D238D6}"/>
              </a:ext>
            </a:extLst>
          </p:cNvPr>
          <p:cNvSpPr/>
          <p:nvPr/>
        </p:nvSpPr>
        <p:spPr>
          <a:xfrm>
            <a:off x="287212" y="1048758"/>
            <a:ext cx="1524000" cy="762000"/>
          </a:xfrm>
          <a:prstGeom prst="roundRect">
            <a:avLst/>
          </a:prstGeom>
          <a:gradFill>
            <a:gsLst>
              <a:gs pos="74991">
                <a:schemeClr val="accent6">
                  <a:lumMod val="75000"/>
                </a:schemeClr>
              </a:gs>
              <a:gs pos="66655">
                <a:srgbClr val="77933C"/>
              </a:gs>
              <a:gs pos="35000">
                <a:schemeClr val="accent3">
                  <a:lumMod val="75000"/>
                </a:schemeClr>
              </a:gs>
              <a:gs pos="25000">
                <a:schemeClr val="accent1"/>
              </a:gs>
              <a:gs pos="0">
                <a:schemeClr val="accent1"/>
              </a:gs>
              <a:gs pos="100000">
                <a:schemeClr val="accent6">
                  <a:lumMod val="7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Learning Theory</a:t>
            </a:r>
          </a:p>
        </p:txBody>
      </p:sp>
      <p:cxnSp>
        <p:nvCxnSpPr>
          <p:cNvPr id="53" name="Straight Arrow Connector 52">
            <a:extLst>
              <a:ext uri="{FF2B5EF4-FFF2-40B4-BE49-F238E27FC236}">
                <a16:creationId xmlns:a16="http://schemas.microsoft.com/office/drawing/2014/main" id="{1D432C83-3F31-4355-910C-E29E37CFFD2E}"/>
              </a:ext>
            </a:extLst>
          </p:cNvPr>
          <p:cNvCxnSpPr>
            <a:cxnSpLocks/>
            <a:stCxn id="67" idx="2"/>
          </p:cNvCxnSpPr>
          <p:nvPr/>
        </p:nvCxnSpPr>
        <p:spPr>
          <a:xfrm>
            <a:off x="3048000" y="2616452"/>
            <a:ext cx="0" cy="3153677"/>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9" name="Elbow Connector 33">
            <a:extLst>
              <a:ext uri="{FF2B5EF4-FFF2-40B4-BE49-F238E27FC236}">
                <a16:creationId xmlns:a16="http://schemas.microsoft.com/office/drawing/2014/main" id="{A534138F-CADF-4837-9D9D-D4D3B7060166}"/>
              </a:ext>
            </a:extLst>
          </p:cNvPr>
          <p:cNvCxnSpPr>
            <a:cxnSpLocks/>
            <a:stCxn id="87" idx="3"/>
          </p:cNvCxnSpPr>
          <p:nvPr/>
        </p:nvCxnSpPr>
        <p:spPr>
          <a:xfrm flipV="1">
            <a:off x="1808292" y="2616453"/>
            <a:ext cx="744412" cy="2073568"/>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8" name="Elbow Connector 61">
            <a:extLst>
              <a:ext uri="{FF2B5EF4-FFF2-40B4-BE49-F238E27FC236}">
                <a16:creationId xmlns:a16="http://schemas.microsoft.com/office/drawing/2014/main" id="{B0902C51-85BB-40B8-939C-84AC8436C2C7}"/>
              </a:ext>
            </a:extLst>
          </p:cNvPr>
          <p:cNvCxnSpPr>
            <a:cxnSpLocks/>
            <a:stCxn id="71" idx="3"/>
            <a:endCxn id="67" idx="1"/>
          </p:cNvCxnSpPr>
          <p:nvPr/>
        </p:nvCxnSpPr>
        <p:spPr>
          <a:xfrm flipV="1">
            <a:off x="1811212" y="2430626"/>
            <a:ext cx="474788" cy="2649"/>
          </a:xfrm>
          <a:prstGeom prst="straightConnector1">
            <a:avLst/>
          </a:prstGeom>
          <a:ln w="25400" cmpd="sng">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4" name="Rounded Rectangle 73">
            <a:extLst>
              <a:ext uri="{FF2B5EF4-FFF2-40B4-BE49-F238E27FC236}">
                <a16:creationId xmlns:a16="http://schemas.microsoft.com/office/drawing/2014/main" id="{CB141662-F5BB-4801-BF0B-0AD1BC4DEF57}"/>
              </a:ext>
            </a:extLst>
          </p:cNvPr>
          <p:cNvSpPr/>
          <p:nvPr/>
        </p:nvSpPr>
        <p:spPr>
          <a:xfrm>
            <a:off x="3607777" y="2954704"/>
            <a:ext cx="1362810" cy="757246"/>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Minor Unit Planning</a:t>
            </a:r>
          </a:p>
        </p:txBody>
      </p:sp>
      <p:sp>
        <p:nvSpPr>
          <p:cNvPr id="47" name="Content Placeholder 2">
            <a:extLst>
              <a:ext uri="{FF2B5EF4-FFF2-40B4-BE49-F238E27FC236}">
                <a16:creationId xmlns:a16="http://schemas.microsoft.com/office/drawing/2014/main" id="{535F8D10-52E1-44F5-8742-29FA1AD52C20}"/>
              </a:ext>
            </a:extLst>
          </p:cNvPr>
          <p:cNvSpPr>
            <a:spLocks noGrp="1"/>
          </p:cNvSpPr>
          <p:nvPr>
            <p:ph idx="1"/>
          </p:nvPr>
        </p:nvSpPr>
        <p:spPr>
          <a:xfrm>
            <a:off x="3048000" y="785785"/>
            <a:ext cx="6096000" cy="1306781"/>
          </a:xfrm>
          <a:ln>
            <a:noFill/>
          </a:ln>
        </p:spPr>
        <p:txBody>
          <a:bodyPr>
            <a:normAutofit/>
          </a:bodyPr>
          <a:lstStyle/>
          <a:p>
            <a:pPr marL="0" indent="0">
              <a:buNone/>
            </a:pPr>
            <a:r>
              <a:rPr lang="en-US" sz="1600" dirty="0">
                <a:solidFill>
                  <a:srgbClr val="FF0000"/>
                </a:solidFill>
              </a:rPr>
              <a:t>Through formative assessment, students and teachers provide each other with feedback. That feedback then is used to immediately incorporate the progress of student learning into that day’s instruction and the next day’s lesson plan</a:t>
            </a:r>
          </a:p>
          <a:p>
            <a:pPr marL="0" indent="0">
              <a:buNone/>
            </a:pPr>
            <a:endParaRPr lang="en-US" sz="1600" dirty="0">
              <a:solidFill>
                <a:srgbClr val="FF0000"/>
              </a:solidFill>
            </a:endParaRPr>
          </a:p>
          <a:p>
            <a:pPr marL="0" indent="0">
              <a:buNone/>
            </a:pPr>
            <a:endParaRPr lang="en-US" sz="1600" dirty="0">
              <a:solidFill>
                <a:srgbClr val="FF0000"/>
              </a:solidFill>
            </a:endParaRPr>
          </a:p>
          <a:p>
            <a:pPr marL="0" indent="0">
              <a:buNone/>
            </a:pPr>
            <a:endParaRPr lang="en-US" sz="1600" dirty="0">
              <a:solidFill>
                <a:srgbClr val="FF0000"/>
              </a:solidFill>
            </a:endParaRPr>
          </a:p>
        </p:txBody>
      </p:sp>
      <p:sp>
        <p:nvSpPr>
          <p:cNvPr id="48" name="TextBox 47">
            <a:extLst>
              <a:ext uri="{FF2B5EF4-FFF2-40B4-BE49-F238E27FC236}">
                <a16:creationId xmlns:a16="http://schemas.microsoft.com/office/drawing/2014/main" id="{3FD1F924-355D-427E-A6E3-644505654C81}"/>
              </a:ext>
            </a:extLst>
          </p:cNvPr>
          <p:cNvSpPr txBox="1"/>
          <p:nvPr/>
        </p:nvSpPr>
        <p:spPr>
          <a:xfrm>
            <a:off x="5782405" y="5431703"/>
            <a:ext cx="1110767" cy="338554"/>
          </a:xfrm>
          <a:prstGeom prst="rect">
            <a:avLst/>
          </a:prstGeom>
          <a:noFill/>
        </p:spPr>
        <p:txBody>
          <a:bodyPr wrap="square" rtlCol="0">
            <a:spAutoFit/>
          </a:bodyPr>
          <a:lstStyle/>
          <a:p>
            <a:r>
              <a:rPr lang="en-US" sz="800" dirty="0">
                <a:solidFill>
                  <a:schemeClr val="accent3">
                    <a:lumMod val="75000"/>
                  </a:schemeClr>
                </a:solidFill>
              </a:rPr>
              <a:t>3 mid-term tests</a:t>
            </a:r>
          </a:p>
          <a:p>
            <a:r>
              <a:rPr lang="en-US" sz="800" dirty="0">
                <a:solidFill>
                  <a:schemeClr val="accent3">
                    <a:lumMod val="75000"/>
                  </a:schemeClr>
                </a:solidFill>
              </a:rPr>
              <a:t>Developed by district</a:t>
            </a:r>
          </a:p>
        </p:txBody>
      </p:sp>
      <p:sp>
        <p:nvSpPr>
          <p:cNvPr id="50" name="TextBox 49">
            <a:extLst>
              <a:ext uri="{FF2B5EF4-FFF2-40B4-BE49-F238E27FC236}">
                <a16:creationId xmlns:a16="http://schemas.microsoft.com/office/drawing/2014/main" id="{9D9E9918-232F-45D8-BB3E-389621B5D3E3}"/>
              </a:ext>
            </a:extLst>
          </p:cNvPr>
          <p:cNvSpPr txBox="1"/>
          <p:nvPr/>
        </p:nvSpPr>
        <p:spPr>
          <a:xfrm>
            <a:off x="7877906" y="5549721"/>
            <a:ext cx="943706" cy="215444"/>
          </a:xfrm>
          <a:prstGeom prst="rect">
            <a:avLst/>
          </a:prstGeom>
          <a:noFill/>
        </p:spPr>
        <p:txBody>
          <a:bodyPr wrap="square" rtlCol="0">
            <a:spAutoFit/>
          </a:bodyPr>
          <a:lstStyle/>
          <a:p>
            <a:r>
              <a:rPr lang="en-US" sz="800" dirty="0">
                <a:solidFill>
                  <a:schemeClr val="accent6">
                    <a:lumMod val="75000"/>
                  </a:schemeClr>
                </a:solidFill>
              </a:rPr>
              <a:t>Timed by teacher</a:t>
            </a:r>
          </a:p>
        </p:txBody>
      </p:sp>
      <p:cxnSp>
        <p:nvCxnSpPr>
          <p:cNvPr id="56" name="Straight Arrow Connector 69">
            <a:extLst>
              <a:ext uri="{FF2B5EF4-FFF2-40B4-BE49-F238E27FC236}">
                <a16:creationId xmlns:a16="http://schemas.microsoft.com/office/drawing/2014/main" id="{D1964E13-93DB-40CB-9E52-1392870C04A8}"/>
              </a:ext>
            </a:extLst>
          </p:cNvPr>
          <p:cNvCxnSpPr>
            <a:cxnSpLocks/>
            <a:endCxn id="57" idx="1"/>
          </p:cNvCxnSpPr>
          <p:nvPr/>
        </p:nvCxnSpPr>
        <p:spPr>
          <a:xfrm rot="16200000" flipH="1">
            <a:off x="2186906" y="3782348"/>
            <a:ext cx="2586769" cy="254976"/>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7" name="Rounded Rectangle 73">
            <a:extLst>
              <a:ext uri="{FF2B5EF4-FFF2-40B4-BE49-F238E27FC236}">
                <a16:creationId xmlns:a16="http://schemas.microsoft.com/office/drawing/2014/main" id="{3B722119-47A4-4E14-B454-986BC1311CA1}"/>
              </a:ext>
            </a:extLst>
          </p:cNvPr>
          <p:cNvSpPr/>
          <p:nvPr/>
        </p:nvSpPr>
        <p:spPr>
          <a:xfrm>
            <a:off x="3607778" y="5006625"/>
            <a:ext cx="2174627" cy="393192"/>
          </a:xfrm>
          <a:prstGeom prst="roundRect">
            <a:avLst/>
          </a:prstGeom>
          <a:gradFill>
            <a:gsLst>
              <a:gs pos="76000">
                <a:schemeClr val="accent6">
                  <a:lumMod val="75000"/>
                </a:schemeClr>
              </a:gs>
              <a:gs pos="64000">
                <a:schemeClr val="accent3">
                  <a:lumMod val="75000"/>
                </a:schemeClr>
              </a:gs>
              <a:gs pos="0">
                <a:schemeClr val="accent3">
                  <a:lumMod val="75000"/>
                </a:schemeClr>
              </a:gs>
              <a:gs pos="100000">
                <a:schemeClr val="accent6">
                  <a:lumMod val="7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Major Unit Planning</a:t>
            </a:r>
          </a:p>
        </p:txBody>
      </p:sp>
      <p:cxnSp>
        <p:nvCxnSpPr>
          <p:cNvPr id="69" name="Straight Arrow Connector 69">
            <a:extLst>
              <a:ext uri="{FF2B5EF4-FFF2-40B4-BE49-F238E27FC236}">
                <a16:creationId xmlns:a16="http://schemas.microsoft.com/office/drawing/2014/main" id="{952C34A1-BD1D-4AAC-8A86-7C0EBCD3327E}"/>
              </a:ext>
            </a:extLst>
          </p:cNvPr>
          <p:cNvCxnSpPr>
            <a:cxnSpLocks/>
            <a:stCxn id="57" idx="3"/>
          </p:cNvCxnSpPr>
          <p:nvPr/>
        </p:nvCxnSpPr>
        <p:spPr>
          <a:xfrm>
            <a:off x="5782405" y="5203221"/>
            <a:ext cx="1524001" cy="566908"/>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58CE39E2-00E6-4574-9647-614F9D964EF8}"/>
              </a:ext>
            </a:extLst>
          </p:cNvPr>
          <p:cNvSpPr txBox="1"/>
          <p:nvPr/>
        </p:nvSpPr>
        <p:spPr>
          <a:xfrm>
            <a:off x="7907404" y="4891606"/>
            <a:ext cx="1011956" cy="215444"/>
          </a:xfrm>
          <a:prstGeom prst="rect">
            <a:avLst/>
          </a:prstGeom>
          <a:noFill/>
        </p:spPr>
        <p:txBody>
          <a:bodyPr wrap="square" rtlCol="0">
            <a:spAutoFit/>
          </a:bodyPr>
          <a:lstStyle/>
          <a:p>
            <a:pPr algn="r"/>
            <a:r>
              <a:rPr lang="en-US" sz="800" dirty="0">
                <a:solidFill>
                  <a:schemeClr val="accent6">
                    <a:lumMod val="75000"/>
                  </a:schemeClr>
                </a:solidFill>
              </a:rPr>
              <a:t>Graded homework</a:t>
            </a:r>
          </a:p>
        </p:txBody>
      </p:sp>
      <p:sp>
        <p:nvSpPr>
          <p:cNvPr id="88" name="TextBox 87">
            <a:extLst>
              <a:ext uri="{FF2B5EF4-FFF2-40B4-BE49-F238E27FC236}">
                <a16:creationId xmlns:a16="http://schemas.microsoft.com/office/drawing/2014/main" id="{6A33791F-FC61-457B-B8C8-2259636A83BC}"/>
              </a:ext>
            </a:extLst>
          </p:cNvPr>
          <p:cNvSpPr txBox="1"/>
          <p:nvPr/>
        </p:nvSpPr>
        <p:spPr>
          <a:xfrm>
            <a:off x="6934199" y="4896570"/>
            <a:ext cx="1011958" cy="215444"/>
          </a:xfrm>
          <a:prstGeom prst="rect">
            <a:avLst/>
          </a:prstGeom>
          <a:noFill/>
        </p:spPr>
        <p:txBody>
          <a:bodyPr wrap="square" rtlCol="0">
            <a:spAutoFit/>
          </a:bodyPr>
          <a:lstStyle/>
          <a:p>
            <a:r>
              <a:rPr lang="en-US" sz="800" dirty="0">
                <a:solidFill>
                  <a:schemeClr val="accent6">
                    <a:lumMod val="75000"/>
                  </a:schemeClr>
                </a:solidFill>
              </a:rPr>
              <a:t>Quizzes</a:t>
            </a:r>
          </a:p>
        </p:txBody>
      </p:sp>
      <p:sp>
        <p:nvSpPr>
          <p:cNvPr id="94" name="TextBox 93">
            <a:extLst>
              <a:ext uri="{FF2B5EF4-FFF2-40B4-BE49-F238E27FC236}">
                <a16:creationId xmlns:a16="http://schemas.microsoft.com/office/drawing/2014/main" id="{12FD4E14-AB9B-47E0-B9FE-8C3CCAFF2BD2}"/>
              </a:ext>
            </a:extLst>
          </p:cNvPr>
          <p:cNvSpPr txBox="1"/>
          <p:nvPr/>
        </p:nvSpPr>
        <p:spPr>
          <a:xfrm>
            <a:off x="2285999" y="5541894"/>
            <a:ext cx="714568" cy="218951"/>
          </a:xfrm>
          <a:prstGeom prst="rect">
            <a:avLst/>
          </a:prstGeom>
          <a:noFill/>
        </p:spPr>
        <p:txBody>
          <a:bodyPr wrap="square" rtlCol="0">
            <a:spAutoFit/>
          </a:bodyPr>
          <a:lstStyle/>
          <a:p>
            <a:r>
              <a:rPr lang="en-US" sz="800" dirty="0">
                <a:solidFill>
                  <a:schemeClr val="accent3">
                    <a:lumMod val="75000"/>
                  </a:schemeClr>
                </a:solidFill>
              </a:rPr>
              <a:t>Final exam,</a:t>
            </a:r>
          </a:p>
        </p:txBody>
      </p:sp>
      <p:sp>
        <p:nvSpPr>
          <p:cNvPr id="98" name="Rectangle 97">
            <a:extLst>
              <a:ext uri="{FF2B5EF4-FFF2-40B4-BE49-F238E27FC236}">
                <a16:creationId xmlns:a16="http://schemas.microsoft.com/office/drawing/2014/main" id="{C7FA88D5-75BB-4CF7-9A44-70AC56DAA42C}"/>
              </a:ext>
            </a:extLst>
          </p:cNvPr>
          <p:cNvSpPr/>
          <p:nvPr/>
        </p:nvSpPr>
        <p:spPr>
          <a:xfrm>
            <a:off x="3095435" y="5545402"/>
            <a:ext cx="1503938" cy="215444"/>
          </a:xfrm>
          <a:prstGeom prst="rect">
            <a:avLst/>
          </a:prstGeom>
        </p:spPr>
        <p:txBody>
          <a:bodyPr wrap="none">
            <a:spAutoFit/>
          </a:bodyPr>
          <a:lstStyle/>
          <a:p>
            <a:r>
              <a:rPr lang="en-US" sz="800" dirty="0">
                <a:solidFill>
                  <a:schemeClr val="accent3">
                    <a:lumMod val="75000"/>
                  </a:schemeClr>
                </a:solidFill>
              </a:rPr>
              <a:t>project, paper, or performance</a:t>
            </a:r>
            <a:endParaRPr lang="en-US" sz="800" dirty="0"/>
          </a:p>
        </p:txBody>
      </p:sp>
      <p:cxnSp>
        <p:nvCxnSpPr>
          <p:cNvPr id="100" name="Elbow Connector 93">
            <a:extLst>
              <a:ext uri="{FF2B5EF4-FFF2-40B4-BE49-F238E27FC236}">
                <a16:creationId xmlns:a16="http://schemas.microsoft.com/office/drawing/2014/main" id="{68F0A31B-CA10-4915-A029-71D3F7559C17}"/>
              </a:ext>
            </a:extLst>
          </p:cNvPr>
          <p:cNvCxnSpPr>
            <a:cxnSpLocks/>
          </p:cNvCxnSpPr>
          <p:nvPr/>
        </p:nvCxnSpPr>
        <p:spPr>
          <a:xfrm>
            <a:off x="4698824" y="3721046"/>
            <a:ext cx="2235375" cy="622354"/>
          </a:xfrm>
          <a:prstGeom prst="bentConnector3">
            <a:avLst>
              <a:gd name="adj1" fmla="val -143"/>
            </a:avLst>
          </a:prstGeom>
          <a:ln w="28575">
            <a:solidFill>
              <a:schemeClr val="tx1">
                <a:lumMod val="50000"/>
                <a:lumOff val="5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1" name="Straight Arrow Connector 100">
            <a:extLst>
              <a:ext uri="{FF2B5EF4-FFF2-40B4-BE49-F238E27FC236}">
                <a16:creationId xmlns:a16="http://schemas.microsoft.com/office/drawing/2014/main" id="{60319222-3ADD-4398-B945-FDE9D0043492}"/>
              </a:ext>
            </a:extLst>
          </p:cNvPr>
          <p:cNvCxnSpPr>
            <a:cxnSpLocks/>
          </p:cNvCxnSpPr>
          <p:nvPr/>
        </p:nvCxnSpPr>
        <p:spPr>
          <a:xfrm flipV="1">
            <a:off x="3886200" y="3693836"/>
            <a:ext cx="0" cy="1312789"/>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2" name="Elbow Connector 93">
            <a:extLst>
              <a:ext uri="{FF2B5EF4-FFF2-40B4-BE49-F238E27FC236}">
                <a16:creationId xmlns:a16="http://schemas.microsoft.com/office/drawing/2014/main" id="{F2B92634-6A77-4DE5-8ED7-34EAAEFE5040}"/>
              </a:ext>
            </a:extLst>
          </p:cNvPr>
          <p:cNvCxnSpPr>
            <a:cxnSpLocks/>
          </p:cNvCxnSpPr>
          <p:nvPr/>
        </p:nvCxnSpPr>
        <p:spPr>
          <a:xfrm rot="16200000" flipH="1">
            <a:off x="5213670" y="2787462"/>
            <a:ext cx="796042" cy="2645018"/>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3" name="TextBox 102">
            <a:extLst>
              <a:ext uri="{FF2B5EF4-FFF2-40B4-BE49-F238E27FC236}">
                <a16:creationId xmlns:a16="http://schemas.microsoft.com/office/drawing/2014/main" id="{C6EADC7F-DCDA-4F9E-9398-EA0B0498EF7F}"/>
              </a:ext>
            </a:extLst>
          </p:cNvPr>
          <p:cNvSpPr txBox="1"/>
          <p:nvPr/>
        </p:nvSpPr>
        <p:spPr>
          <a:xfrm>
            <a:off x="3886199" y="4655206"/>
            <a:ext cx="988044" cy="338554"/>
          </a:xfrm>
          <a:prstGeom prst="rect">
            <a:avLst/>
          </a:prstGeom>
          <a:noFill/>
        </p:spPr>
        <p:txBody>
          <a:bodyPr wrap="square" rtlCol="0">
            <a:spAutoFit/>
          </a:bodyPr>
          <a:lstStyle/>
          <a:p>
            <a:r>
              <a:rPr lang="en-US" sz="800" dirty="0">
                <a:solidFill>
                  <a:schemeClr val="accent3">
                    <a:lumMod val="75000"/>
                  </a:schemeClr>
                </a:solidFill>
              </a:rPr>
              <a:t>Developed</a:t>
            </a:r>
          </a:p>
          <a:p>
            <a:r>
              <a:rPr lang="en-US" sz="800" dirty="0">
                <a:solidFill>
                  <a:schemeClr val="accent3">
                    <a:lumMod val="75000"/>
                  </a:schemeClr>
                </a:solidFill>
              </a:rPr>
              <a:t>by district</a:t>
            </a:r>
          </a:p>
        </p:txBody>
      </p:sp>
      <p:sp>
        <p:nvSpPr>
          <p:cNvPr id="104" name="TextBox 103">
            <a:extLst>
              <a:ext uri="{FF2B5EF4-FFF2-40B4-BE49-F238E27FC236}">
                <a16:creationId xmlns:a16="http://schemas.microsoft.com/office/drawing/2014/main" id="{3D2BCE98-9940-4D77-B657-367C667C4EC2}"/>
              </a:ext>
            </a:extLst>
          </p:cNvPr>
          <p:cNvSpPr txBox="1"/>
          <p:nvPr/>
        </p:nvSpPr>
        <p:spPr>
          <a:xfrm>
            <a:off x="4856290" y="4679511"/>
            <a:ext cx="926114" cy="338554"/>
          </a:xfrm>
          <a:prstGeom prst="rect">
            <a:avLst/>
          </a:prstGeom>
          <a:noFill/>
        </p:spPr>
        <p:txBody>
          <a:bodyPr wrap="square" rtlCol="0">
            <a:spAutoFit/>
          </a:bodyPr>
          <a:lstStyle/>
          <a:p>
            <a:r>
              <a:rPr lang="en-US" sz="800" dirty="0">
                <a:solidFill>
                  <a:schemeClr val="accent6">
                    <a:lumMod val="75000"/>
                  </a:schemeClr>
                </a:solidFill>
              </a:rPr>
              <a:t>Adopted/adapted by teacher</a:t>
            </a:r>
          </a:p>
        </p:txBody>
      </p:sp>
    </p:spTree>
    <p:extLst>
      <p:ext uri="{BB962C8B-B14F-4D97-AF65-F5344CB8AC3E}">
        <p14:creationId xmlns:p14="http://schemas.microsoft.com/office/powerpoint/2010/main" val="1066502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
                                            <p:txEl>
                                              <p:pRg st="0" end="0"/>
                                            </p:txEl>
                                          </p:spTgt>
                                        </p:tgtEl>
                                        <p:attrNameLst>
                                          <p:attrName>style.visibility</p:attrName>
                                        </p:attrNameLst>
                                      </p:cBhvr>
                                      <p:to>
                                        <p:strVal val="visible"/>
                                      </p:to>
                                    </p:set>
                                    <p:animEffect transition="in" filter="fade">
                                      <p:cBhvr>
                                        <p:cTn id="7" dur="500"/>
                                        <p:tgtEl>
                                          <p:spTgt spid="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Freeform 7">
            <a:extLst>
              <a:ext uri="{FF2B5EF4-FFF2-40B4-BE49-F238E27FC236}">
                <a16:creationId xmlns:a16="http://schemas.microsoft.com/office/drawing/2014/main" id="{7CED1CA8-9BDE-4E11-9312-E1601DA1EBA8}"/>
              </a:ext>
            </a:extLst>
          </p:cNvPr>
          <p:cNvSpPr/>
          <p:nvPr/>
        </p:nvSpPr>
        <p:spPr>
          <a:xfrm>
            <a:off x="175832" y="940777"/>
            <a:ext cx="8771803" cy="5333202"/>
          </a:xfrm>
          <a:custGeom>
            <a:avLst/>
            <a:gdLst>
              <a:gd name="connsiteX0" fmla="*/ 6394 w 8939379"/>
              <a:gd name="connsiteY0" fmla="*/ 0 h 4827777"/>
              <a:gd name="connsiteX1" fmla="*/ 8939379 w 8939379"/>
              <a:gd name="connsiteY1" fmla="*/ 0 h 4827777"/>
              <a:gd name="connsiteX2" fmla="*/ 8939379 w 8939379"/>
              <a:gd name="connsiteY2" fmla="*/ 4827777 h 4827777"/>
              <a:gd name="connsiteX3" fmla="*/ 3906982 w 8939379"/>
              <a:gd name="connsiteY3" fmla="*/ 4827777 h 4827777"/>
              <a:gd name="connsiteX4" fmla="*/ 3906982 w 8939379"/>
              <a:gd name="connsiteY4" fmla="*/ 2871089 h 4827777"/>
              <a:gd name="connsiteX5" fmla="*/ 3382640 w 8939379"/>
              <a:gd name="connsiteY5" fmla="*/ 2871089 h 4827777"/>
              <a:gd name="connsiteX6" fmla="*/ 3382640 w 8939379"/>
              <a:gd name="connsiteY6" fmla="*/ 978345 h 4827777"/>
              <a:gd name="connsiteX7" fmla="*/ 0 w 8939379"/>
              <a:gd name="connsiteY7" fmla="*/ 978345 h 4827777"/>
              <a:gd name="connsiteX8" fmla="*/ 6394 w 8939379"/>
              <a:gd name="connsiteY8" fmla="*/ 0 h 4827777"/>
              <a:gd name="connsiteX0" fmla="*/ 6394 w 8939379"/>
              <a:gd name="connsiteY0" fmla="*/ 0 h 4827777"/>
              <a:gd name="connsiteX1" fmla="*/ 8939379 w 8939379"/>
              <a:gd name="connsiteY1" fmla="*/ 0 h 4827777"/>
              <a:gd name="connsiteX2" fmla="*/ 8939379 w 8939379"/>
              <a:gd name="connsiteY2" fmla="*/ 4827777 h 4827777"/>
              <a:gd name="connsiteX3" fmla="*/ 3906982 w 8939379"/>
              <a:gd name="connsiteY3" fmla="*/ 4827777 h 4827777"/>
              <a:gd name="connsiteX4" fmla="*/ 3375823 w 8939379"/>
              <a:gd name="connsiteY4" fmla="*/ 4827636 h 4827777"/>
              <a:gd name="connsiteX5" fmla="*/ 3382640 w 8939379"/>
              <a:gd name="connsiteY5" fmla="*/ 2871089 h 4827777"/>
              <a:gd name="connsiteX6" fmla="*/ 3382640 w 8939379"/>
              <a:gd name="connsiteY6" fmla="*/ 978345 h 4827777"/>
              <a:gd name="connsiteX7" fmla="*/ 0 w 8939379"/>
              <a:gd name="connsiteY7" fmla="*/ 978345 h 4827777"/>
              <a:gd name="connsiteX8" fmla="*/ 6394 w 8939379"/>
              <a:gd name="connsiteY8" fmla="*/ 0 h 4827777"/>
              <a:gd name="connsiteX0" fmla="*/ 6394 w 8939379"/>
              <a:gd name="connsiteY0" fmla="*/ 0 h 5007745"/>
              <a:gd name="connsiteX1" fmla="*/ 8939379 w 8939379"/>
              <a:gd name="connsiteY1" fmla="*/ 0 h 5007745"/>
              <a:gd name="connsiteX2" fmla="*/ 8939379 w 8939379"/>
              <a:gd name="connsiteY2" fmla="*/ 4827777 h 5007745"/>
              <a:gd name="connsiteX3" fmla="*/ 3906982 w 8939379"/>
              <a:gd name="connsiteY3" fmla="*/ 4827777 h 5007745"/>
              <a:gd name="connsiteX4" fmla="*/ 3361969 w 8939379"/>
              <a:gd name="connsiteY4" fmla="*/ 5007745 h 5007745"/>
              <a:gd name="connsiteX5" fmla="*/ 3382640 w 8939379"/>
              <a:gd name="connsiteY5" fmla="*/ 2871089 h 5007745"/>
              <a:gd name="connsiteX6" fmla="*/ 3382640 w 8939379"/>
              <a:gd name="connsiteY6" fmla="*/ 978345 h 5007745"/>
              <a:gd name="connsiteX7" fmla="*/ 0 w 8939379"/>
              <a:gd name="connsiteY7" fmla="*/ 978345 h 5007745"/>
              <a:gd name="connsiteX8" fmla="*/ 6394 w 8939379"/>
              <a:gd name="connsiteY8" fmla="*/ 0 h 5007745"/>
              <a:gd name="connsiteX0" fmla="*/ 6394 w 8939379"/>
              <a:gd name="connsiteY0" fmla="*/ 0 h 5007745"/>
              <a:gd name="connsiteX1" fmla="*/ 8939379 w 8939379"/>
              <a:gd name="connsiteY1" fmla="*/ 0 h 5007745"/>
              <a:gd name="connsiteX2" fmla="*/ 8939379 w 8939379"/>
              <a:gd name="connsiteY2" fmla="*/ 4827777 h 5007745"/>
              <a:gd name="connsiteX3" fmla="*/ 3906982 w 8939379"/>
              <a:gd name="connsiteY3" fmla="*/ 4827777 h 5007745"/>
              <a:gd name="connsiteX4" fmla="*/ 3361969 w 8939379"/>
              <a:gd name="connsiteY4" fmla="*/ 5007745 h 5007745"/>
              <a:gd name="connsiteX5" fmla="*/ 3382640 w 8939379"/>
              <a:gd name="connsiteY5" fmla="*/ 2871089 h 5007745"/>
              <a:gd name="connsiteX6" fmla="*/ 3382640 w 8939379"/>
              <a:gd name="connsiteY6" fmla="*/ 978345 h 5007745"/>
              <a:gd name="connsiteX7" fmla="*/ 0 w 8939379"/>
              <a:gd name="connsiteY7" fmla="*/ 978345 h 5007745"/>
              <a:gd name="connsiteX8" fmla="*/ 6394 w 8939379"/>
              <a:gd name="connsiteY8" fmla="*/ 0 h 5007745"/>
              <a:gd name="connsiteX0" fmla="*/ 6394 w 8939379"/>
              <a:gd name="connsiteY0" fmla="*/ 0 h 5007745"/>
              <a:gd name="connsiteX1" fmla="*/ 8939379 w 8939379"/>
              <a:gd name="connsiteY1" fmla="*/ 0 h 5007745"/>
              <a:gd name="connsiteX2" fmla="*/ 8939379 w 8939379"/>
              <a:gd name="connsiteY2" fmla="*/ 4827777 h 5007745"/>
              <a:gd name="connsiteX3" fmla="*/ 3361969 w 8939379"/>
              <a:gd name="connsiteY3" fmla="*/ 5007745 h 5007745"/>
              <a:gd name="connsiteX4" fmla="*/ 3382640 w 8939379"/>
              <a:gd name="connsiteY4" fmla="*/ 2871089 h 5007745"/>
              <a:gd name="connsiteX5" fmla="*/ 3382640 w 8939379"/>
              <a:gd name="connsiteY5" fmla="*/ 978345 h 5007745"/>
              <a:gd name="connsiteX6" fmla="*/ 0 w 8939379"/>
              <a:gd name="connsiteY6" fmla="*/ 978345 h 5007745"/>
              <a:gd name="connsiteX7" fmla="*/ 6394 w 8939379"/>
              <a:gd name="connsiteY7" fmla="*/ 0 h 5007745"/>
              <a:gd name="connsiteX0" fmla="*/ 6394 w 8953234"/>
              <a:gd name="connsiteY0" fmla="*/ 0 h 5007886"/>
              <a:gd name="connsiteX1" fmla="*/ 8939379 w 8953234"/>
              <a:gd name="connsiteY1" fmla="*/ 0 h 5007886"/>
              <a:gd name="connsiteX2" fmla="*/ 8953234 w 8953234"/>
              <a:gd name="connsiteY2" fmla="*/ 5007886 h 5007886"/>
              <a:gd name="connsiteX3" fmla="*/ 3361969 w 8953234"/>
              <a:gd name="connsiteY3" fmla="*/ 5007745 h 5007886"/>
              <a:gd name="connsiteX4" fmla="*/ 3382640 w 8953234"/>
              <a:gd name="connsiteY4" fmla="*/ 2871089 h 5007886"/>
              <a:gd name="connsiteX5" fmla="*/ 3382640 w 8953234"/>
              <a:gd name="connsiteY5" fmla="*/ 978345 h 5007886"/>
              <a:gd name="connsiteX6" fmla="*/ 0 w 8953234"/>
              <a:gd name="connsiteY6" fmla="*/ 978345 h 5007886"/>
              <a:gd name="connsiteX7" fmla="*/ 6394 w 8953234"/>
              <a:gd name="connsiteY7" fmla="*/ 0 h 5007886"/>
              <a:gd name="connsiteX0" fmla="*/ 6394 w 8953234"/>
              <a:gd name="connsiteY0" fmla="*/ 0 h 5350645"/>
              <a:gd name="connsiteX1" fmla="*/ 8939379 w 8953234"/>
              <a:gd name="connsiteY1" fmla="*/ 0 h 5350645"/>
              <a:gd name="connsiteX2" fmla="*/ 8953234 w 8953234"/>
              <a:gd name="connsiteY2" fmla="*/ 5007886 h 5350645"/>
              <a:gd name="connsiteX3" fmla="*/ 3370762 w 8953234"/>
              <a:gd name="connsiteY3" fmla="*/ 5350645 h 5350645"/>
              <a:gd name="connsiteX4" fmla="*/ 3382640 w 8953234"/>
              <a:gd name="connsiteY4" fmla="*/ 2871089 h 5350645"/>
              <a:gd name="connsiteX5" fmla="*/ 3382640 w 8953234"/>
              <a:gd name="connsiteY5" fmla="*/ 978345 h 5350645"/>
              <a:gd name="connsiteX6" fmla="*/ 0 w 8953234"/>
              <a:gd name="connsiteY6" fmla="*/ 978345 h 5350645"/>
              <a:gd name="connsiteX7" fmla="*/ 6394 w 8953234"/>
              <a:gd name="connsiteY7" fmla="*/ 0 h 5350645"/>
              <a:gd name="connsiteX0" fmla="*/ 6394 w 8953234"/>
              <a:gd name="connsiteY0" fmla="*/ 0 h 5350645"/>
              <a:gd name="connsiteX1" fmla="*/ 8939379 w 8953234"/>
              <a:gd name="connsiteY1" fmla="*/ 0 h 5350645"/>
              <a:gd name="connsiteX2" fmla="*/ 8953234 w 8953234"/>
              <a:gd name="connsiteY2" fmla="*/ 5007886 h 5350645"/>
              <a:gd name="connsiteX3" fmla="*/ 3370762 w 8953234"/>
              <a:gd name="connsiteY3" fmla="*/ 5350645 h 5350645"/>
              <a:gd name="connsiteX4" fmla="*/ 3382640 w 8953234"/>
              <a:gd name="connsiteY4" fmla="*/ 2871089 h 5350645"/>
              <a:gd name="connsiteX5" fmla="*/ 3382640 w 8953234"/>
              <a:gd name="connsiteY5" fmla="*/ 978345 h 5350645"/>
              <a:gd name="connsiteX6" fmla="*/ 0 w 8953234"/>
              <a:gd name="connsiteY6" fmla="*/ 978345 h 5350645"/>
              <a:gd name="connsiteX7" fmla="*/ 6394 w 8953234"/>
              <a:gd name="connsiteY7" fmla="*/ 0 h 5350645"/>
              <a:gd name="connsiteX0" fmla="*/ 6394 w 8962026"/>
              <a:gd name="connsiteY0" fmla="*/ 0 h 5350645"/>
              <a:gd name="connsiteX1" fmla="*/ 8939379 w 8962026"/>
              <a:gd name="connsiteY1" fmla="*/ 0 h 5350645"/>
              <a:gd name="connsiteX2" fmla="*/ 8962026 w 8962026"/>
              <a:gd name="connsiteY2" fmla="*/ 5333202 h 5350645"/>
              <a:gd name="connsiteX3" fmla="*/ 3370762 w 8962026"/>
              <a:gd name="connsiteY3" fmla="*/ 5350645 h 5350645"/>
              <a:gd name="connsiteX4" fmla="*/ 3382640 w 8962026"/>
              <a:gd name="connsiteY4" fmla="*/ 2871089 h 5350645"/>
              <a:gd name="connsiteX5" fmla="*/ 3382640 w 8962026"/>
              <a:gd name="connsiteY5" fmla="*/ 978345 h 5350645"/>
              <a:gd name="connsiteX6" fmla="*/ 0 w 8962026"/>
              <a:gd name="connsiteY6" fmla="*/ 978345 h 5350645"/>
              <a:gd name="connsiteX7" fmla="*/ 6394 w 8962026"/>
              <a:gd name="connsiteY7" fmla="*/ 0 h 5350645"/>
              <a:gd name="connsiteX0" fmla="*/ 6394 w 8962026"/>
              <a:gd name="connsiteY0" fmla="*/ 0 h 5350645"/>
              <a:gd name="connsiteX1" fmla="*/ 8939379 w 8962026"/>
              <a:gd name="connsiteY1" fmla="*/ 0 h 5350645"/>
              <a:gd name="connsiteX2" fmla="*/ 8962026 w 8962026"/>
              <a:gd name="connsiteY2" fmla="*/ 5333202 h 5350645"/>
              <a:gd name="connsiteX3" fmla="*/ 3370762 w 8962026"/>
              <a:gd name="connsiteY3" fmla="*/ 5350645 h 5350645"/>
              <a:gd name="connsiteX4" fmla="*/ 3312302 w 8962026"/>
              <a:gd name="connsiteY4" fmla="*/ 2888674 h 5350645"/>
              <a:gd name="connsiteX5" fmla="*/ 3382640 w 8962026"/>
              <a:gd name="connsiteY5" fmla="*/ 978345 h 5350645"/>
              <a:gd name="connsiteX6" fmla="*/ 0 w 8962026"/>
              <a:gd name="connsiteY6" fmla="*/ 978345 h 5350645"/>
              <a:gd name="connsiteX7" fmla="*/ 6394 w 8962026"/>
              <a:gd name="connsiteY7" fmla="*/ 0 h 5350645"/>
              <a:gd name="connsiteX0" fmla="*/ 6394 w 8962026"/>
              <a:gd name="connsiteY0" fmla="*/ 0 h 5350645"/>
              <a:gd name="connsiteX1" fmla="*/ 8939379 w 8962026"/>
              <a:gd name="connsiteY1" fmla="*/ 0 h 5350645"/>
              <a:gd name="connsiteX2" fmla="*/ 8962026 w 8962026"/>
              <a:gd name="connsiteY2" fmla="*/ 5333202 h 5350645"/>
              <a:gd name="connsiteX3" fmla="*/ 3370762 w 8962026"/>
              <a:gd name="connsiteY3" fmla="*/ 5350645 h 5350645"/>
              <a:gd name="connsiteX4" fmla="*/ 3312302 w 8962026"/>
              <a:gd name="connsiteY4" fmla="*/ 2888674 h 5350645"/>
              <a:gd name="connsiteX5" fmla="*/ 3294717 w 8962026"/>
              <a:gd name="connsiteY5" fmla="*/ 978345 h 5350645"/>
              <a:gd name="connsiteX6" fmla="*/ 0 w 8962026"/>
              <a:gd name="connsiteY6" fmla="*/ 978345 h 5350645"/>
              <a:gd name="connsiteX7" fmla="*/ 6394 w 8962026"/>
              <a:gd name="connsiteY7" fmla="*/ 0 h 5350645"/>
              <a:gd name="connsiteX0" fmla="*/ 6394 w 8962026"/>
              <a:gd name="connsiteY0" fmla="*/ 0 h 5350645"/>
              <a:gd name="connsiteX1" fmla="*/ 8939379 w 8962026"/>
              <a:gd name="connsiteY1" fmla="*/ 0 h 5350645"/>
              <a:gd name="connsiteX2" fmla="*/ 8962026 w 8962026"/>
              <a:gd name="connsiteY2" fmla="*/ 5333202 h 5350645"/>
              <a:gd name="connsiteX3" fmla="*/ 3353178 w 8962026"/>
              <a:gd name="connsiteY3" fmla="*/ 5350645 h 5350645"/>
              <a:gd name="connsiteX4" fmla="*/ 3312302 w 8962026"/>
              <a:gd name="connsiteY4" fmla="*/ 2888674 h 5350645"/>
              <a:gd name="connsiteX5" fmla="*/ 3294717 w 8962026"/>
              <a:gd name="connsiteY5" fmla="*/ 978345 h 5350645"/>
              <a:gd name="connsiteX6" fmla="*/ 0 w 8962026"/>
              <a:gd name="connsiteY6" fmla="*/ 978345 h 5350645"/>
              <a:gd name="connsiteX7" fmla="*/ 6394 w 8962026"/>
              <a:gd name="connsiteY7" fmla="*/ 0 h 5350645"/>
              <a:gd name="connsiteX0" fmla="*/ 6394 w 8962026"/>
              <a:gd name="connsiteY0" fmla="*/ 0 h 5359437"/>
              <a:gd name="connsiteX1" fmla="*/ 8939379 w 8962026"/>
              <a:gd name="connsiteY1" fmla="*/ 0 h 5359437"/>
              <a:gd name="connsiteX2" fmla="*/ 8962026 w 8962026"/>
              <a:gd name="connsiteY2" fmla="*/ 5333202 h 5359437"/>
              <a:gd name="connsiteX3" fmla="*/ 3300425 w 8962026"/>
              <a:gd name="connsiteY3" fmla="*/ 5359437 h 5359437"/>
              <a:gd name="connsiteX4" fmla="*/ 3312302 w 8962026"/>
              <a:gd name="connsiteY4" fmla="*/ 2888674 h 5359437"/>
              <a:gd name="connsiteX5" fmla="*/ 3294717 w 8962026"/>
              <a:gd name="connsiteY5" fmla="*/ 978345 h 5359437"/>
              <a:gd name="connsiteX6" fmla="*/ 0 w 8962026"/>
              <a:gd name="connsiteY6" fmla="*/ 978345 h 5359437"/>
              <a:gd name="connsiteX7" fmla="*/ 6394 w 8962026"/>
              <a:gd name="connsiteY7" fmla="*/ 0 h 5359437"/>
              <a:gd name="connsiteX0" fmla="*/ 6394 w 8962026"/>
              <a:gd name="connsiteY0" fmla="*/ 0 h 5359437"/>
              <a:gd name="connsiteX1" fmla="*/ 8939379 w 8962026"/>
              <a:gd name="connsiteY1" fmla="*/ 0 h 5359437"/>
              <a:gd name="connsiteX2" fmla="*/ 8962026 w 8962026"/>
              <a:gd name="connsiteY2" fmla="*/ 5333202 h 5359437"/>
              <a:gd name="connsiteX3" fmla="*/ 3300425 w 8962026"/>
              <a:gd name="connsiteY3" fmla="*/ 5359437 h 5359437"/>
              <a:gd name="connsiteX4" fmla="*/ 3294718 w 8962026"/>
              <a:gd name="connsiteY4" fmla="*/ 2888674 h 5359437"/>
              <a:gd name="connsiteX5" fmla="*/ 3294717 w 8962026"/>
              <a:gd name="connsiteY5" fmla="*/ 978345 h 5359437"/>
              <a:gd name="connsiteX6" fmla="*/ 0 w 8962026"/>
              <a:gd name="connsiteY6" fmla="*/ 978345 h 5359437"/>
              <a:gd name="connsiteX7" fmla="*/ 6394 w 8962026"/>
              <a:gd name="connsiteY7" fmla="*/ 0 h 5359437"/>
              <a:gd name="connsiteX0" fmla="*/ 6394 w 8962026"/>
              <a:gd name="connsiteY0" fmla="*/ 0 h 5359437"/>
              <a:gd name="connsiteX1" fmla="*/ 8939379 w 8962026"/>
              <a:gd name="connsiteY1" fmla="*/ 0 h 5359437"/>
              <a:gd name="connsiteX2" fmla="*/ 8962026 w 8962026"/>
              <a:gd name="connsiteY2" fmla="*/ 5333202 h 5359437"/>
              <a:gd name="connsiteX3" fmla="*/ 3300425 w 8962026"/>
              <a:gd name="connsiteY3" fmla="*/ 5359437 h 5359437"/>
              <a:gd name="connsiteX4" fmla="*/ 2000734 w 8962026"/>
              <a:gd name="connsiteY4" fmla="*/ 2906259 h 5359437"/>
              <a:gd name="connsiteX5" fmla="*/ 3294717 w 8962026"/>
              <a:gd name="connsiteY5" fmla="*/ 978345 h 5359437"/>
              <a:gd name="connsiteX6" fmla="*/ 0 w 8962026"/>
              <a:gd name="connsiteY6" fmla="*/ 978345 h 5359437"/>
              <a:gd name="connsiteX7" fmla="*/ 6394 w 8962026"/>
              <a:gd name="connsiteY7" fmla="*/ 0 h 5359437"/>
              <a:gd name="connsiteX0" fmla="*/ 6394 w 8962026"/>
              <a:gd name="connsiteY0" fmla="*/ 0 h 5359437"/>
              <a:gd name="connsiteX1" fmla="*/ 8939379 w 8962026"/>
              <a:gd name="connsiteY1" fmla="*/ 0 h 5359437"/>
              <a:gd name="connsiteX2" fmla="*/ 8962026 w 8962026"/>
              <a:gd name="connsiteY2" fmla="*/ 5333202 h 5359437"/>
              <a:gd name="connsiteX3" fmla="*/ 3300425 w 8962026"/>
              <a:gd name="connsiteY3" fmla="*/ 5359437 h 5359437"/>
              <a:gd name="connsiteX4" fmla="*/ 2000734 w 8962026"/>
              <a:gd name="connsiteY4" fmla="*/ 2906259 h 5359437"/>
              <a:gd name="connsiteX5" fmla="*/ 2000733 w 8962026"/>
              <a:gd name="connsiteY5" fmla="*/ 987137 h 5359437"/>
              <a:gd name="connsiteX6" fmla="*/ 0 w 8962026"/>
              <a:gd name="connsiteY6" fmla="*/ 978345 h 5359437"/>
              <a:gd name="connsiteX7" fmla="*/ 6394 w 8962026"/>
              <a:gd name="connsiteY7" fmla="*/ 0 h 5359437"/>
              <a:gd name="connsiteX0" fmla="*/ 6394 w 8962026"/>
              <a:gd name="connsiteY0" fmla="*/ 0 h 5341852"/>
              <a:gd name="connsiteX1" fmla="*/ 8939379 w 8962026"/>
              <a:gd name="connsiteY1" fmla="*/ 0 h 5341852"/>
              <a:gd name="connsiteX2" fmla="*/ 8962026 w 8962026"/>
              <a:gd name="connsiteY2" fmla="*/ 5333202 h 5341852"/>
              <a:gd name="connsiteX3" fmla="*/ 1988470 w 8962026"/>
              <a:gd name="connsiteY3" fmla="*/ 5341852 h 5341852"/>
              <a:gd name="connsiteX4" fmla="*/ 2000734 w 8962026"/>
              <a:gd name="connsiteY4" fmla="*/ 2906259 h 5341852"/>
              <a:gd name="connsiteX5" fmla="*/ 2000733 w 8962026"/>
              <a:gd name="connsiteY5" fmla="*/ 987137 h 5341852"/>
              <a:gd name="connsiteX6" fmla="*/ 0 w 8962026"/>
              <a:gd name="connsiteY6" fmla="*/ 978345 h 5341852"/>
              <a:gd name="connsiteX7" fmla="*/ 6394 w 8962026"/>
              <a:gd name="connsiteY7" fmla="*/ 0 h 5341852"/>
              <a:gd name="connsiteX0" fmla="*/ 6394 w 8962026"/>
              <a:gd name="connsiteY0" fmla="*/ 0 h 5333202"/>
              <a:gd name="connsiteX1" fmla="*/ 8939379 w 8962026"/>
              <a:gd name="connsiteY1" fmla="*/ 0 h 5333202"/>
              <a:gd name="connsiteX2" fmla="*/ 8962026 w 8962026"/>
              <a:gd name="connsiteY2" fmla="*/ 5333202 h 5333202"/>
              <a:gd name="connsiteX3" fmla="*/ 1997456 w 8962026"/>
              <a:gd name="connsiteY3" fmla="*/ 5333060 h 5333202"/>
              <a:gd name="connsiteX4" fmla="*/ 2000734 w 8962026"/>
              <a:gd name="connsiteY4" fmla="*/ 2906259 h 5333202"/>
              <a:gd name="connsiteX5" fmla="*/ 2000733 w 8962026"/>
              <a:gd name="connsiteY5" fmla="*/ 987137 h 5333202"/>
              <a:gd name="connsiteX6" fmla="*/ 0 w 8962026"/>
              <a:gd name="connsiteY6" fmla="*/ 978345 h 5333202"/>
              <a:gd name="connsiteX7" fmla="*/ 6394 w 8962026"/>
              <a:gd name="connsiteY7" fmla="*/ 0 h 5333202"/>
              <a:gd name="connsiteX0" fmla="*/ 6394 w 8962026"/>
              <a:gd name="connsiteY0" fmla="*/ 0 h 5333202"/>
              <a:gd name="connsiteX1" fmla="*/ 8939379 w 8962026"/>
              <a:gd name="connsiteY1" fmla="*/ 0 h 5333202"/>
              <a:gd name="connsiteX2" fmla="*/ 8962026 w 8962026"/>
              <a:gd name="connsiteY2" fmla="*/ 5333202 h 5333202"/>
              <a:gd name="connsiteX3" fmla="*/ 1997456 w 8962026"/>
              <a:gd name="connsiteY3" fmla="*/ 5333060 h 5333202"/>
              <a:gd name="connsiteX4" fmla="*/ 2000734 w 8962026"/>
              <a:gd name="connsiteY4" fmla="*/ 2906259 h 5333202"/>
              <a:gd name="connsiteX5" fmla="*/ 2000733 w 8962026"/>
              <a:gd name="connsiteY5" fmla="*/ 987137 h 5333202"/>
              <a:gd name="connsiteX6" fmla="*/ 0 w 8962026"/>
              <a:gd name="connsiteY6" fmla="*/ 978345 h 5333202"/>
              <a:gd name="connsiteX7" fmla="*/ 6394 w 8962026"/>
              <a:gd name="connsiteY7" fmla="*/ 0 h 5333202"/>
              <a:gd name="connsiteX0" fmla="*/ 6394 w 8962026"/>
              <a:gd name="connsiteY0" fmla="*/ 0 h 5333202"/>
              <a:gd name="connsiteX1" fmla="*/ 8939379 w 8962026"/>
              <a:gd name="connsiteY1" fmla="*/ 0 h 5333202"/>
              <a:gd name="connsiteX2" fmla="*/ 8962026 w 8962026"/>
              <a:gd name="connsiteY2" fmla="*/ 5333202 h 5333202"/>
              <a:gd name="connsiteX3" fmla="*/ 1997456 w 8962026"/>
              <a:gd name="connsiteY3" fmla="*/ 5333060 h 5333202"/>
              <a:gd name="connsiteX4" fmla="*/ 2000734 w 8962026"/>
              <a:gd name="connsiteY4" fmla="*/ 2906259 h 5333202"/>
              <a:gd name="connsiteX5" fmla="*/ 2000733 w 8962026"/>
              <a:gd name="connsiteY5" fmla="*/ 978344 h 5333202"/>
              <a:gd name="connsiteX6" fmla="*/ 0 w 8962026"/>
              <a:gd name="connsiteY6" fmla="*/ 978345 h 5333202"/>
              <a:gd name="connsiteX7" fmla="*/ 6394 w 8962026"/>
              <a:gd name="connsiteY7" fmla="*/ 0 h 5333202"/>
              <a:gd name="connsiteX0" fmla="*/ 6394 w 8962026"/>
              <a:gd name="connsiteY0" fmla="*/ 0 h 5333202"/>
              <a:gd name="connsiteX1" fmla="*/ 8948365 w 8962026"/>
              <a:gd name="connsiteY1" fmla="*/ 0 h 5333202"/>
              <a:gd name="connsiteX2" fmla="*/ 8962026 w 8962026"/>
              <a:gd name="connsiteY2" fmla="*/ 5333202 h 5333202"/>
              <a:gd name="connsiteX3" fmla="*/ 1997456 w 8962026"/>
              <a:gd name="connsiteY3" fmla="*/ 5333060 h 5333202"/>
              <a:gd name="connsiteX4" fmla="*/ 2000734 w 8962026"/>
              <a:gd name="connsiteY4" fmla="*/ 2906259 h 5333202"/>
              <a:gd name="connsiteX5" fmla="*/ 2000733 w 8962026"/>
              <a:gd name="connsiteY5" fmla="*/ 978344 h 5333202"/>
              <a:gd name="connsiteX6" fmla="*/ 0 w 8962026"/>
              <a:gd name="connsiteY6" fmla="*/ 978345 h 5333202"/>
              <a:gd name="connsiteX7" fmla="*/ 6394 w 8962026"/>
              <a:gd name="connsiteY7" fmla="*/ 0 h 5333202"/>
              <a:gd name="connsiteX0" fmla="*/ 6394 w 8962026"/>
              <a:gd name="connsiteY0" fmla="*/ 0 h 5333202"/>
              <a:gd name="connsiteX1" fmla="*/ 8957350 w 8962026"/>
              <a:gd name="connsiteY1" fmla="*/ 0 h 5333202"/>
              <a:gd name="connsiteX2" fmla="*/ 8962026 w 8962026"/>
              <a:gd name="connsiteY2" fmla="*/ 5333202 h 5333202"/>
              <a:gd name="connsiteX3" fmla="*/ 1997456 w 8962026"/>
              <a:gd name="connsiteY3" fmla="*/ 5333060 h 5333202"/>
              <a:gd name="connsiteX4" fmla="*/ 2000734 w 8962026"/>
              <a:gd name="connsiteY4" fmla="*/ 2906259 h 5333202"/>
              <a:gd name="connsiteX5" fmla="*/ 2000733 w 8962026"/>
              <a:gd name="connsiteY5" fmla="*/ 978344 h 5333202"/>
              <a:gd name="connsiteX6" fmla="*/ 0 w 8962026"/>
              <a:gd name="connsiteY6" fmla="*/ 978345 h 5333202"/>
              <a:gd name="connsiteX7" fmla="*/ 6394 w 8962026"/>
              <a:gd name="connsiteY7" fmla="*/ 0 h 5333202"/>
              <a:gd name="connsiteX0" fmla="*/ 6394 w 8962026"/>
              <a:gd name="connsiteY0" fmla="*/ 0 h 5333202"/>
              <a:gd name="connsiteX1" fmla="*/ 8957350 w 8962026"/>
              <a:gd name="connsiteY1" fmla="*/ 0 h 5333202"/>
              <a:gd name="connsiteX2" fmla="*/ 8962026 w 8962026"/>
              <a:gd name="connsiteY2" fmla="*/ 5333202 h 5333202"/>
              <a:gd name="connsiteX3" fmla="*/ 1997456 w 8962026"/>
              <a:gd name="connsiteY3" fmla="*/ 5333060 h 5333202"/>
              <a:gd name="connsiteX4" fmla="*/ 2000733 w 8962026"/>
              <a:gd name="connsiteY4" fmla="*/ 978344 h 5333202"/>
              <a:gd name="connsiteX5" fmla="*/ 0 w 8962026"/>
              <a:gd name="connsiteY5" fmla="*/ 978345 h 5333202"/>
              <a:gd name="connsiteX6" fmla="*/ 6394 w 8962026"/>
              <a:gd name="connsiteY6" fmla="*/ 0 h 5333202"/>
              <a:gd name="connsiteX0" fmla="*/ 6394 w 8962026"/>
              <a:gd name="connsiteY0" fmla="*/ 0 h 5333202"/>
              <a:gd name="connsiteX1" fmla="*/ 8957350 w 8962026"/>
              <a:gd name="connsiteY1" fmla="*/ 0 h 5333202"/>
              <a:gd name="connsiteX2" fmla="*/ 8962026 w 8962026"/>
              <a:gd name="connsiteY2" fmla="*/ 5333202 h 5333202"/>
              <a:gd name="connsiteX3" fmla="*/ 1997456 w 8962026"/>
              <a:gd name="connsiteY3" fmla="*/ 5333060 h 5333202"/>
              <a:gd name="connsiteX4" fmla="*/ 2000733 w 8962026"/>
              <a:gd name="connsiteY4" fmla="*/ 978344 h 5333202"/>
              <a:gd name="connsiteX5" fmla="*/ 0 w 8962026"/>
              <a:gd name="connsiteY5" fmla="*/ 978345 h 5333202"/>
              <a:gd name="connsiteX6" fmla="*/ 6394 w 8962026"/>
              <a:gd name="connsiteY6" fmla="*/ 0 h 5333202"/>
              <a:gd name="connsiteX0" fmla="*/ 6394 w 8962026"/>
              <a:gd name="connsiteY0" fmla="*/ 0 h 5333202"/>
              <a:gd name="connsiteX1" fmla="*/ 8957350 w 8962026"/>
              <a:gd name="connsiteY1" fmla="*/ 0 h 5333202"/>
              <a:gd name="connsiteX2" fmla="*/ 8962026 w 8962026"/>
              <a:gd name="connsiteY2" fmla="*/ 5333202 h 5333202"/>
              <a:gd name="connsiteX3" fmla="*/ 1997456 w 8962026"/>
              <a:gd name="connsiteY3" fmla="*/ 5333060 h 5333202"/>
              <a:gd name="connsiteX4" fmla="*/ 2000733 w 8962026"/>
              <a:gd name="connsiteY4" fmla="*/ 978344 h 5333202"/>
              <a:gd name="connsiteX5" fmla="*/ 0 w 8962026"/>
              <a:gd name="connsiteY5" fmla="*/ 978345 h 5333202"/>
              <a:gd name="connsiteX6" fmla="*/ 6394 w 8962026"/>
              <a:gd name="connsiteY6" fmla="*/ 0 h 5333202"/>
              <a:gd name="connsiteX0" fmla="*/ 6394 w 8962026"/>
              <a:gd name="connsiteY0" fmla="*/ 0 h 5333202"/>
              <a:gd name="connsiteX1" fmla="*/ 8957350 w 8962026"/>
              <a:gd name="connsiteY1" fmla="*/ 0 h 5333202"/>
              <a:gd name="connsiteX2" fmla="*/ 8962026 w 8962026"/>
              <a:gd name="connsiteY2" fmla="*/ 5333202 h 5333202"/>
              <a:gd name="connsiteX3" fmla="*/ 1997456 w 8962026"/>
              <a:gd name="connsiteY3" fmla="*/ 5333060 h 5333202"/>
              <a:gd name="connsiteX4" fmla="*/ 1937832 w 8962026"/>
              <a:gd name="connsiteY4" fmla="*/ 978344 h 5333202"/>
              <a:gd name="connsiteX5" fmla="*/ 0 w 8962026"/>
              <a:gd name="connsiteY5" fmla="*/ 978345 h 5333202"/>
              <a:gd name="connsiteX6" fmla="*/ 6394 w 8962026"/>
              <a:gd name="connsiteY6" fmla="*/ 0 h 5333202"/>
              <a:gd name="connsiteX0" fmla="*/ 6394 w 8962026"/>
              <a:gd name="connsiteY0" fmla="*/ 0 h 5333202"/>
              <a:gd name="connsiteX1" fmla="*/ 8957350 w 8962026"/>
              <a:gd name="connsiteY1" fmla="*/ 0 h 5333202"/>
              <a:gd name="connsiteX2" fmla="*/ 8962026 w 8962026"/>
              <a:gd name="connsiteY2" fmla="*/ 5333202 h 5333202"/>
              <a:gd name="connsiteX3" fmla="*/ 1943540 w 8962026"/>
              <a:gd name="connsiteY3" fmla="*/ 5324267 h 5333202"/>
              <a:gd name="connsiteX4" fmla="*/ 1937832 w 8962026"/>
              <a:gd name="connsiteY4" fmla="*/ 978344 h 5333202"/>
              <a:gd name="connsiteX5" fmla="*/ 0 w 8962026"/>
              <a:gd name="connsiteY5" fmla="*/ 978345 h 5333202"/>
              <a:gd name="connsiteX6" fmla="*/ 6394 w 8962026"/>
              <a:gd name="connsiteY6" fmla="*/ 0 h 5333202"/>
              <a:gd name="connsiteX0" fmla="*/ 6394 w 8962026"/>
              <a:gd name="connsiteY0" fmla="*/ 0 h 5333202"/>
              <a:gd name="connsiteX1" fmla="*/ 8957350 w 8962026"/>
              <a:gd name="connsiteY1" fmla="*/ 0 h 5333202"/>
              <a:gd name="connsiteX2" fmla="*/ 8962026 w 8962026"/>
              <a:gd name="connsiteY2" fmla="*/ 5333202 h 5333202"/>
              <a:gd name="connsiteX3" fmla="*/ 1934553 w 8962026"/>
              <a:gd name="connsiteY3" fmla="*/ 5324267 h 5333202"/>
              <a:gd name="connsiteX4" fmla="*/ 1937832 w 8962026"/>
              <a:gd name="connsiteY4" fmla="*/ 978344 h 5333202"/>
              <a:gd name="connsiteX5" fmla="*/ 0 w 8962026"/>
              <a:gd name="connsiteY5" fmla="*/ 978345 h 5333202"/>
              <a:gd name="connsiteX6" fmla="*/ 6394 w 8962026"/>
              <a:gd name="connsiteY6" fmla="*/ 0 h 5333202"/>
              <a:gd name="connsiteX0" fmla="*/ 6394 w 8962026"/>
              <a:gd name="connsiteY0" fmla="*/ 0 h 5333202"/>
              <a:gd name="connsiteX1" fmla="*/ 8957350 w 8962026"/>
              <a:gd name="connsiteY1" fmla="*/ 0 h 5333202"/>
              <a:gd name="connsiteX2" fmla="*/ 8962026 w 8962026"/>
              <a:gd name="connsiteY2" fmla="*/ 5333202 h 5333202"/>
              <a:gd name="connsiteX3" fmla="*/ 1934553 w 8962026"/>
              <a:gd name="connsiteY3" fmla="*/ 5333059 h 5333202"/>
              <a:gd name="connsiteX4" fmla="*/ 1937832 w 8962026"/>
              <a:gd name="connsiteY4" fmla="*/ 978344 h 5333202"/>
              <a:gd name="connsiteX5" fmla="*/ 0 w 8962026"/>
              <a:gd name="connsiteY5" fmla="*/ 978345 h 5333202"/>
              <a:gd name="connsiteX6" fmla="*/ 6394 w 8962026"/>
              <a:gd name="connsiteY6" fmla="*/ 0 h 5333202"/>
              <a:gd name="connsiteX0" fmla="*/ 416 w 8965034"/>
              <a:gd name="connsiteY0" fmla="*/ 0 h 5333202"/>
              <a:gd name="connsiteX1" fmla="*/ 8960358 w 8965034"/>
              <a:gd name="connsiteY1" fmla="*/ 0 h 5333202"/>
              <a:gd name="connsiteX2" fmla="*/ 8965034 w 8965034"/>
              <a:gd name="connsiteY2" fmla="*/ 5333202 h 5333202"/>
              <a:gd name="connsiteX3" fmla="*/ 1937561 w 8965034"/>
              <a:gd name="connsiteY3" fmla="*/ 5333059 h 5333202"/>
              <a:gd name="connsiteX4" fmla="*/ 1940840 w 8965034"/>
              <a:gd name="connsiteY4" fmla="*/ 978344 h 5333202"/>
              <a:gd name="connsiteX5" fmla="*/ 3008 w 8965034"/>
              <a:gd name="connsiteY5" fmla="*/ 978345 h 5333202"/>
              <a:gd name="connsiteX6" fmla="*/ 416 w 8965034"/>
              <a:gd name="connsiteY6" fmla="*/ 0 h 5333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65034" h="5333202">
                <a:moveTo>
                  <a:pt x="416" y="0"/>
                </a:moveTo>
                <a:lnTo>
                  <a:pt x="8960358" y="0"/>
                </a:lnTo>
                <a:cubicBezTo>
                  <a:pt x="8964976" y="1669295"/>
                  <a:pt x="8960416" y="3663907"/>
                  <a:pt x="8965034" y="5333202"/>
                </a:cubicBezTo>
                <a:lnTo>
                  <a:pt x="1937561" y="5333059"/>
                </a:lnTo>
                <a:cubicBezTo>
                  <a:pt x="1936539" y="4088502"/>
                  <a:pt x="1941268" y="1695338"/>
                  <a:pt x="1940840" y="978344"/>
                </a:cubicBezTo>
                <a:lnTo>
                  <a:pt x="3008" y="978345"/>
                </a:lnTo>
                <a:cubicBezTo>
                  <a:pt x="5139" y="652230"/>
                  <a:pt x="-1715" y="326115"/>
                  <a:pt x="416" y="0"/>
                </a:cubicBezTo>
                <a:close/>
              </a:path>
            </a:pathLst>
          </a:cu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r>
              <a:rPr lang="en-US" dirty="0">
                <a:solidFill>
                  <a:schemeClr val="tx1"/>
                </a:solidFill>
              </a:rPr>
              <a:t>Pre- and In-service</a:t>
            </a:r>
          </a:p>
          <a:p>
            <a:pPr algn="r"/>
            <a:r>
              <a:rPr lang="en-US" dirty="0">
                <a:solidFill>
                  <a:schemeClr val="tx1"/>
                </a:solidFill>
              </a:rPr>
              <a:t>Professional Learning</a:t>
            </a:r>
          </a:p>
        </p:txBody>
      </p:sp>
      <p:sp>
        <p:nvSpPr>
          <p:cNvPr id="2" name="Title 1">
            <a:extLst>
              <a:ext uri="{FF2B5EF4-FFF2-40B4-BE49-F238E27FC236}">
                <a16:creationId xmlns:a16="http://schemas.microsoft.com/office/drawing/2014/main" id="{B3D31916-81ED-4924-9DCD-7C02E5C561DD}"/>
              </a:ext>
            </a:extLst>
          </p:cNvPr>
          <p:cNvSpPr>
            <a:spLocks noGrp="1"/>
          </p:cNvSpPr>
          <p:nvPr>
            <p:ph type="title"/>
          </p:nvPr>
        </p:nvSpPr>
        <p:spPr/>
        <p:txBody>
          <a:bodyPr/>
          <a:lstStyle/>
          <a:p>
            <a:r>
              <a:rPr lang="en-US" dirty="0"/>
              <a:t>What Does the System Look Like?</a:t>
            </a:r>
          </a:p>
        </p:txBody>
      </p:sp>
      <p:sp>
        <p:nvSpPr>
          <p:cNvPr id="42" name="Rounded Rectangle 82">
            <a:extLst>
              <a:ext uri="{FF2B5EF4-FFF2-40B4-BE49-F238E27FC236}">
                <a16:creationId xmlns:a16="http://schemas.microsoft.com/office/drawing/2014/main" id="{63CAF75C-F938-4614-AC15-054557B64E24}"/>
              </a:ext>
            </a:extLst>
          </p:cNvPr>
          <p:cNvSpPr/>
          <p:nvPr/>
        </p:nvSpPr>
        <p:spPr>
          <a:xfrm>
            <a:off x="1772141" y="6488690"/>
            <a:ext cx="722918" cy="27552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State</a:t>
            </a:r>
          </a:p>
        </p:txBody>
      </p:sp>
      <p:sp>
        <p:nvSpPr>
          <p:cNvPr id="43" name="Rounded Rectangle 83">
            <a:extLst>
              <a:ext uri="{FF2B5EF4-FFF2-40B4-BE49-F238E27FC236}">
                <a16:creationId xmlns:a16="http://schemas.microsoft.com/office/drawing/2014/main" id="{DEF2790A-73DF-4992-BA48-D8CA9298B9F9}"/>
              </a:ext>
            </a:extLst>
          </p:cNvPr>
          <p:cNvSpPr/>
          <p:nvPr/>
        </p:nvSpPr>
        <p:spPr>
          <a:xfrm>
            <a:off x="2590800" y="6488690"/>
            <a:ext cx="901612" cy="275526"/>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District</a:t>
            </a:r>
          </a:p>
        </p:txBody>
      </p:sp>
      <p:sp>
        <p:nvSpPr>
          <p:cNvPr id="44" name="Rounded Rectangle 84">
            <a:extLst>
              <a:ext uri="{FF2B5EF4-FFF2-40B4-BE49-F238E27FC236}">
                <a16:creationId xmlns:a16="http://schemas.microsoft.com/office/drawing/2014/main" id="{8E12C3DB-2081-4883-B844-B86C9C4775DC}"/>
              </a:ext>
            </a:extLst>
          </p:cNvPr>
          <p:cNvSpPr/>
          <p:nvPr/>
        </p:nvSpPr>
        <p:spPr>
          <a:xfrm>
            <a:off x="3581400" y="6488690"/>
            <a:ext cx="1016176" cy="275526"/>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Teacher</a:t>
            </a:r>
          </a:p>
        </p:txBody>
      </p:sp>
      <p:sp>
        <p:nvSpPr>
          <p:cNvPr id="45" name="Rounded Rectangle 85">
            <a:extLst>
              <a:ext uri="{FF2B5EF4-FFF2-40B4-BE49-F238E27FC236}">
                <a16:creationId xmlns:a16="http://schemas.microsoft.com/office/drawing/2014/main" id="{4EB54CD1-4501-4509-81B5-2277130F4569}"/>
              </a:ext>
            </a:extLst>
          </p:cNvPr>
          <p:cNvSpPr/>
          <p:nvPr/>
        </p:nvSpPr>
        <p:spPr>
          <a:xfrm>
            <a:off x="4698824" y="6488690"/>
            <a:ext cx="1016176" cy="275526"/>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Student</a:t>
            </a:r>
          </a:p>
        </p:txBody>
      </p:sp>
      <p:sp>
        <p:nvSpPr>
          <p:cNvPr id="46" name="Rectangle 45">
            <a:extLst>
              <a:ext uri="{FF2B5EF4-FFF2-40B4-BE49-F238E27FC236}">
                <a16:creationId xmlns:a16="http://schemas.microsoft.com/office/drawing/2014/main" id="{BCD68392-EB56-421F-B1C8-CCFE7C6A8AFC}"/>
              </a:ext>
            </a:extLst>
          </p:cNvPr>
          <p:cNvSpPr/>
          <p:nvPr/>
        </p:nvSpPr>
        <p:spPr>
          <a:xfrm>
            <a:off x="0" y="6439531"/>
            <a:ext cx="1677319" cy="369332"/>
          </a:xfrm>
          <a:prstGeom prst="rect">
            <a:avLst/>
          </a:prstGeom>
        </p:spPr>
        <p:txBody>
          <a:bodyPr wrap="none">
            <a:spAutoFit/>
          </a:bodyPr>
          <a:lstStyle/>
          <a:p>
            <a:r>
              <a:rPr lang="en-US" dirty="0"/>
              <a:t>Locus of control</a:t>
            </a:r>
          </a:p>
        </p:txBody>
      </p:sp>
      <p:sp>
        <p:nvSpPr>
          <p:cNvPr id="48" name="Rectangle 47">
            <a:extLst>
              <a:ext uri="{FF2B5EF4-FFF2-40B4-BE49-F238E27FC236}">
                <a16:creationId xmlns:a16="http://schemas.microsoft.com/office/drawing/2014/main" id="{37DE6F94-F08E-4C61-ABF0-9486BD309CE3}"/>
              </a:ext>
            </a:extLst>
          </p:cNvPr>
          <p:cNvSpPr/>
          <p:nvPr/>
        </p:nvSpPr>
        <p:spPr>
          <a:xfrm>
            <a:off x="5791200" y="6488690"/>
            <a:ext cx="2895600" cy="27552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lumMod val="50000"/>
                    <a:lumOff val="50000"/>
                  </a:schemeClr>
                </a:solidFill>
              </a:rPr>
              <a:t>State &amp; District Policymakers</a:t>
            </a:r>
          </a:p>
        </p:txBody>
      </p:sp>
      <p:grpSp>
        <p:nvGrpSpPr>
          <p:cNvPr id="60" name="Group 59">
            <a:extLst>
              <a:ext uri="{FF2B5EF4-FFF2-40B4-BE49-F238E27FC236}">
                <a16:creationId xmlns:a16="http://schemas.microsoft.com/office/drawing/2014/main" id="{47A71F91-AF7C-40AD-BF51-260EA6F61E36}"/>
              </a:ext>
            </a:extLst>
          </p:cNvPr>
          <p:cNvGrpSpPr/>
          <p:nvPr/>
        </p:nvGrpSpPr>
        <p:grpSpPr>
          <a:xfrm rot="10800000">
            <a:off x="7678612" y="3482822"/>
            <a:ext cx="457200" cy="457200"/>
            <a:chOff x="7239000" y="6078414"/>
            <a:chExt cx="457200" cy="457200"/>
          </a:xfrm>
        </p:grpSpPr>
        <p:sp>
          <p:nvSpPr>
            <p:cNvPr id="61" name="Oval 60">
              <a:extLst>
                <a:ext uri="{FF2B5EF4-FFF2-40B4-BE49-F238E27FC236}">
                  <a16:creationId xmlns:a16="http://schemas.microsoft.com/office/drawing/2014/main" id="{51AD779C-26C2-4B33-BFEA-5A78373D4916}"/>
                </a:ext>
              </a:extLst>
            </p:cNvPr>
            <p:cNvSpPr/>
            <p:nvPr/>
          </p:nvSpPr>
          <p:spPr>
            <a:xfrm>
              <a:off x="7239000" y="6078414"/>
              <a:ext cx="457200" cy="457200"/>
            </a:xfrm>
            <a:prstGeom prst="ellipse">
              <a:avLst/>
            </a:prstGeom>
            <a:noFill/>
            <a:ln w="25400" cmpd="sng">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cxnSp>
          <p:nvCxnSpPr>
            <p:cNvPr id="62" name="Straight Arrow Connector 61">
              <a:extLst>
                <a:ext uri="{FF2B5EF4-FFF2-40B4-BE49-F238E27FC236}">
                  <a16:creationId xmlns:a16="http://schemas.microsoft.com/office/drawing/2014/main" id="{AD66916B-74A2-4E9F-8EA7-A2CF96393DED}"/>
                </a:ext>
              </a:extLst>
            </p:cNvPr>
            <p:cNvCxnSpPr/>
            <p:nvPr/>
          </p:nvCxnSpPr>
          <p:spPr>
            <a:xfrm>
              <a:off x="7689806" y="6233160"/>
              <a:ext cx="0" cy="91440"/>
            </a:xfrm>
            <a:prstGeom prst="straightConnector1">
              <a:avLst/>
            </a:prstGeom>
            <a:ln w="25400" cmpd="sng">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63" name="Group 62">
            <a:extLst>
              <a:ext uri="{FF2B5EF4-FFF2-40B4-BE49-F238E27FC236}">
                <a16:creationId xmlns:a16="http://schemas.microsoft.com/office/drawing/2014/main" id="{6D8BA2F2-DEA3-42BA-B814-56B58431A60D}"/>
              </a:ext>
            </a:extLst>
          </p:cNvPr>
          <p:cNvGrpSpPr/>
          <p:nvPr/>
        </p:nvGrpSpPr>
        <p:grpSpPr>
          <a:xfrm>
            <a:off x="7678612" y="2702168"/>
            <a:ext cx="457200" cy="457200"/>
            <a:chOff x="7239000" y="6078414"/>
            <a:chExt cx="457200" cy="457200"/>
          </a:xfrm>
        </p:grpSpPr>
        <p:sp>
          <p:nvSpPr>
            <p:cNvPr id="64" name="Oval 63">
              <a:extLst>
                <a:ext uri="{FF2B5EF4-FFF2-40B4-BE49-F238E27FC236}">
                  <a16:creationId xmlns:a16="http://schemas.microsoft.com/office/drawing/2014/main" id="{AF941F1F-DCDC-4030-8668-F2C027C6580B}"/>
                </a:ext>
              </a:extLst>
            </p:cNvPr>
            <p:cNvSpPr/>
            <p:nvPr/>
          </p:nvSpPr>
          <p:spPr>
            <a:xfrm>
              <a:off x="7239000" y="6078414"/>
              <a:ext cx="457200" cy="457200"/>
            </a:xfrm>
            <a:prstGeom prst="ellipse">
              <a:avLst/>
            </a:prstGeom>
            <a:noFill/>
            <a:ln w="25400" cmpd="sng">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cxnSp>
          <p:nvCxnSpPr>
            <p:cNvPr id="65" name="Straight Arrow Connector 64">
              <a:extLst>
                <a:ext uri="{FF2B5EF4-FFF2-40B4-BE49-F238E27FC236}">
                  <a16:creationId xmlns:a16="http://schemas.microsoft.com/office/drawing/2014/main" id="{00349FF6-89B9-42EA-847E-37EA9492BE3A}"/>
                </a:ext>
              </a:extLst>
            </p:cNvPr>
            <p:cNvCxnSpPr/>
            <p:nvPr/>
          </p:nvCxnSpPr>
          <p:spPr>
            <a:xfrm>
              <a:off x="7689806" y="6233160"/>
              <a:ext cx="0" cy="91440"/>
            </a:xfrm>
            <a:prstGeom prst="straightConnector1">
              <a:avLst/>
            </a:prstGeom>
            <a:ln w="25400" cmpd="sng">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66" name="Rounded Rectangle 4">
            <a:extLst>
              <a:ext uri="{FF2B5EF4-FFF2-40B4-BE49-F238E27FC236}">
                <a16:creationId xmlns:a16="http://schemas.microsoft.com/office/drawing/2014/main" id="{B8DFB893-5D79-43C7-AFDA-C123563978DA}"/>
              </a:ext>
            </a:extLst>
          </p:cNvPr>
          <p:cNvSpPr/>
          <p:nvPr/>
        </p:nvSpPr>
        <p:spPr>
          <a:xfrm>
            <a:off x="5257800" y="2949950"/>
            <a:ext cx="1524000" cy="762000"/>
          </a:xfrm>
          <a:prstGeom prst="roundRect">
            <a:avLst/>
          </a:prstGeom>
          <a:gradFill>
            <a:gsLst>
              <a:gs pos="69000">
                <a:schemeClr val="accent6">
                  <a:lumMod val="75000"/>
                </a:schemeClr>
              </a:gs>
              <a:gs pos="0">
                <a:schemeClr val="accent6">
                  <a:lumMod val="75000"/>
                </a:schemeClr>
              </a:gs>
              <a:gs pos="100000">
                <a:srgbClr val="FF0000"/>
              </a:gs>
            </a:gsLst>
            <a:lin ang="0" scaled="1"/>
          </a:gradFill>
          <a:ln w="254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Daily Lesson Planning</a:t>
            </a:r>
          </a:p>
        </p:txBody>
      </p:sp>
      <p:sp>
        <p:nvSpPr>
          <p:cNvPr id="67" name="Rounded Rectangle 5">
            <a:extLst>
              <a:ext uri="{FF2B5EF4-FFF2-40B4-BE49-F238E27FC236}">
                <a16:creationId xmlns:a16="http://schemas.microsoft.com/office/drawing/2014/main" id="{C4209E2E-EDCB-4E6B-8E4F-3E522F604839}"/>
              </a:ext>
            </a:extLst>
          </p:cNvPr>
          <p:cNvSpPr/>
          <p:nvPr/>
        </p:nvSpPr>
        <p:spPr>
          <a:xfrm>
            <a:off x="2286000" y="2244800"/>
            <a:ext cx="1524000" cy="371652"/>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Curriculum</a:t>
            </a:r>
          </a:p>
        </p:txBody>
      </p:sp>
      <p:sp>
        <p:nvSpPr>
          <p:cNvPr id="71" name="Rounded Rectangle 13">
            <a:extLst>
              <a:ext uri="{FF2B5EF4-FFF2-40B4-BE49-F238E27FC236}">
                <a16:creationId xmlns:a16="http://schemas.microsoft.com/office/drawing/2014/main" id="{DED0A6A6-67C7-4287-BFA4-EAEC1F91DEF1}"/>
              </a:ext>
            </a:extLst>
          </p:cNvPr>
          <p:cNvSpPr/>
          <p:nvPr/>
        </p:nvSpPr>
        <p:spPr>
          <a:xfrm>
            <a:off x="287212" y="2244968"/>
            <a:ext cx="1524000" cy="37661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Standards</a:t>
            </a:r>
          </a:p>
        </p:txBody>
      </p:sp>
      <p:cxnSp>
        <p:nvCxnSpPr>
          <p:cNvPr id="72" name="Straight Arrow Connector 71">
            <a:extLst>
              <a:ext uri="{FF2B5EF4-FFF2-40B4-BE49-F238E27FC236}">
                <a16:creationId xmlns:a16="http://schemas.microsoft.com/office/drawing/2014/main" id="{5AB13E77-1DA2-461D-BA12-506566E100C7}"/>
              </a:ext>
            </a:extLst>
          </p:cNvPr>
          <p:cNvCxnSpPr>
            <a:cxnSpLocks/>
            <a:stCxn id="97" idx="2"/>
            <a:endCxn id="71" idx="0"/>
          </p:cNvCxnSpPr>
          <p:nvPr/>
        </p:nvCxnSpPr>
        <p:spPr>
          <a:xfrm>
            <a:off x="1049212" y="1810758"/>
            <a:ext cx="0" cy="434210"/>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4" name="Elbow Connector 26">
            <a:extLst>
              <a:ext uri="{FF2B5EF4-FFF2-40B4-BE49-F238E27FC236}">
                <a16:creationId xmlns:a16="http://schemas.microsoft.com/office/drawing/2014/main" id="{D0CA90C7-600E-4FEB-8A4E-1FB378D90D26}"/>
              </a:ext>
            </a:extLst>
          </p:cNvPr>
          <p:cNvCxnSpPr>
            <a:cxnSpLocks/>
            <a:stCxn id="97" idx="3"/>
            <a:endCxn id="67" idx="0"/>
          </p:cNvCxnSpPr>
          <p:nvPr/>
        </p:nvCxnSpPr>
        <p:spPr>
          <a:xfrm>
            <a:off x="1811212" y="1429758"/>
            <a:ext cx="1236788" cy="815042"/>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534CB7B0-8DDC-41BA-97F1-95226BB1775F}"/>
              </a:ext>
            </a:extLst>
          </p:cNvPr>
          <p:cNvCxnSpPr>
            <a:cxnSpLocks/>
            <a:stCxn id="71" idx="2"/>
            <a:endCxn id="87" idx="0"/>
          </p:cNvCxnSpPr>
          <p:nvPr/>
        </p:nvCxnSpPr>
        <p:spPr>
          <a:xfrm flipH="1">
            <a:off x="1047752" y="2621581"/>
            <a:ext cx="1460" cy="1576861"/>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7" name="Rounded Rectangle 52">
            <a:extLst>
              <a:ext uri="{FF2B5EF4-FFF2-40B4-BE49-F238E27FC236}">
                <a16:creationId xmlns:a16="http://schemas.microsoft.com/office/drawing/2014/main" id="{4B06CBD0-C45B-479C-8405-9C40C24DC1E6}"/>
              </a:ext>
            </a:extLst>
          </p:cNvPr>
          <p:cNvSpPr/>
          <p:nvPr/>
        </p:nvSpPr>
        <p:spPr>
          <a:xfrm>
            <a:off x="7069012" y="1711568"/>
            <a:ext cx="1752600" cy="762000"/>
          </a:xfrm>
          <a:prstGeom prst="roundRect">
            <a:avLst/>
          </a:prstGeom>
          <a:gradFill flip="none" rotWithShape="1">
            <a:gsLst>
              <a:gs pos="73000">
                <a:schemeClr val="accent6">
                  <a:lumMod val="75000"/>
                </a:schemeClr>
              </a:gs>
              <a:gs pos="0">
                <a:schemeClr val="accent6">
                  <a:lumMod val="75000"/>
                </a:schemeClr>
              </a:gs>
              <a:gs pos="100000">
                <a:srgbClr val="FF0000"/>
              </a:gs>
            </a:gsLst>
            <a:lin ang="0" scaled="1"/>
            <a:tileRect/>
          </a:gradFill>
          <a:ln w="254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Daily Instruction</a:t>
            </a:r>
          </a:p>
        </p:txBody>
      </p:sp>
      <p:cxnSp>
        <p:nvCxnSpPr>
          <p:cNvPr id="78" name="Elbow Connector 57">
            <a:extLst>
              <a:ext uri="{FF2B5EF4-FFF2-40B4-BE49-F238E27FC236}">
                <a16:creationId xmlns:a16="http://schemas.microsoft.com/office/drawing/2014/main" id="{7C44F74D-53EC-4E1A-A7EA-6F4EE4392F27}"/>
              </a:ext>
            </a:extLst>
          </p:cNvPr>
          <p:cNvCxnSpPr>
            <a:cxnSpLocks/>
            <a:stCxn id="66" idx="0"/>
            <a:endCxn id="77" idx="1"/>
          </p:cNvCxnSpPr>
          <p:nvPr/>
        </p:nvCxnSpPr>
        <p:spPr>
          <a:xfrm rot="5400000" flipH="1" flipV="1">
            <a:off x="6115715" y="1996653"/>
            <a:ext cx="857382" cy="1049212"/>
          </a:xfrm>
          <a:prstGeom prst="bentConnector2">
            <a:avLst/>
          </a:prstGeom>
          <a:ln w="25400" cmpd="sng">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9" name="Elbow Connector 61">
            <a:extLst>
              <a:ext uri="{FF2B5EF4-FFF2-40B4-BE49-F238E27FC236}">
                <a16:creationId xmlns:a16="http://schemas.microsoft.com/office/drawing/2014/main" id="{EF90BE0A-0862-4A34-B644-5B0F013AC941}"/>
              </a:ext>
            </a:extLst>
          </p:cNvPr>
          <p:cNvCxnSpPr>
            <a:cxnSpLocks/>
            <a:stCxn id="66" idx="3"/>
            <a:endCxn id="85" idx="1"/>
          </p:cNvCxnSpPr>
          <p:nvPr/>
        </p:nvCxnSpPr>
        <p:spPr>
          <a:xfrm>
            <a:off x="6781800" y="3330950"/>
            <a:ext cx="287212" cy="0"/>
          </a:xfrm>
          <a:prstGeom prst="straightConnector1">
            <a:avLst/>
          </a:prstGeom>
          <a:ln w="25400" cmpd="sng">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FADFC23C-3902-4D8D-B91C-4B14A24590BF}"/>
              </a:ext>
            </a:extLst>
          </p:cNvPr>
          <p:cNvCxnSpPr/>
          <p:nvPr/>
        </p:nvCxnSpPr>
        <p:spPr>
          <a:xfrm>
            <a:off x="7450012" y="2473568"/>
            <a:ext cx="0" cy="476382"/>
          </a:xfrm>
          <a:prstGeom prst="straightConnector1">
            <a:avLst/>
          </a:prstGeom>
          <a:ln w="25400" cmpd="sng">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1" name="Elbow Connector 67">
            <a:extLst>
              <a:ext uri="{FF2B5EF4-FFF2-40B4-BE49-F238E27FC236}">
                <a16:creationId xmlns:a16="http://schemas.microsoft.com/office/drawing/2014/main" id="{A5C7909A-28A0-482D-B263-7844ADFDAB0C}"/>
              </a:ext>
            </a:extLst>
          </p:cNvPr>
          <p:cNvCxnSpPr>
            <a:cxnSpLocks/>
          </p:cNvCxnSpPr>
          <p:nvPr/>
        </p:nvCxnSpPr>
        <p:spPr>
          <a:xfrm flipV="1">
            <a:off x="8364412" y="2473568"/>
            <a:ext cx="0" cy="481136"/>
          </a:xfrm>
          <a:prstGeom prst="straightConnector1">
            <a:avLst/>
          </a:prstGeom>
          <a:ln w="25400" cmpd="sng">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3" name="Elbow Connector 101">
            <a:extLst>
              <a:ext uri="{FF2B5EF4-FFF2-40B4-BE49-F238E27FC236}">
                <a16:creationId xmlns:a16="http://schemas.microsoft.com/office/drawing/2014/main" id="{8A6E284E-248F-4F6E-B86D-42182CDD2EE4}"/>
              </a:ext>
            </a:extLst>
          </p:cNvPr>
          <p:cNvCxnSpPr>
            <a:cxnSpLocks/>
            <a:endCxn id="66" idx="2"/>
          </p:cNvCxnSpPr>
          <p:nvPr/>
        </p:nvCxnSpPr>
        <p:spPr>
          <a:xfrm rot="10800000" flipV="1">
            <a:off x="6019800" y="3705556"/>
            <a:ext cx="1354012" cy="6394"/>
          </a:xfrm>
          <a:prstGeom prst="bentConnector4">
            <a:avLst>
              <a:gd name="adj1" fmla="val -217"/>
              <a:gd name="adj2" fmla="val 3675227"/>
            </a:avLst>
          </a:prstGeom>
          <a:ln w="25400" cmpd="sng">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CC43EE4B-F3CB-4E47-8A30-2F05B41975F4}"/>
              </a:ext>
            </a:extLst>
          </p:cNvPr>
          <p:cNvCxnSpPr>
            <a:cxnSpLocks/>
            <a:stCxn id="54" idx="3"/>
            <a:endCxn id="66" idx="1"/>
          </p:cNvCxnSpPr>
          <p:nvPr/>
        </p:nvCxnSpPr>
        <p:spPr>
          <a:xfrm flipV="1">
            <a:off x="4970587" y="3330950"/>
            <a:ext cx="287213" cy="2377"/>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5" name="Rounded Rectangle 53">
            <a:extLst>
              <a:ext uri="{FF2B5EF4-FFF2-40B4-BE49-F238E27FC236}">
                <a16:creationId xmlns:a16="http://schemas.microsoft.com/office/drawing/2014/main" id="{1F771146-C906-4E8E-B54C-D6D564B07AF6}"/>
              </a:ext>
            </a:extLst>
          </p:cNvPr>
          <p:cNvSpPr/>
          <p:nvPr/>
        </p:nvSpPr>
        <p:spPr>
          <a:xfrm>
            <a:off x="7069012" y="2949950"/>
            <a:ext cx="1752600" cy="762000"/>
          </a:xfrm>
          <a:prstGeom prst="roundRect">
            <a:avLst/>
          </a:prstGeom>
          <a:gradFill flip="none" rotWithShape="1">
            <a:gsLst>
              <a:gs pos="55000">
                <a:srgbClr val="FF0000"/>
              </a:gs>
              <a:gs pos="45000">
                <a:schemeClr val="accent6">
                  <a:lumMod val="75000"/>
                </a:schemeClr>
              </a:gs>
              <a:gs pos="0">
                <a:schemeClr val="accent6">
                  <a:lumMod val="75000"/>
                </a:schemeClr>
              </a:gs>
              <a:gs pos="100000">
                <a:srgbClr val="FF0000"/>
              </a:gs>
            </a:gsLst>
            <a:lin ang="0" scaled="1"/>
            <a:tileRect/>
          </a:gradFill>
          <a:ln w="254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Daily Formative Assessment</a:t>
            </a:r>
          </a:p>
        </p:txBody>
      </p:sp>
      <p:sp>
        <p:nvSpPr>
          <p:cNvPr id="87" name="Rounded Rectangle 29">
            <a:extLst>
              <a:ext uri="{FF2B5EF4-FFF2-40B4-BE49-F238E27FC236}">
                <a16:creationId xmlns:a16="http://schemas.microsoft.com/office/drawing/2014/main" id="{7FD5BFF7-125C-45D8-B1FF-57C01A3374A4}"/>
              </a:ext>
            </a:extLst>
          </p:cNvPr>
          <p:cNvSpPr/>
          <p:nvPr/>
        </p:nvSpPr>
        <p:spPr>
          <a:xfrm>
            <a:off x="287212" y="4198442"/>
            <a:ext cx="1521080" cy="98315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State Summative Assessment</a:t>
            </a:r>
          </a:p>
        </p:txBody>
      </p:sp>
      <p:cxnSp>
        <p:nvCxnSpPr>
          <p:cNvPr id="89" name="Straight Arrow Connector 53">
            <a:extLst>
              <a:ext uri="{FF2B5EF4-FFF2-40B4-BE49-F238E27FC236}">
                <a16:creationId xmlns:a16="http://schemas.microsoft.com/office/drawing/2014/main" id="{177856E5-F542-443A-9E56-3BAD94CDBBD9}"/>
              </a:ext>
            </a:extLst>
          </p:cNvPr>
          <p:cNvCxnSpPr>
            <a:cxnSpLocks/>
            <a:stCxn id="87" idx="2"/>
            <a:endCxn id="90" idx="1"/>
          </p:cNvCxnSpPr>
          <p:nvPr/>
        </p:nvCxnSpPr>
        <p:spPr>
          <a:xfrm rot="16200000" flipH="1">
            <a:off x="1274171" y="4955179"/>
            <a:ext cx="785408" cy="1238247"/>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0" name="Rounded Rectangle 79">
            <a:extLst>
              <a:ext uri="{FF2B5EF4-FFF2-40B4-BE49-F238E27FC236}">
                <a16:creationId xmlns:a16="http://schemas.microsoft.com/office/drawing/2014/main" id="{B427D7DD-040B-4F9D-96A6-85002A07DCBE}"/>
              </a:ext>
            </a:extLst>
          </p:cNvPr>
          <p:cNvSpPr/>
          <p:nvPr/>
        </p:nvSpPr>
        <p:spPr>
          <a:xfrm>
            <a:off x="2285999" y="5770129"/>
            <a:ext cx="2590801" cy="393755"/>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Summative Course Finals</a:t>
            </a:r>
          </a:p>
        </p:txBody>
      </p:sp>
      <p:sp>
        <p:nvSpPr>
          <p:cNvPr id="91" name="Rounded Rectangle 79">
            <a:extLst>
              <a:ext uri="{FF2B5EF4-FFF2-40B4-BE49-F238E27FC236}">
                <a16:creationId xmlns:a16="http://schemas.microsoft.com/office/drawing/2014/main" id="{8EEE4F11-7337-4A1B-9A52-4F7A7D11D4AB}"/>
              </a:ext>
            </a:extLst>
          </p:cNvPr>
          <p:cNvSpPr/>
          <p:nvPr/>
        </p:nvSpPr>
        <p:spPr>
          <a:xfrm>
            <a:off x="6934200" y="4114800"/>
            <a:ext cx="1887412" cy="786384"/>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Minor-Unit Modular Interims</a:t>
            </a:r>
          </a:p>
        </p:txBody>
      </p:sp>
      <p:cxnSp>
        <p:nvCxnSpPr>
          <p:cNvPr id="93" name="Straight Arrow Connector 92">
            <a:extLst>
              <a:ext uri="{FF2B5EF4-FFF2-40B4-BE49-F238E27FC236}">
                <a16:creationId xmlns:a16="http://schemas.microsoft.com/office/drawing/2014/main" id="{BA9DF50C-BA70-4E89-A2D6-FB275AFD3B13}"/>
              </a:ext>
            </a:extLst>
          </p:cNvPr>
          <p:cNvCxnSpPr>
            <a:cxnSpLocks/>
            <a:stCxn id="90" idx="3"/>
            <a:endCxn id="95" idx="1"/>
          </p:cNvCxnSpPr>
          <p:nvPr/>
        </p:nvCxnSpPr>
        <p:spPr>
          <a:xfrm>
            <a:off x="4876800" y="5967007"/>
            <a:ext cx="914400" cy="0"/>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5" name="Rounded Rectangle 79">
            <a:extLst>
              <a:ext uri="{FF2B5EF4-FFF2-40B4-BE49-F238E27FC236}">
                <a16:creationId xmlns:a16="http://schemas.microsoft.com/office/drawing/2014/main" id="{4E7A72E9-278F-4FE9-B625-C9AFBFD055B2}"/>
              </a:ext>
            </a:extLst>
          </p:cNvPr>
          <p:cNvSpPr/>
          <p:nvPr/>
        </p:nvSpPr>
        <p:spPr>
          <a:xfrm>
            <a:off x="5791200" y="5770129"/>
            <a:ext cx="3030412" cy="393755"/>
          </a:xfrm>
          <a:prstGeom prst="roundRect">
            <a:avLst/>
          </a:prstGeom>
          <a:gradFill>
            <a:gsLst>
              <a:gs pos="55000">
                <a:schemeClr val="accent6">
                  <a:lumMod val="75000"/>
                </a:schemeClr>
              </a:gs>
              <a:gs pos="45000">
                <a:srgbClr val="77933C"/>
              </a:gs>
              <a:gs pos="100000">
                <a:schemeClr val="accent6">
                  <a:lumMod val="75000"/>
                </a:schemeClr>
              </a:gs>
              <a:gs pos="0">
                <a:schemeClr val="accent3">
                  <a:lumMod val="7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Major-Unit Modular Interims</a:t>
            </a:r>
          </a:p>
        </p:txBody>
      </p:sp>
      <p:cxnSp>
        <p:nvCxnSpPr>
          <p:cNvPr id="96" name="Straight Arrow Connector 95">
            <a:extLst>
              <a:ext uri="{FF2B5EF4-FFF2-40B4-BE49-F238E27FC236}">
                <a16:creationId xmlns:a16="http://schemas.microsoft.com/office/drawing/2014/main" id="{8206D05E-6E31-4DE5-908C-563216166AF1}"/>
              </a:ext>
            </a:extLst>
          </p:cNvPr>
          <p:cNvCxnSpPr>
            <a:cxnSpLocks/>
            <a:endCxn id="91" idx="2"/>
          </p:cNvCxnSpPr>
          <p:nvPr/>
        </p:nvCxnSpPr>
        <p:spPr>
          <a:xfrm flipV="1">
            <a:off x="7877906" y="4901184"/>
            <a:ext cx="0" cy="868945"/>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7" name="Rounded Rectangle 13">
            <a:extLst>
              <a:ext uri="{FF2B5EF4-FFF2-40B4-BE49-F238E27FC236}">
                <a16:creationId xmlns:a16="http://schemas.microsoft.com/office/drawing/2014/main" id="{E916FAE9-1E19-418C-B7D1-CEE771D238D6}"/>
              </a:ext>
            </a:extLst>
          </p:cNvPr>
          <p:cNvSpPr/>
          <p:nvPr/>
        </p:nvSpPr>
        <p:spPr>
          <a:xfrm>
            <a:off x="287212" y="1048758"/>
            <a:ext cx="1524000" cy="762000"/>
          </a:xfrm>
          <a:prstGeom prst="roundRect">
            <a:avLst/>
          </a:prstGeom>
          <a:gradFill>
            <a:gsLst>
              <a:gs pos="74991">
                <a:schemeClr val="accent6">
                  <a:lumMod val="75000"/>
                </a:schemeClr>
              </a:gs>
              <a:gs pos="66655">
                <a:srgbClr val="77933C"/>
              </a:gs>
              <a:gs pos="35000">
                <a:schemeClr val="accent3">
                  <a:lumMod val="75000"/>
                </a:schemeClr>
              </a:gs>
              <a:gs pos="25000">
                <a:schemeClr val="accent1"/>
              </a:gs>
              <a:gs pos="0">
                <a:schemeClr val="accent1"/>
              </a:gs>
              <a:gs pos="100000">
                <a:schemeClr val="accent6">
                  <a:lumMod val="7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Learning Theory</a:t>
            </a:r>
          </a:p>
        </p:txBody>
      </p:sp>
      <p:cxnSp>
        <p:nvCxnSpPr>
          <p:cNvPr id="53" name="Straight Arrow Connector 52">
            <a:extLst>
              <a:ext uri="{FF2B5EF4-FFF2-40B4-BE49-F238E27FC236}">
                <a16:creationId xmlns:a16="http://schemas.microsoft.com/office/drawing/2014/main" id="{1D432C83-3F31-4355-910C-E29E37CFFD2E}"/>
              </a:ext>
            </a:extLst>
          </p:cNvPr>
          <p:cNvCxnSpPr>
            <a:cxnSpLocks/>
            <a:stCxn id="67" idx="2"/>
          </p:cNvCxnSpPr>
          <p:nvPr/>
        </p:nvCxnSpPr>
        <p:spPr>
          <a:xfrm>
            <a:off x="3048000" y="2616452"/>
            <a:ext cx="0" cy="3153677"/>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9" name="Elbow Connector 33">
            <a:extLst>
              <a:ext uri="{FF2B5EF4-FFF2-40B4-BE49-F238E27FC236}">
                <a16:creationId xmlns:a16="http://schemas.microsoft.com/office/drawing/2014/main" id="{A534138F-CADF-4837-9D9D-D4D3B7060166}"/>
              </a:ext>
            </a:extLst>
          </p:cNvPr>
          <p:cNvCxnSpPr>
            <a:cxnSpLocks/>
            <a:stCxn id="87" idx="3"/>
          </p:cNvCxnSpPr>
          <p:nvPr/>
        </p:nvCxnSpPr>
        <p:spPr>
          <a:xfrm flipV="1">
            <a:off x="1808292" y="2616453"/>
            <a:ext cx="744412" cy="2073568"/>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8" name="Elbow Connector 61">
            <a:extLst>
              <a:ext uri="{FF2B5EF4-FFF2-40B4-BE49-F238E27FC236}">
                <a16:creationId xmlns:a16="http://schemas.microsoft.com/office/drawing/2014/main" id="{B0902C51-85BB-40B8-939C-84AC8436C2C7}"/>
              </a:ext>
            </a:extLst>
          </p:cNvPr>
          <p:cNvCxnSpPr>
            <a:cxnSpLocks/>
            <a:stCxn id="71" idx="3"/>
            <a:endCxn id="67" idx="1"/>
          </p:cNvCxnSpPr>
          <p:nvPr/>
        </p:nvCxnSpPr>
        <p:spPr>
          <a:xfrm flipV="1">
            <a:off x="1811212" y="2430626"/>
            <a:ext cx="474788" cy="2649"/>
          </a:xfrm>
          <a:prstGeom prst="straightConnector1">
            <a:avLst/>
          </a:prstGeom>
          <a:ln w="25400" cmpd="sng">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4" name="Rounded Rectangle 73">
            <a:extLst>
              <a:ext uri="{FF2B5EF4-FFF2-40B4-BE49-F238E27FC236}">
                <a16:creationId xmlns:a16="http://schemas.microsoft.com/office/drawing/2014/main" id="{CB141662-F5BB-4801-BF0B-0AD1BC4DEF57}"/>
              </a:ext>
            </a:extLst>
          </p:cNvPr>
          <p:cNvSpPr/>
          <p:nvPr/>
        </p:nvSpPr>
        <p:spPr>
          <a:xfrm>
            <a:off x="3607777" y="2954704"/>
            <a:ext cx="1362810" cy="757246"/>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Minor Unit Planning</a:t>
            </a:r>
          </a:p>
        </p:txBody>
      </p:sp>
      <p:sp>
        <p:nvSpPr>
          <p:cNvPr id="47" name="Content Placeholder 2">
            <a:extLst>
              <a:ext uri="{FF2B5EF4-FFF2-40B4-BE49-F238E27FC236}">
                <a16:creationId xmlns:a16="http://schemas.microsoft.com/office/drawing/2014/main" id="{535F8D10-52E1-44F5-8742-29FA1AD52C20}"/>
              </a:ext>
            </a:extLst>
          </p:cNvPr>
          <p:cNvSpPr>
            <a:spLocks noGrp="1"/>
          </p:cNvSpPr>
          <p:nvPr>
            <p:ph idx="1"/>
          </p:nvPr>
        </p:nvSpPr>
        <p:spPr>
          <a:xfrm>
            <a:off x="3048001" y="939180"/>
            <a:ext cx="3733799" cy="1283515"/>
          </a:xfrm>
          <a:ln>
            <a:noFill/>
          </a:ln>
        </p:spPr>
        <p:txBody>
          <a:bodyPr>
            <a:normAutofit fontScale="85000" lnSpcReduction="10000"/>
          </a:bodyPr>
          <a:lstStyle/>
          <a:p>
            <a:pPr marL="0" indent="0">
              <a:buNone/>
            </a:pPr>
            <a:r>
              <a:rPr lang="en-US" sz="1600" dirty="0">
                <a:solidFill>
                  <a:srgbClr val="FF0000"/>
                </a:solidFill>
              </a:rPr>
              <a:t>Considerable professional learning will be required to make the system work as intended. At a minimum it will need to address learning theory and assessment literacy for formative assessment, developing formal assessments, and using assessment data.</a:t>
            </a:r>
          </a:p>
          <a:p>
            <a:pPr marL="0" indent="0">
              <a:buNone/>
            </a:pPr>
            <a:endParaRPr lang="en-US" sz="1600" dirty="0">
              <a:solidFill>
                <a:srgbClr val="FF0000"/>
              </a:solidFill>
            </a:endParaRPr>
          </a:p>
          <a:p>
            <a:pPr marL="0" indent="0">
              <a:buNone/>
            </a:pPr>
            <a:endParaRPr lang="en-US" sz="1600" dirty="0">
              <a:solidFill>
                <a:srgbClr val="FF0000"/>
              </a:solidFill>
            </a:endParaRPr>
          </a:p>
          <a:p>
            <a:pPr marL="0" indent="0">
              <a:buNone/>
            </a:pPr>
            <a:endParaRPr lang="en-US" sz="1600" dirty="0">
              <a:solidFill>
                <a:srgbClr val="FF0000"/>
              </a:solidFill>
            </a:endParaRPr>
          </a:p>
        </p:txBody>
      </p:sp>
      <p:sp>
        <p:nvSpPr>
          <p:cNvPr id="51" name="TextBox 50">
            <a:extLst>
              <a:ext uri="{FF2B5EF4-FFF2-40B4-BE49-F238E27FC236}">
                <a16:creationId xmlns:a16="http://schemas.microsoft.com/office/drawing/2014/main" id="{741897CC-5BB5-4D8F-B54D-5EFE0A0958CF}"/>
              </a:ext>
            </a:extLst>
          </p:cNvPr>
          <p:cNvSpPr txBox="1"/>
          <p:nvPr/>
        </p:nvSpPr>
        <p:spPr>
          <a:xfrm>
            <a:off x="7877906" y="5549721"/>
            <a:ext cx="943706" cy="215444"/>
          </a:xfrm>
          <a:prstGeom prst="rect">
            <a:avLst/>
          </a:prstGeom>
          <a:noFill/>
        </p:spPr>
        <p:txBody>
          <a:bodyPr wrap="square" rtlCol="0">
            <a:spAutoFit/>
          </a:bodyPr>
          <a:lstStyle/>
          <a:p>
            <a:r>
              <a:rPr lang="en-US" sz="800" dirty="0">
                <a:solidFill>
                  <a:schemeClr val="accent6">
                    <a:lumMod val="75000"/>
                  </a:schemeClr>
                </a:solidFill>
              </a:rPr>
              <a:t>Timed by teacher</a:t>
            </a:r>
          </a:p>
        </p:txBody>
      </p:sp>
      <p:cxnSp>
        <p:nvCxnSpPr>
          <p:cNvPr id="58" name="Straight Arrow Connector 69">
            <a:extLst>
              <a:ext uri="{FF2B5EF4-FFF2-40B4-BE49-F238E27FC236}">
                <a16:creationId xmlns:a16="http://schemas.microsoft.com/office/drawing/2014/main" id="{3F554F39-8E38-45C7-B142-DBB968720E32}"/>
              </a:ext>
            </a:extLst>
          </p:cNvPr>
          <p:cNvCxnSpPr>
            <a:cxnSpLocks/>
            <a:endCxn id="69" idx="1"/>
          </p:cNvCxnSpPr>
          <p:nvPr/>
        </p:nvCxnSpPr>
        <p:spPr>
          <a:xfrm rot="16200000" flipH="1">
            <a:off x="2186906" y="3782348"/>
            <a:ext cx="2586769" cy="254976"/>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9" name="Rounded Rectangle 73">
            <a:extLst>
              <a:ext uri="{FF2B5EF4-FFF2-40B4-BE49-F238E27FC236}">
                <a16:creationId xmlns:a16="http://schemas.microsoft.com/office/drawing/2014/main" id="{35FBF18E-BCB9-4529-94D2-E823F9212F98}"/>
              </a:ext>
            </a:extLst>
          </p:cNvPr>
          <p:cNvSpPr/>
          <p:nvPr/>
        </p:nvSpPr>
        <p:spPr>
          <a:xfrm>
            <a:off x="3607778" y="5006625"/>
            <a:ext cx="2174627" cy="393192"/>
          </a:xfrm>
          <a:prstGeom prst="roundRect">
            <a:avLst/>
          </a:prstGeom>
          <a:gradFill>
            <a:gsLst>
              <a:gs pos="76000">
                <a:schemeClr val="accent6">
                  <a:lumMod val="75000"/>
                </a:schemeClr>
              </a:gs>
              <a:gs pos="64000">
                <a:schemeClr val="accent3">
                  <a:lumMod val="75000"/>
                </a:schemeClr>
              </a:gs>
              <a:gs pos="0">
                <a:schemeClr val="accent3">
                  <a:lumMod val="75000"/>
                </a:schemeClr>
              </a:gs>
              <a:gs pos="100000">
                <a:schemeClr val="accent6">
                  <a:lumMod val="7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Major Unit Planning</a:t>
            </a:r>
          </a:p>
        </p:txBody>
      </p:sp>
      <p:cxnSp>
        <p:nvCxnSpPr>
          <p:cNvPr id="76" name="Straight Arrow Connector 69">
            <a:extLst>
              <a:ext uri="{FF2B5EF4-FFF2-40B4-BE49-F238E27FC236}">
                <a16:creationId xmlns:a16="http://schemas.microsoft.com/office/drawing/2014/main" id="{8BBF8A2C-FA96-4373-A1E5-4204C0F6F02B}"/>
              </a:ext>
            </a:extLst>
          </p:cNvPr>
          <p:cNvCxnSpPr>
            <a:cxnSpLocks/>
            <a:stCxn id="69" idx="3"/>
          </p:cNvCxnSpPr>
          <p:nvPr/>
        </p:nvCxnSpPr>
        <p:spPr>
          <a:xfrm>
            <a:off x="5782405" y="5203221"/>
            <a:ext cx="1524001" cy="566908"/>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4" name="TextBox 93">
            <a:extLst>
              <a:ext uri="{FF2B5EF4-FFF2-40B4-BE49-F238E27FC236}">
                <a16:creationId xmlns:a16="http://schemas.microsoft.com/office/drawing/2014/main" id="{21CB0E65-0264-4AEA-8240-6CC890B1815D}"/>
              </a:ext>
            </a:extLst>
          </p:cNvPr>
          <p:cNvSpPr txBox="1"/>
          <p:nvPr/>
        </p:nvSpPr>
        <p:spPr>
          <a:xfrm>
            <a:off x="7907404" y="4891606"/>
            <a:ext cx="1011956" cy="215444"/>
          </a:xfrm>
          <a:prstGeom prst="rect">
            <a:avLst/>
          </a:prstGeom>
          <a:noFill/>
        </p:spPr>
        <p:txBody>
          <a:bodyPr wrap="square" rtlCol="0">
            <a:spAutoFit/>
          </a:bodyPr>
          <a:lstStyle/>
          <a:p>
            <a:pPr algn="r"/>
            <a:r>
              <a:rPr lang="en-US" sz="800" dirty="0">
                <a:solidFill>
                  <a:schemeClr val="accent6">
                    <a:lumMod val="75000"/>
                  </a:schemeClr>
                </a:solidFill>
              </a:rPr>
              <a:t>Graded homework</a:t>
            </a:r>
          </a:p>
        </p:txBody>
      </p:sp>
      <p:sp>
        <p:nvSpPr>
          <p:cNvPr id="98" name="TextBox 97">
            <a:extLst>
              <a:ext uri="{FF2B5EF4-FFF2-40B4-BE49-F238E27FC236}">
                <a16:creationId xmlns:a16="http://schemas.microsoft.com/office/drawing/2014/main" id="{0C79A2EC-C8F9-445C-9667-B99CE7AF2EC8}"/>
              </a:ext>
            </a:extLst>
          </p:cNvPr>
          <p:cNvSpPr txBox="1"/>
          <p:nvPr/>
        </p:nvSpPr>
        <p:spPr>
          <a:xfrm>
            <a:off x="6934199" y="4896570"/>
            <a:ext cx="1011958" cy="215444"/>
          </a:xfrm>
          <a:prstGeom prst="rect">
            <a:avLst/>
          </a:prstGeom>
          <a:noFill/>
        </p:spPr>
        <p:txBody>
          <a:bodyPr wrap="square" rtlCol="0">
            <a:spAutoFit/>
          </a:bodyPr>
          <a:lstStyle/>
          <a:p>
            <a:r>
              <a:rPr lang="en-US" sz="800" dirty="0">
                <a:solidFill>
                  <a:schemeClr val="accent6">
                    <a:lumMod val="75000"/>
                  </a:schemeClr>
                </a:solidFill>
              </a:rPr>
              <a:t>Quizzes</a:t>
            </a:r>
          </a:p>
        </p:txBody>
      </p:sp>
      <p:sp>
        <p:nvSpPr>
          <p:cNvPr id="100" name="TextBox 99">
            <a:extLst>
              <a:ext uri="{FF2B5EF4-FFF2-40B4-BE49-F238E27FC236}">
                <a16:creationId xmlns:a16="http://schemas.microsoft.com/office/drawing/2014/main" id="{3BFD7D99-5F6D-4330-9C4C-85E1BB7607C6}"/>
              </a:ext>
            </a:extLst>
          </p:cNvPr>
          <p:cNvSpPr txBox="1"/>
          <p:nvPr/>
        </p:nvSpPr>
        <p:spPr>
          <a:xfrm>
            <a:off x="2285999" y="5541894"/>
            <a:ext cx="714568" cy="218951"/>
          </a:xfrm>
          <a:prstGeom prst="rect">
            <a:avLst/>
          </a:prstGeom>
          <a:noFill/>
        </p:spPr>
        <p:txBody>
          <a:bodyPr wrap="square" rtlCol="0">
            <a:spAutoFit/>
          </a:bodyPr>
          <a:lstStyle/>
          <a:p>
            <a:r>
              <a:rPr lang="en-US" sz="800" dirty="0">
                <a:solidFill>
                  <a:schemeClr val="accent3">
                    <a:lumMod val="75000"/>
                  </a:schemeClr>
                </a:solidFill>
              </a:rPr>
              <a:t>Final exam,</a:t>
            </a:r>
          </a:p>
        </p:txBody>
      </p:sp>
      <p:sp>
        <p:nvSpPr>
          <p:cNvPr id="3" name="Rectangle 2">
            <a:extLst>
              <a:ext uri="{FF2B5EF4-FFF2-40B4-BE49-F238E27FC236}">
                <a16:creationId xmlns:a16="http://schemas.microsoft.com/office/drawing/2014/main" id="{8D97CF74-3169-4297-9334-4B8B8B8029DA}"/>
              </a:ext>
            </a:extLst>
          </p:cNvPr>
          <p:cNvSpPr/>
          <p:nvPr/>
        </p:nvSpPr>
        <p:spPr>
          <a:xfrm>
            <a:off x="3095435" y="5545402"/>
            <a:ext cx="1503938" cy="215444"/>
          </a:xfrm>
          <a:prstGeom prst="rect">
            <a:avLst/>
          </a:prstGeom>
        </p:spPr>
        <p:txBody>
          <a:bodyPr wrap="none">
            <a:spAutoFit/>
          </a:bodyPr>
          <a:lstStyle/>
          <a:p>
            <a:r>
              <a:rPr lang="en-US" sz="800" dirty="0">
                <a:solidFill>
                  <a:schemeClr val="accent3">
                    <a:lumMod val="75000"/>
                  </a:schemeClr>
                </a:solidFill>
              </a:rPr>
              <a:t>project, paper, or performance</a:t>
            </a:r>
            <a:endParaRPr lang="en-US" sz="800" dirty="0"/>
          </a:p>
        </p:txBody>
      </p:sp>
      <p:cxnSp>
        <p:nvCxnSpPr>
          <p:cNvPr id="104" name="Elbow Connector 93">
            <a:extLst>
              <a:ext uri="{FF2B5EF4-FFF2-40B4-BE49-F238E27FC236}">
                <a16:creationId xmlns:a16="http://schemas.microsoft.com/office/drawing/2014/main" id="{1CB9C3E5-73D0-4422-A0E8-A20F82796ADF}"/>
              </a:ext>
            </a:extLst>
          </p:cNvPr>
          <p:cNvCxnSpPr>
            <a:cxnSpLocks/>
          </p:cNvCxnSpPr>
          <p:nvPr/>
        </p:nvCxnSpPr>
        <p:spPr>
          <a:xfrm>
            <a:off x="4698824" y="3721046"/>
            <a:ext cx="2235375" cy="622354"/>
          </a:xfrm>
          <a:prstGeom prst="bentConnector3">
            <a:avLst>
              <a:gd name="adj1" fmla="val -143"/>
            </a:avLst>
          </a:prstGeom>
          <a:ln w="28575">
            <a:solidFill>
              <a:schemeClr val="tx1">
                <a:lumMod val="50000"/>
                <a:lumOff val="5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5" name="Straight Arrow Connector 104">
            <a:extLst>
              <a:ext uri="{FF2B5EF4-FFF2-40B4-BE49-F238E27FC236}">
                <a16:creationId xmlns:a16="http://schemas.microsoft.com/office/drawing/2014/main" id="{DEB9E2E3-CE6F-4978-A7F2-BBD0C1183807}"/>
              </a:ext>
            </a:extLst>
          </p:cNvPr>
          <p:cNvCxnSpPr>
            <a:cxnSpLocks/>
          </p:cNvCxnSpPr>
          <p:nvPr/>
        </p:nvCxnSpPr>
        <p:spPr>
          <a:xfrm flipV="1">
            <a:off x="3886200" y="3693836"/>
            <a:ext cx="0" cy="1312789"/>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6" name="Elbow Connector 93">
            <a:extLst>
              <a:ext uri="{FF2B5EF4-FFF2-40B4-BE49-F238E27FC236}">
                <a16:creationId xmlns:a16="http://schemas.microsoft.com/office/drawing/2014/main" id="{B12BE3AD-3699-440D-BB16-9FF1C7101512}"/>
              </a:ext>
            </a:extLst>
          </p:cNvPr>
          <p:cNvCxnSpPr>
            <a:cxnSpLocks/>
          </p:cNvCxnSpPr>
          <p:nvPr/>
        </p:nvCxnSpPr>
        <p:spPr>
          <a:xfrm rot="16200000" flipH="1">
            <a:off x="5213670" y="2787462"/>
            <a:ext cx="796042" cy="2645018"/>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7" name="TextBox 106">
            <a:extLst>
              <a:ext uri="{FF2B5EF4-FFF2-40B4-BE49-F238E27FC236}">
                <a16:creationId xmlns:a16="http://schemas.microsoft.com/office/drawing/2014/main" id="{E59CABE6-171C-4438-8E61-7FB2C2F84ECB}"/>
              </a:ext>
            </a:extLst>
          </p:cNvPr>
          <p:cNvSpPr txBox="1"/>
          <p:nvPr/>
        </p:nvSpPr>
        <p:spPr>
          <a:xfrm>
            <a:off x="3886199" y="4655206"/>
            <a:ext cx="988044" cy="338554"/>
          </a:xfrm>
          <a:prstGeom prst="rect">
            <a:avLst/>
          </a:prstGeom>
          <a:noFill/>
        </p:spPr>
        <p:txBody>
          <a:bodyPr wrap="square" rtlCol="0">
            <a:spAutoFit/>
          </a:bodyPr>
          <a:lstStyle/>
          <a:p>
            <a:r>
              <a:rPr lang="en-US" sz="800" dirty="0">
                <a:solidFill>
                  <a:schemeClr val="accent3">
                    <a:lumMod val="75000"/>
                  </a:schemeClr>
                </a:solidFill>
              </a:rPr>
              <a:t>Developed</a:t>
            </a:r>
          </a:p>
          <a:p>
            <a:r>
              <a:rPr lang="en-US" sz="800" dirty="0">
                <a:solidFill>
                  <a:schemeClr val="accent3">
                    <a:lumMod val="75000"/>
                  </a:schemeClr>
                </a:solidFill>
              </a:rPr>
              <a:t>by district</a:t>
            </a:r>
          </a:p>
        </p:txBody>
      </p:sp>
      <p:sp>
        <p:nvSpPr>
          <p:cNvPr id="108" name="TextBox 107">
            <a:extLst>
              <a:ext uri="{FF2B5EF4-FFF2-40B4-BE49-F238E27FC236}">
                <a16:creationId xmlns:a16="http://schemas.microsoft.com/office/drawing/2014/main" id="{BD34174A-D730-4826-8C3B-D132C63C2B3B}"/>
              </a:ext>
            </a:extLst>
          </p:cNvPr>
          <p:cNvSpPr txBox="1"/>
          <p:nvPr/>
        </p:nvSpPr>
        <p:spPr>
          <a:xfrm>
            <a:off x="4856290" y="4679511"/>
            <a:ext cx="926114" cy="338554"/>
          </a:xfrm>
          <a:prstGeom prst="rect">
            <a:avLst/>
          </a:prstGeom>
          <a:noFill/>
        </p:spPr>
        <p:txBody>
          <a:bodyPr wrap="square" rtlCol="0">
            <a:spAutoFit/>
          </a:bodyPr>
          <a:lstStyle/>
          <a:p>
            <a:r>
              <a:rPr lang="en-US" sz="800" dirty="0">
                <a:solidFill>
                  <a:schemeClr val="accent6">
                    <a:lumMod val="75000"/>
                  </a:schemeClr>
                </a:solidFill>
              </a:rPr>
              <a:t>Adopted/adapted by teacher</a:t>
            </a:r>
          </a:p>
        </p:txBody>
      </p:sp>
      <p:sp>
        <p:nvSpPr>
          <p:cNvPr id="109" name="TextBox 108">
            <a:extLst>
              <a:ext uri="{FF2B5EF4-FFF2-40B4-BE49-F238E27FC236}">
                <a16:creationId xmlns:a16="http://schemas.microsoft.com/office/drawing/2014/main" id="{3C2BF1A1-330F-4D5F-8552-887AEAC81079}"/>
              </a:ext>
            </a:extLst>
          </p:cNvPr>
          <p:cNvSpPr txBox="1"/>
          <p:nvPr/>
        </p:nvSpPr>
        <p:spPr>
          <a:xfrm>
            <a:off x="5782405" y="5431703"/>
            <a:ext cx="1524001" cy="338554"/>
          </a:xfrm>
          <a:prstGeom prst="rect">
            <a:avLst/>
          </a:prstGeom>
          <a:noFill/>
        </p:spPr>
        <p:txBody>
          <a:bodyPr wrap="square" rtlCol="0">
            <a:spAutoFit/>
          </a:bodyPr>
          <a:lstStyle/>
          <a:p>
            <a:r>
              <a:rPr lang="en-US" sz="800" dirty="0">
                <a:solidFill>
                  <a:schemeClr val="accent3">
                    <a:lumMod val="75000"/>
                  </a:schemeClr>
                </a:solidFill>
              </a:rPr>
              <a:t>3 mid-term exams or papers</a:t>
            </a:r>
          </a:p>
          <a:p>
            <a:r>
              <a:rPr lang="en-US" sz="800" dirty="0">
                <a:solidFill>
                  <a:schemeClr val="accent3">
                    <a:lumMod val="75000"/>
                  </a:schemeClr>
                </a:solidFill>
              </a:rPr>
              <a:t>Developed by district</a:t>
            </a:r>
          </a:p>
        </p:txBody>
      </p:sp>
    </p:spTree>
    <p:extLst>
      <p:ext uri="{BB962C8B-B14F-4D97-AF65-F5344CB8AC3E}">
        <p14:creationId xmlns:p14="http://schemas.microsoft.com/office/powerpoint/2010/main" val="2040754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
                                            <p:txEl>
                                              <p:pRg st="0" end="0"/>
                                            </p:txEl>
                                          </p:spTgt>
                                        </p:tgtEl>
                                        <p:attrNameLst>
                                          <p:attrName>style.visibility</p:attrName>
                                        </p:attrNameLst>
                                      </p:cBhvr>
                                      <p:to>
                                        <p:strVal val="visible"/>
                                      </p:to>
                                    </p:set>
                                    <p:animEffect transition="in" filter="fade">
                                      <p:cBhvr>
                                        <p:cTn id="7" dur="500"/>
                                        <p:tgtEl>
                                          <p:spTgt spid="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7">
            <a:extLst>
              <a:ext uri="{FF2B5EF4-FFF2-40B4-BE49-F238E27FC236}">
                <a16:creationId xmlns:a16="http://schemas.microsoft.com/office/drawing/2014/main" id="{1ABED7F2-BF9A-467F-AE51-4A154A94AEDA}"/>
              </a:ext>
            </a:extLst>
          </p:cNvPr>
          <p:cNvSpPr/>
          <p:nvPr/>
        </p:nvSpPr>
        <p:spPr>
          <a:xfrm>
            <a:off x="175832" y="940777"/>
            <a:ext cx="8771803" cy="5333202"/>
          </a:xfrm>
          <a:custGeom>
            <a:avLst/>
            <a:gdLst>
              <a:gd name="connsiteX0" fmla="*/ 6394 w 8939379"/>
              <a:gd name="connsiteY0" fmla="*/ 0 h 4827777"/>
              <a:gd name="connsiteX1" fmla="*/ 8939379 w 8939379"/>
              <a:gd name="connsiteY1" fmla="*/ 0 h 4827777"/>
              <a:gd name="connsiteX2" fmla="*/ 8939379 w 8939379"/>
              <a:gd name="connsiteY2" fmla="*/ 4827777 h 4827777"/>
              <a:gd name="connsiteX3" fmla="*/ 3906982 w 8939379"/>
              <a:gd name="connsiteY3" fmla="*/ 4827777 h 4827777"/>
              <a:gd name="connsiteX4" fmla="*/ 3906982 w 8939379"/>
              <a:gd name="connsiteY4" fmla="*/ 2871089 h 4827777"/>
              <a:gd name="connsiteX5" fmla="*/ 3382640 w 8939379"/>
              <a:gd name="connsiteY5" fmla="*/ 2871089 h 4827777"/>
              <a:gd name="connsiteX6" fmla="*/ 3382640 w 8939379"/>
              <a:gd name="connsiteY6" fmla="*/ 978345 h 4827777"/>
              <a:gd name="connsiteX7" fmla="*/ 0 w 8939379"/>
              <a:gd name="connsiteY7" fmla="*/ 978345 h 4827777"/>
              <a:gd name="connsiteX8" fmla="*/ 6394 w 8939379"/>
              <a:gd name="connsiteY8" fmla="*/ 0 h 4827777"/>
              <a:gd name="connsiteX0" fmla="*/ 6394 w 8939379"/>
              <a:gd name="connsiteY0" fmla="*/ 0 h 4827777"/>
              <a:gd name="connsiteX1" fmla="*/ 8939379 w 8939379"/>
              <a:gd name="connsiteY1" fmla="*/ 0 h 4827777"/>
              <a:gd name="connsiteX2" fmla="*/ 8939379 w 8939379"/>
              <a:gd name="connsiteY2" fmla="*/ 4827777 h 4827777"/>
              <a:gd name="connsiteX3" fmla="*/ 3906982 w 8939379"/>
              <a:gd name="connsiteY3" fmla="*/ 4827777 h 4827777"/>
              <a:gd name="connsiteX4" fmla="*/ 3375823 w 8939379"/>
              <a:gd name="connsiteY4" fmla="*/ 4827636 h 4827777"/>
              <a:gd name="connsiteX5" fmla="*/ 3382640 w 8939379"/>
              <a:gd name="connsiteY5" fmla="*/ 2871089 h 4827777"/>
              <a:gd name="connsiteX6" fmla="*/ 3382640 w 8939379"/>
              <a:gd name="connsiteY6" fmla="*/ 978345 h 4827777"/>
              <a:gd name="connsiteX7" fmla="*/ 0 w 8939379"/>
              <a:gd name="connsiteY7" fmla="*/ 978345 h 4827777"/>
              <a:gd name="connsiteX8" fmla="*/ 6394 w 8939379"/>
              <a:gd name="connsiteY8" fmla="*/ 0 h 4827777"/>
              <a:gd name="connsiteX0" fmla="*/ 6394 w 8939379"/>
              <a:gd name="connsiteY0" fmla="*/ 0 h 5007745"/>
              <a:gd name="connsiteX1" fmla="*/ 8939379 w 8939379"/>
              <a:gd name="connsiteY1" fmla="*/ 0 h 5007745"/>
              <a:gd name="connsiteX2" fmla="*/ 8939379 w 8939379"/>
              <a:gd name="connsiteY2" fmla="*/ 4827777 h 5007745"/>
              <a:gd name="connsiteX3" fmla="*/ 3906982 w 8939379"/>
              <a:gd name="connsiteY3" fmla="*/ 4827777 h 5007745"/>
              <a:gd name="connsiteX4" fmla="*/ 3361969 w 8939379"/>
              <a:gd name="connsiteY4" fmla="*/ 5007745 h 5007745"/>
              <a:gd name="connsiteX5" fmla="*/ 3382640 w 8939379"/>
              <a:gd name="connsiteY5" fmla="*/ 2871089 h 5007745"/>
              <a:gd name="connsiteX6" fmla="*/ 3382640 w 8939379"/>
              <a:gd name="connsiteY6" fmla="*/ 978345 h 5007745"/>
              <a:gd name="connsiteX7" fmla="*/ 0 w 8939379"/>
              <a:gd name="connsiteY7" fmla="*/ 978345 h 5007745"/>
              <a:gd name="connsiteX8" fmla="*/ 6394 w 8939379"/>
              <a:gd name="connsiteY8" fmla="*/ 0 h 5007745"/>
              <a:gd name="connsiteX0" fmla="*/ 6394 w 8939379"/>
              <a:gd name="connsiteY0" fmla="*/ 0 h 5007745"/>
              <a:gd name="connsiteX1" fmla="*/ 8939379 w 8939379"/>
              <a:gd name="connsiteY1" fmla="*/ 0 h 5007745"/>
              <a:gd name="connsiteX2" fmla="*/ 8939379 w 8939379"/>
              <a:gd name="connsiteY2" fmla="*/ 4827777 h 5007745"/>
              <a:gd name="connsiteX3" fmla="*/ 3906982 w 8939379"/>
              <a:gd name="connsiteY3" fmla="*/ 4827777 h 5007745"/>
              <a:gd name="connsiteX4" fmla="*/ 3361969 w 8939379"/>
              <a:gd name="connsiteY4" fmla="*/ 5007745 h 5007745"/>
              <a:gd name="connsiteX5" fmla="*/ 3382640 w 8939379"/>
              <a:gd name="connsiteY5" fmla="*/ 2871089 h 5007745"/>
              <a:gd name="connsiteX6" fmla="*/ 3382640 w 8939379"/>
              <a:gd name="connsiteY6" fmla="*/ 978345 h 5007745"/>
              <a:gd name="connsiteX7" fmla="*/ 0 w 8939379"/>
              <a:gd name="connsiteY7" fmla="*/ 978345 h 5007745"/>
              <a:gd name="connsiteX8" fmla="*/ 6394 w 8939379"/>
              <a:gd name="connsiteY8" fmla="*/ 0 h 5007745"/>
              <a:gd name="connsiteX0" fmla="*/ 6394 w 8939379"/>
              <a:gd name="connsiteY0" fmla="*/ 0 h 5007745"/>
              <a:gd name="connsiteX1" fmla="*/ 8939379 w 8939379"/>
              <a:gd name="connsiteY1" fmla="*/ 0 h 5007745"/>
              <a:gd name="connsiteX2" fmla="*/ 8939379 w 8939379"/>
              <a:gd name="connsiteY2" fmla="*/ 4827777 h 5007745"/>
              <a:gd name="connsiteX3" fmla="*/ 3361969 w 8939379"/>
              <a:gd name="connsiteY3" fmla="*/ 5007745 h 5007745"/>
              <a:gd name="connsiteX4" fmla="*/ 3382640 w 8939379"/>
              <a:gd name="connsiteY4" fmla="*/ 2871089 h 5007745"/>
              <a:gd name="connsiteX5" fmla="*/ 3382640 w 8939379"/>
              <a:gd name="connsiteY5" fmla="*/ 978345 h 5007745"/>
              <a:gd name="connsiteX6" fmla="*/ 0 w 8939379"/>
              <a:gd name="connsiteY6" fmla="*/ 978345 h 5007745"/>
              <a:gd name="connsiteX7" fmla="*/ 6394 w 8939379"/>
              <a:gd name="connsiteY7" fmla="*/ 0 h 5007745"/>
              <a:gd name="connsiteX0" fmla="*/ 6394 w 8953234"/>
              <a:gd name="connsiteY0" fmla="*/ 0 h 5007886"/>
              <a:gd name="connsiteX1" fmla="*/ 8939379 w 8953234"/>
              <a:gd name="connsiteY1" fmla="*/ 0 h 5007886"/>
              <a:gd name="connsiteX2" fmla="*/ 8953234 w 8953234"/>
              <a:gd name="connsiteY2" fmla="*/ 5007886 h 5007886"/>
              <a:gd name="connsiteX3" fmla="*/ 3361969 w 8953234"/>
              <a:gd name="connsiteY3" fmla="*/ 5007745 h 5007886"/>
              <a:gd name="connsiteX4" fmla="*/ 3382640 w 8953234"/>
              <a:gd name="connsiteY4" fmla="*/ 2871089 h 5007886"/>
              <a:gd name="connsiteX5" fmla="*/ 3382640 w 8953234"/>
              <a:gd name="connsiteY5" fmla="*/ 978345 h 5007886"/>
              <a:gd name="connsiteX6" fmla="*/ 0 w 8953234"/>
              <a:gd name="connsiteY6" fmla="*/ 978345 h 5007886"/>
              <a:gd name="connsiteX7" fmla="*/ 6394 w 8953234"/>
              <a:gd name="connsiteY7" fmla="*/ 0 h 5007886"/>
              <a:gd name="connsiteX0" fmla="*/ 6394 w 8953234"/>
              <a:gd name="connsiteY0" fmla="*/ 0 h 5350645"/>
              <a:gd name="connsiteX1" fmla="*/ 8939379 w 8953234"/>
              <a:gd name="connsiteY1" fmla="*/ 0 h 5350645"/>
              <a:gd name="connsiteX2" fmla="*/ 8953234 w 8953234"/>
              <a:gd name="connsiteY2" fmla="*/ 5007886 h 5350645"/>
              <a:gd name="connsiteX3" fmla="*/ 3370762 w 8953234"/>
              <a:gd name="connsiteY3" fmla="*/ 5350645 h 5350645"/>
              <a:gd name="connsiteX4" fmla="*/ 3382640 w 8953234"/>
              <a:gd name="connsiteY4" fmla="*/ 2871089 h 5350645"/>
              <a:gd name="connsiteX5" fmla="*/ 3382640 w 8953234"/>
              <a:gd name="connsiteY5" fmla="*/ 978345 h 5350645"/>
              <a:gd name="connsiteX6" fmla="*/ 0 w 8953234"/>
              <a:gd name="connsiteY6" fmla="*/ 978345 h 5350645"/>
              <a:gd name="connsiteX7" fmla="*/ 6394 w 8953234"/>
              <a:gd name="connsiteY7" fmla="*/ 0 h 5350645"/>
              <a:gd name="connsiteX0" fmla="*/ 6394 w 8953234"/>
              <a:gd name="connsiteY0" fmla="*/ 0 h 5350645"/>
              <a:gd name="connsiteX1" fmla="*/ 8939379 w 8953234"/>
              <a:gd name="connsiteY1" fmla="*/ 0 h 5350645"/>
              <a:gd name="connsiteX2" fmla="*/ 8953234 w 8953234"/>
              <a:gd name="connsiteY2" fmla="*/ 5007886 h 5350645"/>
              <a:gd name="connsiteX3" fmla="*/ 3370762 w 8953234"/>
              <a:gd name="connsiteY3" fmla="*/ 5350645 h 5350645"/>
              <a:gd name="connsiteX4" fmla="*/ 3382640 w 8953234"/>
              <a:gd name="connsiteY4" fmla="*/ 2871089 h 5350645"/>
              <a:gd name="connsiteX5" fmla="*/ 3382640 w 8953234"/>
              <a:gd name="connsiteY5" fmla="*/ 978345 h 5350645"/>
              <a:gd name="connsiteX6" fmla="*/ 0 w 8953234"/>
              <a:gd name="connsiteY6" fmla="*/ 978345 h 5350645"/>
              <a:gd name="connsiteX7" fmla="*/ 6394 w 8953234"/>
              <a:gd name="connsiteY7" fmla="*/ 0 h 5350645"/>
              <a:gd name="connsiteX0" fmla="*/ 6394 w 8962026"/>
              <a:gd name="connsiteY0" fmla="*/ 0 h 5350645"/>
              <a:gd name="connsiteX1" fmla="*/ 8939379 w 8962026"/>
              <a:gd name="connsiteY1" fmla="*/ 0 h 5350645"/>
              <a:gd name="connsiteX2" fmla="*/ 8962026 w 8962026"/>
              <a:gd name="connsiteY2" fmla="*/ 5333202 h 5350645"/>
              <a:gd name="connsiteX3" fmla="*/ 3370762 w 8962026"/>
              <a:gd name="connsiteY3" fmla="*/ 5350645 h 5350645"/>
              <a:gd name="connsiteX4" fmla="*/ 3382640 w 8962026"/>
              <a:gd name="connsiteY4" fmla="*/ 2871089 h 5350645"/>
              <a:gd name="connsiteX5" fmla="*/ 3382640 w 8962026"/>
              <a:gd name="connsiteY5" fmla="*/ 978345 h 5350645"/>
              <a:gd name="connsiteX6" fmla="*/ 0 w 8962026"/>
              <a:gd name="connsiteY6" fmla="*/ 978345 h 5350645"/>
              <a:gd name="connsiteX7" fmla="*/ 6394 w 8962026"/>
              <a:gd name="connsiteY7" fmla="*/ 0 h 5350645"/>
              <a:gd name="connsiteX0" fmla="*/ 6394 w 8962026"/>
              <a:gd name="connsiteY0" fmla="*/ 0 h 5350645"/>
              <a:gd name="connsiteX1" fmla="*/ 8939379 w 8962026"/>
              <a:gd name="connsiteY1" fmla="*/ 0 h 5350645"/>
              <a:gd name="connsiteX2" fmla="*/ 8962026 w 8962026"/>
              <a:gd name="connsiteY2" fmla="*/ 5333202 h 5350645"/>
              <a:gd name="connsiteX3" fmla="*/ 3370762 w 8962026"/>
              <a:gd name="connsiteY3" fmla="*/ 5350645 h 5350645"/>
              <a:gd name="connsiteX4" fmla="*/ 3312302 w 8962026"/>
              <a:gd name="connsiteY4" fmla="*/ 2888674 h 5350645"/>
              <a:gd name="connsiteX5" fmla="*/ 3382640 w 8962026"/>
              <a:gd name="connsiteY5" fmla="*/ 978345 h 5350645"/>
              <a:gd name="connsiteX6" fmla="*/ 0 w 8962026"/>
              <a:gd name="connsiteY6" fmla="*/ 978345 h 5350645"/>
              <a:gd name="connsiteX7" fmla="*/ 6394 w 8962026"/>
              <a:gd name="connsiteY7" fmla="*/ 0 h 5350645"/>
              <a:gd name="connsiteX0" fmla="*/ 6394 w 8962026"/>
              <a:gd name="connsiteY0" fmla="*/ 0 h 5350645"/>
              <a:gd name="connsiteX1" fmla="*/ 8939379 w 8962026"/>
              <a:gd name="connsiteY1" fmla="*/ 0 h 5350645"/>
              <a:gd name="connsiteX2" fmla="*/ 8962026 w 8962026"/>
              <a:gd name="connsiteY2" fmla="*/ 5333202 h 5350645"/>
              <a:gd name="connsiteX3" fmla="*/ 3370762 w 8962026"/>
              <a:gd name="connsiteY3" fmla="*/ 5350645 h 5350645"/>
              <a:gd name="connsiteX4" fmla="*/ 3312302 w 8962026"/>
              <a:gd name="connsiteY4" fmla="*/ 2888674 h 5350645"/>
              <a:gd name="connsiteX5" fmla="*/ 3294717 w 8962026"/>
              <a:gd name="connsiteY5" fmla="*/ 978345 h 5350645"/>
              <a:gd name="connsiteX6" fmla="*/ 0 w 8962026"/>
              <a:gd name="connsiteY6" fmla="*/ 978345 h 5350645"/>
              <a:gd name="connsiteX7" fmla="*/ 6394 w 8962026"/>
              <a:gd name="connsiteY7" fmla="*/ 0 h 5350645"/>
              <a:gd name="connsiteX0" fmla="*/ 6394 w 8962026"/>
              <a:gd name="connsiteY0" fmla="*/ 0 h 5350645"/>
              <a:gd name="connsiteX1" fmla="*/ 8939379 w 8962026"/>
              <a:gd name="connsiteY1" fmla="*/ 0 h 5350645"/>
              <a:gd name="connsiteX2" fmla="*/ 8962026 w 8962026"/>
              <a:gd name="connsiteY2" fmla="*/ 5333202 h 5350645"/>
              <a:gd name="connsiteX3" fmla="*/ 3353178 w 8962026"/>
              <a:gd name="connsiteY3" fmla="*/ 5350645 h 5350645"/>
              <a:gd name="connsiteX4" fmla="*/ 3312302 w 8962026"/>
              <a:gd name="connsiteY4" fmla="*/ 2888674 h 5350645"/>
              <a:gd name="connsiteX5" fmla="*/ 3294717 w 8962026"/>
              <a:gd name="connsiteY5" fmla="*/ 978345 h 5350645"/>
              <a:gd name="connsiteX6" fmla="*/ 0 w 8962026"/>
              <a:gd name="connsiteY6" fmla="*/ 978345 h 5350645"/>
              <a:gd name="connsiteX7" fmla="*/ 6394 w 8962026"/>
              <a:gd name="connsiteY7" fmla="*/ 0 h 5350645"/>
              <a:gd name="connsiteX0" fmla="*/ 6394 w 8962026"/>
              <a:gd name="connsiteY0" fmla="*/ 0 h 5359437"/>
              <a:gd name="connsiteX1" fmla="*/ 8939379 w 8962026"/>
              <a:gd name="connsiteY1" fmla="*/ 0 h 5359437"/>
              <a:gd name="connsiteX2" fmla="*/ 8962026 w 8962026"/>
              <a:gd name="connsiteY2" fmla="*/ 5333202 h 5359437"/>
              <a:gd name="connsiteX3" fmla="*/ 3300425 w 8962026"/>
              <a:gd name="connsiteY3" fmla="*/ 5359437 h 5359437"/>
              <a:gd name="connsiteX4" fmla="*/ 3312302 w 8962026"/>
              <a:gd name="connsiteY4" fmla="*/ 2888674 h 5359437"/>
              <a:gd name="connsiteX5" fmla="*/ 3294717 w 8962026"/>
              <a:gd name="connsiteY5" fmla="*/ 978345 h 5359437"/>
              <a:gd name="connsiteX6" fmla="*/ 0 w 8962026"/>
              <a:gd name="connsiteY6" fmla="*/ 978345 h 5359437"/>
              <a:gd name="connsiteX7" fmla="*/ 6394 w 8962026"/>
              <a:gd name="connsiteY7" fmla="*/ 0 h 5359437"/>
              <a:gd name="connsiteX0" fmla="*/ 6394 w 8962026"/>
              <a:gd name="connsiteY0" fmla="*/ 0 h 5359437"/>
              <a:gd name="connsiteX1" fmla="*/ 8939379 w 8962026"/>
              <a:gd name="connsiteY1" fmla="*/ 0 h 5359437"/>
              <a:gd name="connsiteX2" fmla="*/ 8962026 w 8962026"/>
              <a:gd name="connsiteY2" fmla="*/ 5333202 h 5359437"/>
              <a:gd name="connsiteX3" fmla="*/ 3300425 w 8962026"/>
              <a:gd name="connsiteY3" fmla="*/ 5359437 h 5359437"/>
              <a:gd name="connsiteX4" fmla="*/ 3294718 w 8962026"/>
              <a:gd name="connsiteY4" fmla="*/ 2888674 h 5359437"/>
              <a:gd name="connsiteX5" fmla="*/ 3294717 w 8962026"/>
              <a:gd name="connsiteY5" fmla="*/ 978345 h 5359437"/>
              <a:gd name="connsiteX6" fmla="*/ 0 w 8962026"/>
              <a:gd name="connsiteY6" fmla="*/ 978345 h 5359437"/>
              <a:gd name="connsiteX7" fmla="*/ 6394 w 8962026"/>
              <a:gd name="connsiteY7" fmla="*/ 0 h 5359437"/>
              <a:gd name="connsiteX0" fmla="*/ 6394 w 8962026"/>
              <a:gd name="connsiteY0" fmla="*/ 0 h 5359437"/>
              <a:gd name="connsiteX1" fmla="*/ 8939379 w 8962026"/>
              <a:gd name="connsiteY1" fmla="*/ 0 h 5359437"/>
              <a:gd name="connsiteX2" fmla="*/ 8962026 w 8962026"/>
              <a:gd name="connsiteY2" fmla="*/ 5333202 h 5359437"/>
              <a:gd name="connsiteX3" fmla="*/ 3300425 w 8962026"/>
              <a:gd name="connsiteY3" fmla="*/ 5359437 h 5359437"/>
              <a:gd name="connsiteX4" fmla="*/ 2000734 w 8962026"/>
              <a:gd name="connsiteY4" fmla="*/ 2906259 h 5359437"/>
              <a:gd name="connsiteX5" fmla="*/ 3294717 w 8962026"/>
              <a:gd name="connsiteY5" fmla="*/ 978345 h 5359437"/>
              <a:gd name="connsiteX6" fmla="*/ 0 w 8962026"/>
              <a:gd name="connsiteY6" fmla="*/ 978345 h 5359437"/>
              <a:gd name="connsiteX7" fmla="*/ 6394 w 8962026"/>
              <a:gd name="connsiteY7" fmla="*/ 0 h 5359437"/>
              <a:gd name="connsiteX0" fmla="*/ 6394 w 8962026"/>
              <a:gd name="connsiteY0" fmla="*/ 0 h 5359437"/>
              <a:gd name="connsiteX1" fmla="*/ 8939379 w 8962026"/>
              <a:gd name="connsiteY1" fmla="*/ 0 h 5359437"/>
              <a:gd name="connsiteX2" fmla="*/ 8962026 w 8962026"/>
              <a:gd name="connsiteY2" fmla="*/ 5333202 h 5359437"/>
              <a:gd name="connsiteX3" fmla="*/ 3300425 w 8962026"/>
              <a:gd name="connsiteY3" fmla="*/ 5359437 h 5359437"/>
              <a:gd name="connsiteX4" fmla="*/ 2000734 w 8962026"/>
              <a:gd name="connsiteY4" fmla="*/ 2906259 h 5359437"/>
              <a:gd name="connsiteX5" fmla="*/ 2000733 w 8962026"/>
              <a:gd name="connsiteY5" fmla="*/ 987137 h 5359437"/>
              <a:gd name="connsiteX6" fmla="*/ 0 w 8962026"/>
              <a:gd name="connsiteY6" fmla="*/ 978345 h 5359437"/>
              <a:gd name="connsiteX7" fmla="*/ 6394 w 8962026"/>
              <a:gd name="connsiteY7" fmla="*/ 0 h 5359437"/>
              <a:gd name="connsiteX0" fmla="*/ 6394 w 8962026"/>
              <a:gd name="connsiteY0" fmla="*/ 0 h 5341852"/>
              <a:gd name="connsiteX1" fmla="*/ 8939379 w 8962026"/>
              <a:gd name="connsiteY1" fmla="*/ 0 h 5341852"/>
              <a:gd name="connsiteX2" fmla="*/ 8962026 w 8962026"/>
              <a:gd name="connsiteY2" fmla="*/ 5333202 h 5341852"/>
              <a:gd name="connsiteX3" fmla="*/ 1988470 w 8962026"/>
              <a:gd name="connsiteY3" fmla="*/ 5341852 h 5341852"/>
              <a:gd name="connsiteX4" fmla="*/ 2000734 w 8962026"/>
              <a:gd name="connsiteY4" fmla="*/ 2906259 h 5341852"/>
              <a:gd name="connsiteX5" fmla="*/ 2000733 w 8962026"/>
              <a:gd name="connsiteY5" fmla="*/ 987137 h 5341852"/>
              <a:gd name="connsiteX6" fmla="*/ 0 w 8962026"/>
              <a:gd name="connsiteY6" fmla="*/ 978345 h 5341852"/>
              <a:gd name="connsiteX7" fmla="*/ 6394 w 8962026"/>
              <a:gd name="connsiteY7" fmla="*/ 0 h 5341852"/>
              <a:gd name="connsiteX0" fmla="*/ 6394 w 8962026"/>
              <a:gd name="connsiteY0" fmla="*/ 0 h 5333202"/>
              <a:gd name="connsiteX1" fmla="*/ 8939379 w 8962026"/>
              <a:gd name="connsiteY1" fmla="*/ 0 h 5333202"/>
              <a:gd name="connsiteX2" fmla="*/ 8962026 w 8962026"/>
              <a:gd name="connsiteY2" fmla="*/ 5333202 h 5333202"/>
              <a:gd name="connsiteX3" fmla="*/ 1997456 w 8962026"/>
              <a:gd name="connsiteY3" fmla="*/ 5333060 h 5333202"/>
              <a:gd name="connsiteX4" fmla="*/ 2000734 w 8962026"/>
              <a:gd name="connsiteY4" fmla="*/ 2906259 h 5333202"/>
              <a:gd name="connsiteX5" fmla="*/ 2000733 w 8962026"/>
              <a:gd name="connsiteY5" fmla="*/ 987137 h 5333202"/>
              <a:gd name="connsiteX6" fmla="*/ 0 w 8962026"/>
              <a:gd name="connsiteY6" fmla="*/ 978345 h 5333202"/>
              <a:gd name="connsiteX7" fmla="*/ 6394 w 8962026"/>
              <a:gd name="connsiteY7" fmla="*/ 0 h 5333202"/>
              <a:gd name="connsiteX0" fmla="*/ 6394 w 8962026"/>
              <a:gd name="connsiteY0" fmla="*/ 0 h 5333202"/>
              <a:gd name="connsiteX1" fmla="*/ 8939379 w 8962026"/>
              <a:gd name="connsiteY1" fmla="*/ 0 h 5333202"/>
              <a:gd name="connsiteX2" fmla="*/ 8962026 w 8962026"/>
              <a:gd name="connsiteY2" fmla="*/ 5333202 h 5333202"/>
              <a:gd name="connsiteX3" fmla="*/ 1997456 w 8962026"/>
              <a:gd name="connsiteY3" fmla="*/ 5333060 h 5333202"/>
              <a:gd name="connsiteX4" fmla="*/ 2000734 w 8962026"/>
              <a:gd name="connsiteY4" fmla="*/ 2906259 h 5333202"/>
              <a:gd name="connsiteX5" fmla="*/ 2000733 w 8962026"/>
              <a:gd name="connsiteY5" fmla="*/ 987137 h 5333202"/>
              <a:gd name="connsiteX6" fmla="*/ 0 w 8962026"/>
              <a:gd name="connsiteY6" fmla="*/ 978345 h 5333202"/>
              <a:gd name="connsiteX7" fmla="*/ 6394 w 8962026"/>
              <a:gd name="connsiteY7" fmla="*/ 0 h 5333202"/>
              <a:gd name="connsiteX0" fmla="*/ 6394 w 8962026"/>
              <a:gd name="connsiteY0" fmla="*/ 0 h 5333202"/>
              <a:gd name="connsiteX1" fmla="*/ 8939379 w 8962026"/>
              <a:gd name="connsiteY1" fmla="*/ 0 h 5333202"/>
              <a:gd name="connsiteX2" fmla="*/ 8962026 w 8962026"/>
              <a:gd name="connsiteY2" fmla="*/ 5333202 h 5333202"/>
              <a:gd name="connsiteX3" fmla="*/ 1997456 w 8962026"/>
              <a:gd name="connsiteY3" fmla="*/ 5333060 h 5333202"/>
              <a:gd name="connsiteX4" fmla="*/ 2000734 w 8962026"/>
              <a:gd name="connsiteY4" fmla="*/ 2906259 h 5333202"/>
              <a:gd name="connsiteX5" fmla="*/ 2000733 w 8962026"/>
              <a:gd name="connsiteY5" fmla="*/ 978344 h 5333202"/>
              <a:gd name="connsiteX6" fmla="*/ 0 w 8962026"/>
              <a:gd name="connsiteY6" fmla="*/ 978345 h 5333202"/>
              <a:gd name="connsiteX7" fmla="*/ 6394 w 8962026"/>
              <a:gd name="connsiteY7" fmla="*/ 0 h 5333202"/>
              <a:gd name="connsiteX0" fmla="*/ 6394 w 8962026"/>
              <a:gd name="connsiteY0" fmla="*/ 0 h 5333202"/>
              <a:gd name="connsiteX1" fmla="*/ 8948365 w 8962026"/>
              <a:gd name="connsiteY1" fmla="*/ 0 h 5333202"/>
              <a:gd name="connsiteX2" fmla="*/ 8962026 w 8962026"/>
              <a:gd name="connsiteY2" fmla="*/ 5333202 h 5333202"/>
              <a:gd name="connsiteX3" fmla="*/ 1997456 w 8962026"/>
              <a:gd name="connsiteY3" fmla="*/ 5333060 h 5333202"/>
              <a:gd name="connsiteX4" fmla="*/ 2000734 w 8962026"/>
              <a:gd name="connsiteY4" fmla="*/ 2906259 h 5333202"/>
              <a:gd name="connsiteX5" fmla="*/ 2000733 w 8962026"/>
              <a:gd name="connsiteY5" fmla="*/ 978344 h 5333202"/>
              <a:gd name="connsiteX6" fmla="*/ 0 w 8962026"/>
              <a:gd name="connsiteY6" fmla="*/ 978345 h 5333202"/>
              <a:gd name="connsiteX7" fmla="*/ 6394 w 8962026"/>
              <a:gd name="connsiteY7" fmla="*/ 0 h 5333202"/>
              <a:gd name="connsiteX0" fmla="*/ 6394 w 8962026"/>
              <a:gd name="connsiteY0" fmla="*/ 0 h 5333202"/>
              <a:gd name="connsiteX1" fmla="*/ 8957350 w 8962026"/>
              <a:gd name="connsiteY1" fmla="*/ 0 h 5333202"/>
              <a:gd name="connsiteX2" fmla="*/ 8962026 w 8962026"/>
              <a:gd name="connsiteY2" fmla="*/ 5333202 h 5333202"/>
              <a:gd name="connsiteX3" fmla="*/ 1997456 w 8962026"/>
              <a:gd name="connsiteY3" fmla="*/ 5333060 h 5333202"/>
              <a:gd name="connsiteX4" fmla="*/ 2000734 w 8962026"/>
              <a:gd name="connsiteY4" fmla="*/ 2906259 h 5333202"/>
              <a:gd name="connsiteX5" fmla="*/ 2000733 w 8962026"/>
              <a:gd name="connsiteY5" fmla="*/ 978344 h 5333202"/>
              <a:gd name="connsiteX6" fmla="*/ 0 w 8962026"/>
              <a:gd name="connsiteY6" fmla="*/ 978345 h 5333202"/>
              <a:gd name="connsiteX7" fmla="*/ 6394 w 8962026"/>
              <a:gd name="connsiteY7" fmla="*/ 0 h 5333202"/>
              <a:gd name="connsiteX0" fmla="*/ 6394 w 8962026"/>
              <a:gd name="connsiteY0" fmla="*/ 0 h 5333202"/>
              <a:gd name="connsiteX1" fmla="*/ 8957350 w 8962026"/>
              <a:gd name="connsiteY1" fmla="*/ 0 h 5333202"/>
              <a:gd name="connsiteX2" fmla="*/ 8962026 w 8962026"/>
              <a:gd name="connsiteY2" fmla="*/ 5333202 h 5333202"/>
              <a:gd name="connsiteX3" fmla="*/ 1997456 w 8962026"/>
              <a:gd name="connsiteY3" fmla="*/ 5333060 h 5333202"/>
              <a:gd name="connsiteX4" fmla="*/ 2000733 w 8962026"/>
              <a:gd name="connsiteY4" fmla="*/ 978344 h 5333202"/>
              <a:gd name="connsiteX5" fmla="*/ 0 w 8962026"/>
              <a:gd name="connsiteY5" fmla="*/ 978345 h 5333202"/>
              <a:gd name="connsiteX6" fmla="*/ 6394 w 8962026"/>
              <a:gd name="connsiteY6" fmla="*/ 0 h 5333202"/>
              <a:gd name="connsiteX0" fmla="*/ 6394 w 8962026"/>
              <a:gd name="connsiteY0" fmla="*/ 0 h 5333202"/>
              <a:gd name="connsiteX1" fmla="*/ 8957350 w 8962026"/>
              <a:gd name="connsiteY1" fmla="*/ 0 h 5333202"/>
              <a:gd name="connsiteX2" fmla="*/ 8962026 w 8962026"/>
              <a:gd name="connsiteY2" fmla="*/ 5333202 h 5333202"/>
              <a:gd name="connsiteX3" fmla="*/ 1997456 w 8962026"/>
              <a:gd name="connsiteY3" fmla="*/ 5333060 h 5333202"/>
              <a:gd name="connsiteX4" fmla="*/ 2000733 w 8962026"/>
              <a:gd name="connsiteY4" fmla="*/ 978344 h 5333202"/>
              <a:gd name="connsiteX5" fmla="*/ 0 w 8962026"/>
              <a:gd name="connsiteY5" fmla="*/ 978345 h 5333202"/>
              <a:gd name="connsiteX6" fmla="*/ 6394 w 8962026"/>
              <a:gd name="connsiteY6" fmla="*/ 0 h 5333202"/>
              <a:gd name="connsiteX0" fmla="*/ 6394 w 8962026"/>
              <a:gd name="connsiteY0" fmla="*/ 0 h 5333202"/>
              <a:gd name="connsiteX1" fmla="*/ 8957350 w 8962026"/>
              <a:gd name="connsiteY1" fmla="*/ 0 h 5333202"/>
              <a:gd name="connsiteX2" fmla="*/ 8962026 w 8962026"/>
              <a:gd name="connsiteY2" fmla="*/ 5333202 h 5333202"/>
              <a:gd name="connsiteX3" fmla="*/ 1997456 w 8962026"/>
              <a:gd name="connsiteY3" fmla="*/ 5333060 h 5333202"/>
              <a:gd name="connsiteX4" fmla="*/ 2000733 w 8962026"/>
              <a:gd name="connsiteY4" fmla="*/ 978344 h 5333202"/>
              <a:gd name="connsiteX5" fmla="*/ 0 w 8962026"/>
              <a:gd name="connsiteY5" fmla="*/ 978345 h 5333202"/>
              <a:gd name="connsiteX6" fmla="*/ 6394 w 8962026"/>
              <a:gd name="connsiteY6" fmla="*/ 0 h 5333202"/>
              <a:gd name="connsiteX0" fmla="*/ 6394 w 8962026"/>
              <a:gd name="connsiteY0" fmla="*/ 0 h 5333202"/>
              <a:gd name="connsiteX1" fmla="*/ 8957350 w 8962026"/>
              <a:gd name="connsiteY1" fmla="*/ 0 h 5333202"/>
              <a:gd name="connsiteX2" fmla="*/ 8962026 w 8962026"/>
              <a:gd name="connsiteY2" fmla="*/ 5333202 h 5333202"/>
              <a:gd name="connsiteX3" fmla="*/ 1997456 w 8962026"/>
              <a:gd name="connsiteY3" fmla="*/ 5333060 h 5333202"/>
              <a:gd name="connsiteX4" fmla="*/ 1937832 w 8962026"/>
              <a:gd name="connsiteY4" fmla="*/ 978344 h 5333202"/>
              <a:gd name="connsiteX5" fmla="*/ 0 w 8962026"/>
              <a:gd name="connsiteY5" fmla="*/ 978345 h 5333202"/>
              <a:gd name="connsiteX6" fmla="*/ 6394 w 8962026"/>
              <a:gd name="connsiteY6" fmla="*/ 0 h 5333202"/>
              <a:gd name="connsiteX0" fmla="*/ 6394 w 8962026"/>
              <a:gd name="connsiteY0" fmla="*/ 0 h 5333202"/>
              <a:gd name="connsiteX1" fmla="*/ 8957350 w 8962026"/>
              <a:gd name="connsiteY1" fmla="*/ 0 h 5333202"/>
              <a:gd name="connsiteX2" fmla="*/ 8962026 w 8962026"/>
              <a:gd name="connsiteY2" fmla="*/ 5333202 h 5333202"/>
              <a:gd name="connsiteX3" fmla="*/ 1943540 w 8962026"/>
              <a:gd name="connsiteY3" fmla="*/ 5324267 h 5333202"/>
              <a:gd name="connsiteX4" fmla="*/ 1937832 w 8962026"/>
              <a:gd name="connsiteY4" fmla="*/ 978344 h 5333202"/>
              <a:gd name="connsiteX5" fmla="*/ 0 w 8962026"/>
              <a:gd name="connsiteY5" fmla="*/ 978345 h 5333202"/>
              <a:gd name="connsiteX6" fmla="*/ 6394 w 8962026"/>
              <a:gd name="connsiteY6" fmla="*/ 0 h 5333202"/>
              <a:gd name="connsiteX0" fmla="*/ 6394 w 8962026"/>
              <a:gd name="connsiteY0" fmla="*/ 0 h 5333202"/>
              <a:gd name="connsiteX1" fmla="*/ 8957350 w 8962026"/>
              <a:gd name="connsiteY1" fmla="*/ 0 h 5333202"/>
              <a:gd name="connsiteX2" fmla="*/ 8962026 w 8962026"/>
              <a:gd name="connsiteY2" fmla="*/ 5333202 h 5333202"/>
              <a:gd name="connsiteX3" fmla="*/ 1934553 w 8962026"/>
              <a:gd name="connsiteY3" fmla="*/ 5324267 h 5333202"/>
              <a:gd name="connsiteX4" fmla="*/ 1937832 w 8962026"/>
              <a:gd name="connsiteY4" fmla="*/ 978344 h 5333202"/>
              <a:gd name="connsiteX5" fmla="*/ 0 w 8962026"/>
              <a:gd name="connsiteY5" fmla="*/ 978345 h 5333202"/>
              <a:gd name="connsiteX6" fmla="*/ 6394 w 8962026"/>
              <a:gd name="connsiteY6" fmla="*/ 0 h 5333202"/>
              <a:gd name="connsiteX0" fmla="*/ 6394 w 8962026"/>
              <a:gd name="connsiteY0" fmla="*/ 0 h 5333202"/>
              <a:gd name="connsiteX1" fmla="*/ 8957350 w 8962026"/>
              <a:gd name="connsiteY1" fmla="*/ 0 h 5333202"/>
              <a:gd name="connsiteX2" fmla="*/ 8962026 w 8962026"/>
              <a:gd name="connsiteY2" fmla="*/ 5333202 h 5333202"/>
              <a:gd name="connsiteX3" fmla="*/ 1934553 w 8962026"/>
              <a:gd name="connsiteY3" fmla="*/ 5333059 h 5333202"/>
              <a:gd name="connsiteX4" fmla="*/ 1937832 w 8962026"/>
              <a:gd name="connsiteY4" fmla="*/ 978344 h 5333202"/>
              <a:gd name="connsiteX5" fmla="*/ 0 w 8962026"/>
              <a:gd name="connsiteY5" fmla="*/ 978345 h 5333202"/>
              <a:gd name="connsiteX6" fmla="*/ 6394 w 8962026"/>
              <a:gd name="connsiteY6" fmla="*/ 0 h 5333202"/>
              <a:gd name="connsiteX0" fmla="*/ 416 w 8965034"/>
              <a:gd name="connsiteY0" fmla="*/ 0 h 5333202"/>
              <a:gd name="connsiteX1" fmla="*/ 8960358 w 8965034"/>
              <a:gd name="connsiteY1" fmla="*/ 0 h 5333202"/>
              <a:gd name="connsiteX2" fmla="*/ 8965034 w 8965034"/>
              <a:gd name="connsiteY2" fmla="*/ 5333202 h 5333202"/>
              <a:gd name="connsiteX3" fmla="*/ 1937561 w 8965034"/>
              <a:gd name="connsiteY3" fmla="*/ 5333059 h 5333202"/>
              <a:gd name="connsiteX4" fmla="*/ 1940840 w 8965034"/>
              <a:gd name="connsiteY4" fmla="*/ 978344 h 5333202"/>
              <a:gd name="connsiteX5" fmla="*/ 3008 w 8965034"/>
              <a:gd name="connsiteY5" fmla="*/ 978345 h 5333202"/>
              <a:gd name="connsiteX6" fmla="*/ 416 w 8965034"/>
              <a:gd name="connsiteY6" fmla="*/ 0 h 5333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65034" h="5333202">
                <a:moveTo>
                  <a:pt x="416" y="0"/>
                </a:moveTo>
                <a:lnTo>
                  <a:pt x="8960358" y="0"/>
                </a:lnTo>
                <a:cubicBezTo>
                  <a:pt x="8964976" y="1669295"/>
                  <a:pt x="8960416" y="3663907"/>
                  <a:pt x="8965034" y="5333202"/>
                </a:cubicBezTo>
                <a:lnTo>
                  <a:pt x="1937561" y="5333059"/>
                </a:lnTo>
                <a:cubicBezTo>
                  <a:pt x="1936539" y="4088502"/>
                  <a:pt x="1941268" y="1695338"/>
                  <a:pt x="1940840" y="978344"/>
                </a:cubicBezTo>
                <a:lnTo>
                  <a:pt x="3008" y="978345"/>
                </a:lnTo>
                <a:cubicBezTo>
                  <a:pt x="5139" y="652230"/>
                  <a:pt x="-1715" y="326115"/>
                  <a:pt x="416"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r>
              <a:rPr lang="en-US" dirty="0">
                <a:solidFill>
                  <a:schemeClr val="tx1">
                    <a:lumMod val="50000"/>
                    <a:lumOff val="50000"/>
                  </a:schemeClr>
                </a:solidFill>
              </a:rPr>
              <a:t>Pre- and In-service</a:t>
            </a:r>
          </a:p>
          <a:p>
            <a:pPr algn="r"/>
            <a:r>
              <a:rPr lang="en-US" dirty="0">
                <a:solidFill>
                  <a:schemeClr val="tx1">
                    <a:lumMod val="50000"/>
                    <a:lumOff val="50000"/>
                  </a:schemeClr>
                </a:solidFill>
              </a:rPr>
              <a:t>Professional Learning</a:t>
            </a:r>
          </a:p>
        </p:txBody>
      </p:sp>
      <p:sp>
        <p:nvSpPr>
          <p:cNvPr id="2" name="Title 1">
            <a:extLst>
              <a:ext uri="{FF2B5EF4-FFF2-40B4-BE49-F238E27FC236}">
                <a16:creationId xmlns:a16="http://schemas.microsoft.com/office/drawing/2014/main" id="{B3D31916-81ED-4924-9DCD-7C02E5C561DD}"/>
              </a:ext>
            </a:extLst>
          </p:cNvPr>
          <p:cNvSpPr>
            <a:spLocks noGrp="1"/>
          </p:cNvSpPr>
          <p:nvPr>
            <p:ph type="title"/>
          </p:nvPr>
        </p:nvSpPr>
        <p:spPr/>
        <p:txBody>
          <a:bodyPr/>
          <a:lstStyle/>
          <a:p>
            <a:r>
              <a:rPr lang="en-US" dirty="0"/>
              <a:t>What Does the System Look Like?</a:t>
            </a:r>
          </a:p>
        </p:txBody>
      </p:sp>
      <p:sp>
        <p:nvSpPr>
          <p:cNvPr id="42" name="Rounded Rectangle 82">
            <a:extLst>
              <a:ext uri="{FF2B5EF4-FFF2-40B4-BE49-F238E27FC236}">
                <a16:creationId xmlns:a16="http://schemas.microsoft.com/office/drawing/2014/main" id="{63CAF75C-F938-4614-AC15-054557B64E24}"/>
              </a:ext>
            </a:extLst>
          </p:cNvPr>
          <p:cNvSpPr/>
          <p:nvPr/>
        </p:nvSpPr>
        <p:spPr>
          <a:xfrm>
            <a:off x="1772141" y="6488690"/>
            <a:ext cx="722918" cy="27552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State</a:t>
            </a:r>
          </a:p>
        </p:txBody>
      </p:sp>
      <p:sp>
        <p:nvSpPr>
          <p:cNvPr id="43" name="Rounded Rectangle 83">
            <a:extLst>
              <a:ext uri="{FF2B5EF4-FFF2-40B4-BE49-F238E27FC236}">
                <a16:creationId xmlns:a16="http://schemas.microsoft.com/office/drawing/2014/main" id="{DEF2790A-73DF-4992-BA48-D8CA9298B9F9}"/>
              </a:ext>
            </a:extLst>
          </p:cNvPr>
          <p:cNvSpPr/>
          <p:nvPr/>
        </p:nvSpPr>
        <p:spPr>
          <a:xfrm>
            <a:off x="2590800" y="6488690"/>
            <a:ext cx="901612" cy="275526"/>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District</a:t>
            </a:r>
          </a:p>
        </p:txBody>
      </p:sp>
      <p:sp>
        <p:nvSpPr>
          <p:cNvPr id="44" name="Rounded Rectangle 84">
            <a:extLst>
              <a:ext uri="{FF2B5EF4-FFF2-40B4-BE49-F238E27FC236}">
                <a16:creationId xmlns:a16="http://schemas.microsoft.com/office/drawing/2014/main" id="{8E12C3DB-2081-4883-B844-B86C9C4775DC}"/>
              </a:ext>
            </a:extLst>
          </p:cNvPr>
          <p:cNvSpPr/>
          <p:nvPr/>
        </p:nvSpPr>
        <p:spPr>
          <a:xfrm>
            <a:off x="3581400" y="6488690"/>
            <a:ext cx="1016176" cy="275526"/>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Teacher</a:t>
            </a:r>
          </a:p>
        </p:txBody>
      </p:sp>
      <p:sp>
        <p:nvSpPr>
          <p:cNvPr id="45" name="Rounded Rectangle 85">
            <a:extLst>
              <a:ext uri="{FF2B5EF4-FFF2-40B4-BE49-F238E27FC236}">
                <a16:creationId xmlns:a16="http://schemas.microsoft.com/office/drawing/2014/main" id="{4EB54CD1-4501-4509-81B5-2277130F4569}"/>
              </a:ext>
            </a:extLst>
          </p:cNvPr>
          <p:cNvSpPr/>
          <p:nvPr/>
        </p:nvSpPr>
        <p:spPr>
          <a:xfrm>
            <a:off x="4698824" y="6488690"/>
            <a:ext cx="1016176" cy="275526"/>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Student</a:t>
            </a:r>
          </a:p>
        </p:txBody>
      </p:sp>
      <p:sp>
        <p:nvSpPr>
          <p:cNvPr id="46" name="Rectangle 45">
            <a:extLst>
              <a:ext uri="{FF2B5EF4-FFF2-40B4-BE49-F238E27FC236}">
                <a16:creationId xmlns:a16="http://schemas.microsoft.com/office/drawing/2014/main" id="{BCD68392-EB56-421F-B1C8-CCFE7C6A8AFC}"/>
              </a:ext>
            </a:extLst>
          </p:cNvPr>
          <p:cNvSpPr/>
          <p:nvPr/>
        </p:nvSpPr>
        <p:spPr>
          <a:xfrm>
            <a:off x="0" y="6439531"/>
            <a:ext cx="1677319" cy="369332"/>
          </a:xfrm>
          <a:prstGeom prst="rect">
            <a:avLst/>
          </a:prstGeom>
        </p:spPr>
        <p:txBody>
          <a:bodyPr wrap="none">
            <a:spAutoFit/>
          </a:bodyPr>
          <a:lstStyle/>
          <a:p>
            <a:r>
              <a:rPr lang="en-US" dirty="0"/>
              <a:t>Locus of control</a:t>
            </a:r>
          </a:p>
        </p:txBody>
      </p:sp>
      <p:sp>
        <p:nvSpPr>
          <p:cNvPr id="48" name="Rectangle 47">
            <a:extLst>
              <a:ext uri="{FF2B5EF4-FFF2-40B4-BE49-F238E27FC236}">
                <a16:creationId xmlns:a16="http://schemas.microsoft.com/office/drawing/2014/main" id="{37DE6F94-F08E-4C61-ABF0-9486BD309CE3}"/>
              </a:ext>
            </a:extLst>
          </p:cNvPr>
          <p:cNvSpPr/>
          <p:nvPr/>
        </p:nvSpPr>
        <p:spPr>
          <a:xfrm>
            <a:off x="5791200" y="6488690"/>
            <a:ext cx="2895600" cy="27552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lumMod val="50000"/>
                    <a:lumOff val="50000"/>
                  </a:schemeClr>
                </a:solidFill>
              </a:rPr>
              <a:t>State &amp; District Policymakers</a:t>
            </a:r>
          </a:p>
        </p:txBody>
      </p:sp>
      <p:grpSp>
        <p:nvGrpSpPr>
          <p:cNvPr id="60" name="Group 59">
            <a:extLst>
              <a:ext uri="{FF2B5EF4-FFF2-40B4-BE49-F238E27FC236}">
                <a16:creationId xmlns:a16="http://schemas.microsoft.com/office/drawing/2014/main" id="{47A71F91-AF7C-40AD-BF51-260EA6F61E36}"/>
              </a:ext>
            </a:extLst>
          </p:cNvPr>
          <p:cNvGrpSpPr/>
          <p:nvPr/>
        </p:nvGrpSpPr>
        <p:grpSpPr>
          <a:xfrm rot="10800000">
            <a:off x="7678612" y="3482822"/>
            <a:ext cx="457200" cy="457200"/>
            <a:chOff x="7239000" y="6078414"/>
            <a:chExt cx="457200" cy="457200"/>
          </a:xfrm>
        </p:grpSpPr>
        <p:sp>
          <p:nvSpPr>
            <p:cNvPr id="61" name="Oval 60">
              <a:extLst>
                <a:ext uri="{FF2B5EF4-FFF2-40B4-BE49-F238E27FC236}">
                  <a16:creationId xmlns:a16="http://schemas.microsoft.com/office/drawing/2014/main" id="{51AD779C-26C2-4B33-BFEA-5A78373D4916}"/>
                </a:ext>
              </a:extLst>
            </p:cNvPr>
            <p:cNvSpPr/>
            <p:nvPr/>
          </p:nvSpPr>
          <p:spPr>
            <a:xfrm>
              <a:off x="7239000" y="6078414"/>
              <a:ext cx="457200" cy="457200"/>
            </a:xfrm>
            <a:prstGeom prst="ellipse">
              <a:avLst/>
            </a:prstGeom>
            <a:noFill/>
            <a:ln w="25400" cmpd="sng">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cxnSp>
          <p:nvCxnSpPr>
            <p:cNvPr id="62" name="Straight Arrow Connector 61">
              <a:extLst>
                <a:ext uri="{FF2B5EF4-FFF2-40B4-BE49-F238E27FC236}">
                  <a16:creationId xmlns:a16="http://schemas.microsoft.com/office/drawing/2014/main" id="{AD66916B-74A2-4E9F-8EA7-A2CF96393DED}"/>
                </a:ext>
              </a:extLst>
            </p:cNvPr>
            <p:cNvCxnSpPr/>
            <p:nvPr/>
          </p:nvCxnSpPr>
          <p:spPr>
            <a:xfrm>
              <a:off x="7689806" y="6233160"/>
              <a:ext cx="0" cy="91440"/>
            </a:xfrm>
            <a:prstGeom prst="straightConnector1">
              <a:avLst/>
            </a:prstGeom>
            <a:ln w="25400" cmpd="sng">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63" name="Group 62">
            <a:extLst>
              <a:ext uri="{FF2B5EF4-FFF2-40B4-BE49-F238E27FC236}">
                <a16:creationId xmlns:a16="http://schemas.microsoft.com/office/drawing/2014/main" id="{6D8BA2F2-DEA3-42BA-B814-56B58431A60D}"/>
              </a:ext>
            </a:extLst>
          </p:cNvPr>
          <p:cNvGrpSpPr/>
          <p:nvPr/>
        </p:nvGrpSpPr>
        <p:grpSpPr>
          <a:xfrm>
            <a:off x="7678612" y="2702168"/>
            <a:ext cx="457200" cy="457200"/>
            <a:chOff x="7239000" y="6078414"/>
            <a:chExt cx="457200" cy="457200"/>
          </a:xfrm>
        </p:grpSpPr>
        <p:sp>
          <p:nvSpPr>
            <p:cNvPr id="64" name="Oval 63">
              <a:extLst>
                <a:ext uri="{FF2B5EF4-FFF2-40B4-BE49-F238E27FC236}">
                  <a16:creationId xmlns:a16="http://schemas.microsoft.com/office/drawing/2014/main" id="{AF941F1F-DCDC-4030-8668-F2C027C6580B}"/>
                </a:ext>
              </a:extLst>
            </p:cNvPr>
            <p:cNvSpPr/>
            <p:nvPr/>
          </p:nvSpPr>
          <p:spPr>
            <a:xfrm>
              <a:off x="7239000" y="6078414"/>
              <a:ext cx="457200" cy="457200"/>
            </a:xfrm>
            <a:prstGeom prst="ellipse">
              <a:avLst/>
            </a:prstGeom>
            <a:noFill/>
            <a:ln w="25400" cmpd="sng">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cxnSp>
          <p:nvCxnSpPr>
            <p:cNvPr id="65" name="Straight Arrow Connector 64">
              <a:extLst>
                <a:ext uri="{FF2B5EF4-FFF2-40B4-BE49-F238E27FC236}">
                  <a16:creationId xmlns:a16="http://schemas.microsoft.com/office/drawing/2014/main" id="{00349FF6-89B9-42EA-847E-37EA9492BE3A}"/>
                </a:ext>
              </a:extLst>
            </p:cNvPr>
            <p:cNvCxnSpPr/>
            <p:nvPr/>
          </p:nvCxnSpPr>
          <p:spPr>
            <a:xfrm>
              <a:off x="7689806" y="6233160"/>
              <a:ext cx="0" cy="91440"/>
            </a:xfrm>
            <a:prstGeom prst="straightConnector1">
              <a:avLst/>
            </a:prstGeom>
            <a:ln w="25400" cmpd="sng">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66" name="Rounded Rectangle 4">
            <a:extLst>
              <a:ext uri="{FF2B5EF4-FFF2-40B4-BE49-F238E27FC236}">
                <a16:creationId xmlns:a16="http://schemas.microsoft.com/office/drawing/2014/main" id="{B8DFB893-5D79-43C7-AFDA-C123563978DA}"/>
              </a:ext>
            </a:extLst>
          </p:cNvPr>
          <p:cNvSpPr/>
          <p:nvPr/>
        </p:nvSpPr>
        <p:spPr>
          <a:xfrm>
            <a:off x="5257800" y="2949950"/>
            <a:ext cx="1524000" cy="762000"/>
          </a:xfrm>
          <a:prstGeom prst="roundRect">
            <a:avLst/>
          </a:prstGeom>
          <a:gradFill>
            <a:gsLst>
              <a:gs pos="69000">
                <a:schemeClr val="accent6">
                  <a:lumMod val="75000"/>
                </a:schemeClr>
              </a:gs>
              <a:gs pos="0">
                <a:schemeClr val="accent6">
                  <a:lumMod val="75000"/>
                </a:schemeClr>
              </a:gs>
              <a:gs pos="100000">
                <a:srgbClr val="FF0000"/>
              </a:gs>
            </a:gsLst>
            <a:lin ang="0" scaled="1"/>
          </a:gradFill>
          <a:ln w="254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Daily Lesson Planning</a:t>
            </a:r>
          </a:p>
        </p:txBody>
      </p:sp>
      <p:sp>
        <p:nvSpPr>
          <p:cNvPr id="67" name="Rounded Rectangle 5">
            <a:extLst>
              <a:ext uri="{FF2B5EF4-FFF2-40B4-BE49-F238E27FC236}">
                <a16:creationId xmlns:a16="http://schemas.microsoft.com/office/drawing/2014/main" id="{C4209E2E-EDCB-4E6B-8E4F-3E522F604839}"/>
              </a:ext>
            </a:extLst>
          </p:cNvPr>
          <p:cNvSpPr/>
          <p:nvPr/>
        </p:nvSpPr>
        <p:spPr>
          <a:xfrm>
            <a:off x="2286000" y="2244800"/>
            <a:ext cx="1524000" cy="371652"/>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Curriculum</a:t>
            </a:r>
          </a:p>
        </p:txBody>
      </p:sp>
      <p:cxnSp>
        <p:nvCxnSpPr>
          <p:cNvPr id="70" name="Straight Arrow Connector 69">
            <a:extLst>
              <a:ext uri="{FF2B5EF4-FFF2-40B4-BE49-F238E27FC236}">
                <a16:creationId xmlns:a16="http://schemas.microsoft.com/office/drawing/2014/main" id="{C4CA69B4-506C-4285-9AF4-81ECA823D449}"/>
              </a:ext>
            </a:extLst>
          </p:cNvPr>
          <p:cNvCxnSpPr>
            <a:cxnSpLocks/>
            <a:endCxn id="82" idx="1"/>
          </p:cNvCxnSpPr>
          <p:nvPr/>
        </p:nvCxnSpPr>
        <p:spPr>
          <a:xfrm rot="16200000" flipH="1">
            <a:off x="2186906" y="3782348"/>
            <a:ext cx="2586769" cy="254976"/>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1" name="Rounded Rectangle 13">
            <a:extLst>
              <a:ext uri="{FF2B5EF4-FFF2-40B4-BE49-F238E27FC236}">
                <a16:creationId xmlns:a16="http://schemas.microsoft.com/office/drawing/2014/main" id="{DED0A6A6-67C7-4287-BFA4-EAEC1F91DEF1}"/>
              </a:ext>
            </a:extLst>
          </p:cNvPr>
          <p:cNvSpPr/>
          <p:nvPr/>
        </p:nvSpPr>
        <p:spPr>
          <a:xfrm>
            <a:off x="287212" y="2244968"/>
            <a:ext cx="1524000" cy="37661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Standards</a:t>
            </a:r>
          </a:p>
        </p:txBody>
      </p:sp>
      <p:cxnSp>
        <p:nvCxnSpPr>
          <p:cNvPr id="72" name="Straight Arrow Connector 71">
            <a:extLst>
              <a:ext uri="{FF2B5EF4-FFF2-40B4-BE49-F238E27FC236}">
                <a16:creationId xmlns:a16="http://schemas.microsoft.com/office/drawing/2014/main" id="{5AB13E77-1DA2-461D-BA12-506566E100C7}"/>
              </a:ext>
            </a:extLst>
          </p:cNvPr>
          <p:cNvCxnSpPr>
            <a:cxnSpLocks/>
            <a:stCxn id="97" idx="2"/>
            <a:endCxn id="71" idx="0"/>
          </p:cNvCxnSpPr>
          <p:nvPr/>
        </p:nvCxnSpPr>
        <p:spPr>
          <a:xfrm>
            <a:off x="1049212" y="1810758"/>
            <a:ext cx="0" cy="434210"/>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4" name="Elbow Connector 26">
            <a:extLst>
              <a:ext uri="{FF2B5EF4-FFF2-40B4-BE49-F238E27FC236}">
                <a16:creationId xmlns:a16="http://schemas.microsoft.com/office/drawing/2014/main" id="{D0CA90C7-600E-4FEB-8A4E-1FB378D90D26}"/>
              </a:ext>
            </a:extLst>
          </p:cNvPr>
          <p:cNvCxnSpPr>
            <a:cxnSpLocks/>
            <a:stCxn id="97" idx="3"/>
            <a:endCxn id="67" idx="0"/>
          </p:cNvCxnSpPr>
          <p:nvPr/>
        </p:nvCxnSpPr>
        <p:spPr>
          <a:xfrm>
            <a:off x="1811212" y="1429758"/>
            <a:ext cx="1236788" cy="815042"/>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534CB7B0-8DDC-41BA-97F1-95226BB1775F}"/>
              </a:ext>
            </a:extLst>
          </p:cNvPr>
          <p:cNvCxnSpPr>
            <a:cxnSpLocks/>
            <a:stCxn id="71" idx="2"/>
            <a:endCxn id="87" idx="0"/>
          </p:cNvCxnSpPr>
          <p:nvPr/>
        </p:nvCxnSpPr>
        <p:spPr>
          <a:xfrm flipH="1">
            <a:off x="1047752" y="2621581"/>
            <a:ext cx="1460" cy="1576861"/>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7" name="Rounded Rectangle 52">
            <a:extLst>
              <a:ext uri="{FF2B5EF4-FFF2-40B4-BE49-F238E27FC236}">
                <a16:creationId xmlns:a16="http://schemas.microsoft.com/office/drawing/2014/main" id="{4B06CBD0-C45B-479C-8405-9C40C24DC1E6}"/>
              </a:ext>
            </a:extLst>
          </p:cNvPr>
          <p:cNvSpPr/>
          <p:nvPr/>
        </p:nvSpPr>
        <p:spPr>
          <a:xfrm>
            <a:off x="7069012" y="1711568"/>
            <a:ext cx="1752600" cy="762000"/>
          </a:xfrm>
          <a:prstGeom prst="roundRect">
            <a:avLst/>
          </a:prstGeom>
          <a:gradFill flip="none" rotWithShape="1">
            <a:gsLst>
              <a:gs pos="73000">
                <a:schemeClr val="accent6">
                  <a:lumMod val="75000"/>
                </a:schemeClr>
              </a:gs>
              <a:gs pos="0">
                <a:schemeClr val="accent6">
                  <a:lumMod val="75000"/>
                </a:schemeClr>
              </a:gs>
              <a:gs pos="100000">
                <a:srgbClr val="FF0000"/>
              </a:gs>
            </a:gsLst>
            <a:lin ang="0" scaled="1"/>
            <a:tileRect/>
          </a:gradFill>
          <a:ln w="254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Daily Instruction</a:t>
            </a:r>
          </a:p>
        </p:txBody>
      </p:sp>
      <p:cxnSp>
        <p:nvCxnSpPr>
          <p:cNvPr id="78" name="Elbow Connector 57">
            <a:extLst>
              <a:ext uri="{FF2B5EF4-FFF2-40B4-BE49-F238E27FC236}">
                <a16:creationId xmlns:a16="http://schemas.microsoft.com/office/drawing/2014/main" id="{7C44F74D-53EC-4E1A-A7EA-6F4EE4392F27}"/>
              </a:ext>
            </a:extLst>
          </p:cNvPr>
          <p:cNvCxnSpPr>
            <a:cxnSpLocks/>
            <a:stCxn id="66" idx="0"/>
            <a:endCxn id="77" idx="1"/>
          </p:cNvCxnSpPr>
          <p:nvPr/>
        </p:nvCxnSpPr>
        <p:spPr>
          <a:xfrm rot="5400000" flipH="1" flipV="1">
            <a:off x="6115715" y="1996653"/>
            <a:ext cx="857382" cy="1049212"/>
          </a:xfrm>
          <a:prstGeom prst="bentConnector2">
            <a:avLst/>
          </a:prstGeom>
          <a:ln w="25400" cmpd="sng">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9" name="Elbow Connector 61">
            <a:extLst>
              <a:ext uri="{FF2B5EF4-FFF2-40B4-BE49-F238E27FC236}">
                <a16:creationId xmlns:a16="http://schemas.microsoft.com/office/drawing/2014/main" id="{EF90BE0A-0862-4A34-B644-5B0F013AC941}"/>
              </a:ext>
            </a:extLst>
          </p:cNvPr>
          <p:cNvCxnSpPr>
            <a:cxnSpLocks/>
            <a:stCxn id="66" idx="3"/>
            <a:endCxn id="85" idx="1"/>
          </p:cNvCxnSpPr>
          <p:nvPr/>
        </p:nvCxnSpPr>
        <p:spPr>
          <a:xfrm>
            <a:off x="6781800" y="3330950"/>
            <a:ext cx="287212" cy="0"/>
          </a:xfrm>
          <a:prstGeom prst="straightConnector1">
            <a:avLst/>
          </a:prstGeom>
          <a:ln w="25400" cmpd="sng">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FADFC23C-3902-4D8D-B91C-4B14A24590BF}"/>
              </a:ext>
            </a:extLst>
          </p:cNvPr>
          <p:cNvCxnSpPr/>
          <p:nvPr/>
        </p:nvCxnSpPr>
        <p:spPr>
          <a:xfrm>
            <a:off x="7450012" y="2473568"/>
            <a:ext cx="0" cy="476382"/>
          </a:xfrm>
          <a:prstGeom prst="straightConnector1">
            <a:avLst/>
          </a:prstGeom>
          <a:ln w="25400" cmpd="sng">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1" name="Elbow Connector 67">
            <a:extLst>
              <a:ext uri="{FF2B5EF4-FFF2-40B4-BE49-F238E27FC236}">
                <a16:creationId xmlns:a16="http://schemas.microsoft.com/office/drawing/2014/main" id="{A5C7909A-28A0-482D-B263-7844ADFDAB0C}"/>
              </a:ext>
            </a:extLst>
          </p:cNvPr>
          <p:cNvCxnSpPr>
            <a:cxnSpLocks/>
          </p:cNvCxnSpPr>
          <p:nvPr/>
        </p:nvCxnSpPr>
        <p:spPr>
          <a:xfrm flipV="1">
            <a:off x="8364412" y="2473568"/>
            <a:ext cx="0" cy="481136"/>
          </a:xfrm>
          <a:prstGeom prst="straightConnector1">
            <a:avLst/>
          </a:prstGeom>
          <a:ln w="25400" cmpd="sng">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2" name="Rounded Rectangle 73">
            <a:extLst>
              <a:ext uri="{FF2B5EF4-FFF2-40B4-BE49-F238E27FC236}">
                <a16:creationId xmlns:a16="http://schemas.microsoft.com/office/drawing/2014/main" id="{5F505D14-ACCB-4ABE-99E4-6C33C2AE93CF}"/>
              </a:ext>
            </a:extLst>
          </p:cNvPr>
          <p:cNvSpPr/>
          <p:nvPr/>
        </p:nvSpPr>
        <p:spPr>
          <a:xfrm>
            <a:off x="3607778" y="5006625"/>
            <a:ext cx="2174627" cy="393192"/>
          </a:xfrm>
          <a:prstGeom prst="roundRect">
            <a:avLst/>
          </a:prstGeom>
          <a:gradFill>
            <a:gsLst>
              <a:gs pos="76000">
                <a:schemeClr val="accent6">
                  <a:lumMod val="75000"/>
                </a:schemeClr>
              </a:gs>
              <a:gs pos="64000">
                <a:schemeClr val="accent3">
                  <a:lumMod val="75000"/>
                </a:schemeClr>
              </a:gs>
              <a:gs pos="0">
                <a:schemeClr val="accent3">
                  <a:lumMod val="75000"/>
                </a:schemeClr>
              </a:gs>
              <a:gs pos="100000">
                <a:schemeClr val="accent6">
                  <a:lumMod val="7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Major Unit Planning</a:t>
            </a:r>
          </a:p>
        </p:txBody>
      </p:sp>
      <p:cxnSp>
        <p:nvCxnSpPr>
          <p:cNvPr id="83" name="Elbow Connector 101">
            <a:extLst>
              <a:ext uri="{FF2B5EF4-FFF2-40B4-BE49-F238E27FC236}">
                <a16:creationId xmlns:a16="http://schemas.microsoft.com/office/drawing/2014/main" id="{8A6E284E-248F-4F6E-B86D-42182CDD2EE4}"/>
              </a:ext>
            </a:extLst>
          </p:cNvPr>
          <p:cNvCxnSpPr>
            <a:cxnSpLocks/>
            <a:endCxn id="66" idx="2"/>
          </p:cNvCxnSpPr>
          <p:nvPr/>
        </p:nvCxnSpPr>
        <p:spPr>
          <a:xfrm rot="10800000" flipV="1">
            <a:off x="6019800" y="3705556"/>
            <a:ext cx="1354012" cy="6394"/>
          </a:xfrm>
          <a:prstGeom prst="bentConnector4">
            <a:avLst>
              <a:gd name="adj1" fmla="val -217"/>
              <a:gd name="adj2" fmla="val 3675227"/>
            </a:avLst>
          </a:prstGeom>
          <a:ln w="25400" cmpd="sng">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CC43EE4B-F3CB-4E47-8A30-2F05B41975F4}"/>
              </a:ext>
            </a:extLst>
          </p:cNvPr>
          <p:cNvCxnSpPr>
            <a:cxnSpLocks/>
            <a:stCxn id="54" idx="3"/>
            <a:endCxn id="66" idx="1"/>
          </p:cNvCxnSpPr>
          <p:nvPr/>
        </p:nvCxnSpPr>
        <p:spPr>
          <a:xfrm flipV="1">
            <a:off x="4970587" y="3330950"/>
            <a:ext cx="287213" cy="2377"/>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5" name="Rounded Rectangle 53">
            <a:extLst>
              <a:ext uri="{FF2B5EF4-FFF2-40B4-BE49-F238E27FC236}">
                <a16:creationId xmlns:a16="http://schemas.microsoft.com/office/drawing/2014/main" id="{1F771146-C906-4E8E-B54C-D6D564B07AF6}"/>
              </a:ext>
            </a:extLst>
          </p:cNvPr>
          <p:cNvSpPr/>
          <p:nvPr/>
        </p:nvSpPr>
        <p:spPr>
          <a:xfrm>
            <a:off x="7069012" y="2949950"/>
            <a:ext cx="1752600" cy="762000"/>
          </a:xfrm>
          <a:prstGeom prst="roundRect">
            <a:avLst/>
          </a:prstGeom>
          <a:gradFill flip="none" rotWithShape="1">
            <a:gsLst>
              <a:gs pos="55000">
                <a:srgbClr val="FF0000"/>
              </a:gs>
              <a:gs pos="45000">
                <a:schemeClr val="accent6">
                  <a:lumMod val="75000"/>
                </a:schemeClr>
              </a:gs>
              <a:gs pos="0">
                <a:schemeClr val="accent6">
                  <a:lumMod val="75000"/>
                </a:schemeClr>
              </a:gs>
              <a:gs pos="100000">
                <a:srgbClr val="FF0000"/>
              </a:gs>
            </a:gsLst>
            <a:lin ang="0" scaled="1"/>
            <a:tileRect/>
          </a:gradFill>
          <a:ln w="254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Daily Formative Assessment</a:t>
            </a:r>
          </a:p>
        </p:txBody>
      </p:sp>
      <p:sp>
        <p:nvSpPr>
          <p:cNvPr id="87" name="Rounded Rectangle 29">
            <a:extLst>
              <a:ext uri="{FF2B5EF4-FFF2-40B4-BE49-F238E27FC236}">
                <a16:creationId xmlns:a16="http://schemas.microsoft.com/office/drawing/2014/main" id="{7FD5BFF7-125C-45D8-B1FF-57C01A3374A4}"/>
              </a:ext>
            </a:extLst>
          </p:cNvPr>
          <p:cNvSpPr/>
          <p:nvPr/>
        </p:nvSpPr>
        <p:spPr>
          <a:xfrm>
            <a:off x="287212" y="4198442"/>
            <a:ext cx="1521080" cy="98315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State Summative Assessment</a:t>
            </a:r>
          </a:p>
        </p:txBody>
      </p:sp>
      <p:cxnSp>
        <p:nvCxnSpPr>
          <p:cNvPr id="89" name="Straight Arrow Connector 53">
            <a:extLst>
              <a:ext uri="{FF2B5EF4-FFF2-40B4-BE49-F238E27FC236}">
                <a16:creationId xmlns:a16="http://schemas.microsoft.com/office/drawing/2014/main" id="{177856E5-F542-443A-9E56-3BAD94CDBBD9}"/>
              </a:ext>
            </a:extLst>
          </p:cNvPr>
          <p:cNvCxnSpPr>
            <a:cxnSpLocks/>
            <a:stCxn id="87" idx="2"/>
            <a:endCxn id="90" idx="1"/>
          </p:cNvCxnSpPr>
          <p:nvPr/>
        </p:nvCxnSpPr>
        <p:spPr>
          <a:xfrm rot="16200000" flipH="1">
            <a:off x="1274171" y="4955179"/>
            <a:ext cx="785408" cy="1238247"/>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0" name="Rounded Rectangle 79">
            <a:extLst>
              <a:ext uri="{FF2B5EF4-FFF2-40B4-BE49-F238E27FC236}">
                <a16:creationId xmlns:a16="http://schemas.microsoft.com/office/drawing/2014/main" id="{B427D7DD-040B-4F9D-96A6-85002A07DCBE}"/>
              </a:ext>
            </a:extLst>
          </p:cNvPr>
          <p:cNvSpPr/>
          <p:nvPr/>
        </p:nvSpPr>
        <p:spPr>
          <a:xfrm>
            <a:off x="2285999" y="5770129"/>
            <a:ext cx="2590801" cy="393755"/>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Summative Course Finals</a:t>
            </a:r>
          </a:p>
        </p:txBody>
      </p:sp>
      <p:sp>
        <p:nvSpPr>
          <p:cNvPr id="91" name="Rounded Rectangle 79">
            <a:extLst>
              <a:ext uri="{FF2B5EF4-FFF2-40B4-BE49-F238E27FC236}">
                <a16:creationId xmlns:a16="http://schemas.microsoft.com/office/drawing/2014/main" id="{8EEE4F11-7337-4A1B-9A52-4F7A7D11D4AB}"/>
              </a:ext>
            </a:extLst>
          </p:cNvPr>
          <p:cNvSpPr/>
          <p:nvPr/>
        </p:nvSpPr>
        <p:spPr>
          <a:xfrm>
            <a:off x="6934200" y="4114800"/>
            <a:ext cx="1887412" cy="786384"/>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Minor-Unit Modular Interims</a:t>
            </a:r>
          </a:p>
        </p:txBody>
      </p:sp>
      <p:cxnSp>
        <p:nvCxnSpPr>
          <p:cNvPr id="92" name="Elbow Connector 93">
            <a:extLst>
              <a:ext uri="{FF2B5EF4-FFF2-40B4-BE49-F238E27FC236}">
                <a16:creationId xmlns:a16="http://schemas.microsoft.com/office/drawing/2014/main" id="{8D53A8C5-8DDF-47A0-86B2-490457582011}"/>
              </a:ext>
            </a:extLst>
          </p:cNvPr>
          <p:cNvCxnSpPr>
            <a:cxnSpLocks/>
          </p:cNvCxnSpPr>
          <p:nvPr/>
        </p:nvCxnSpPr>
        <p:spPr>
          <a:xfrm>
            <a:off x="4698824" y="3721046"/>
            <a:ext cx="2235375" cy="622354"/>
          </a:xfrm>
          <a:prstGeom prst="bentConnector3">
            <a:avLst>
              <a:gd name="adj1" fmla="val -143"/>
            </a:avLst>
          </a:prstGeom>
          <a:ln w="28575">
            <a:solidFill>
              <a:schemeClr val="tx1">
                <a:lumMod val="50000"/>
                <a:lumOff val="5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BA9DF50C-BA70-4E89-A2D6-FB275AFD3B13}"/>
              </a:ext>
            </a:extLst>
          </p:cNvPr>
          <p:cNvCxnSpPr>
            <a:cxnSpLocks/>
            <a:stCxn id="90" idx="3"/>
            <a:endCxn id="95" idx="1"/>
          </p:cNvCxnSpPr>
          <p:nvPr/>
        </p:nvCxnSpPr>
        <p:spPr>
          <a:xfrm>
            <a:off x="4876800" y="5967007"/>
            <a:ext cx="914400" cy="0"/>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5" name="Rounded Rectangle 79">
            <a:extLst>
              <a:ext uri="{FF2B5EF4-FFF2-40B4-BE49-F238E27FC236}">
                <a16:creationId xmlns:a16="http://schemas.microsoft.com/office/drawing/2014/main" id="{4E7A72E9-278F-4FE9-B625-C9AFBFD055B2}"/>
              </a:ext>
            </a:extLst>
          </p:cNvPr>
          <p:cNvSpPr/>
          <p:nvPr/>
        </p:nvSpPr>
        <p:spPr>
          <a:xfrm>
            <a:off x="5791200" y="5770129"/>
            <a:ext cx="3030412" cy="393755"/>
          </a:xfrm>
          <a:prstGeom prst="roundRect">
            <a:avLst/>
          </a:prstGeom>
          <a:gradFill>
            <a:gsLst>
              <a:gs pos="55000">
                <a:schemeClr val="accent6">
                  <a:lumMod val="75000"/>
                </a:schemeClr>
              </a:gs>
              <a:gs pos="45000">
                <a:srgbClr val="77933C"/>
              </a:gs>
              <a:gs pos="100000">
                <a:schemeClr val="accent6">
                  <a:lumMod val="75000"/>
                </a:schemeClr>
              </a:gs>
              <a:gs pos="0">
                <a:schemeClr val="accent3">
                  <a:lumMod val="7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Major-Unit Modular Interims</a:t>
            </a:r>
          </a:p>
        </p:txBody>
      </p:sp>
      <p:cxnSp>
        <p:nvCxnSpPr>
          <p:cNvPr id="96" name="Straight Arrow Connector 95">
            <a:extLst>
              <a:ext uri="{FF2B5EF4-FFF2-40B4-BE49-F238E27FC236}">
                <a16:creationId xmlns:a16="http://schemas.microsoft.com/office/drawing/2014/main" id="{8206D05E-6E31-4DE5-908C-563216166AF1}"/>
              </a:ext>
            </a:extLst>
          </p:cNvPr>
          <p:cNvCxnSpPr>
            <a:cxnSpLocks/>
            <a:endCxn id="91" idx="2"/>
          </p:cNvCxnSpPr>
          <p:nvPr/>
        </p:nvCxnSpPr>
        <p:spPr>
          <a:xfrm flipV="1">
            <a:off x="7877906" y="4901184"/>
            <a:ext cx="0" cy="868945"/>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7" name="Rounded Rectangle 13">
            <a:extLst>
              <a:ext uri="{FF2B5EF4-FFF2-40B4-BE49-F238E27FC236}">
                <a16:creationId xmlns:a16="http://schemas.microsoft.com/office/drawing/2014/main" id="{E916FAE9-1E19-418C-B7D1-CEE771D238D6}"/>
              </a:ext>
            </a:extLst>
          </p:cNvPr>
          <p:cNvSpPr/>
          <p:nvPr/>
        </p:nvSpPr>
        <p:spPr>
          <a:xfrm>
            <a:off x="287212" y="1048758"/>
            <a:ext cx="1524000" cy="762000"/>
          </a:xfrm>
          <a:prstGeom prst="roundRect">
            <a:avLst/>
          </a:prstGeom>
          <a:gradFill>
            <a:gsLst>
              <a:gs pos="74991">
                <a:schemeClr val="accent6">
                  <a:lumMod val="75000"/>
                </a:schemeClr>
              </a:gs>
              <a:gs pos="66655">
                <a:srgbClr val="77933C"/>
              </a:gs>
              <a:gs pos="35000">
                <a:schemeClr val="accent3">
                  <a:lumMod val="75000"/>
                </a:schemeClr>
              </a:gs>
              <a:gs pos="25000">
                <a:schemeClr val="accent1"/>
              </a:gs>
              <a:gs pos="0">
                <a:schemeClr val="accent1"/>
              </a:gs>
              <a:gs pos="100000">
                <a:schemeClr val="accent6">
                  <a:lumMod val="7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Learning Theory</a:t>
            </a:r>
          </a:p>
        </p:txBody>
      </p:sp>
      <p:cxnSp>
        <p:nvCxnSpPr>
          <p:cNvPr id="53" name="Straight Arrow Connector 52">
            <a:extLst>
              <a:ext uri="{FF2B5EF4-FFF2-40B4-BE49-F238E27FC236}">
                <a16:creationId xmlns:a16="http://schemas.microsoft.com/office/drawing/2014/main" id="{1D432C83-3F31-4355-910C-E29E37CFFD2E}"/>
              </a:ext>
            </a:extLst>
          </p:cNvPr>
          <p:cNvCxnSpPr>
            <a:cxnSpLocks/>
            <a:stCxn id="67" idx="2"/>
          </p:cNvCxnSpPr>
          <p:nvPr/>
        </p:nvCxnSpPr>
        <p:spPr>
          <a:xfrm>
            <a:off x="3048000" y="2616452"/>
            <a:ext cx="0" cy="3153677"/>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9" name="Elbow Connector 33">
            <a:extLst>
              <a:ext uri="{FF2B5EF4-FFF2-40B4-BE49-F238E27FC236}">
                <a16:creationId xmlns:a16="http://schemas.microsoft.com/office/drawing/2014/main" id="{A534138F-CADF-4837-9D9D-D4D3B7060166}"/>
              </a:ext>
            </a:extLst>
          </p:cNvPr>
          <p:cNvCxnSpPr>
            <a:cxnSpLocks/>
            <a:stCxn id="87" idx="3"/>
          </p:cNvCxnSpPr>
          <p:nvPr/>
        </p:nvCxnSpPr>
        <p:spPr>
          <a:xfrm flipV="1">
            <a:off x="1808292" y="2616453"/>
            <a:ext cx="744412" cy="2073568"/>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8" name="Elbow Connector 61">
            <a:extLst>
              <a:ext uri="{FF2B5EF4-FFF2-40B4-BE49-F238E27FC236}">
                <a16:creationId xmlns:a16="http://schemas.microsoft.com/office/drawing/2014/main" id="{B0902C51-85BB-40B8-939C-84AC8436C2C7}"/>
              </a:ext>
            </a:extLst>
          </p:cNvPr>
          <p:cNvCxnSpPr>
            <a:cxnSpLocks/>
            <a:stCxn id="71" idx="3"/>
            <a:endCxn id="67" idx="1"/>
          </p:cNvCxnSpPr>
          <p:nvPr/>
        </p:nvCxnSpPr>
        <p:spPr>
          <a:xfrm flipV="1">
            <a:off x="1811212" y="2430626"/>
            <a:ext cx="474788" cy="2649"/>
          </a:xfrm>
          <a:prstGeom prst="straightConnector1">
            <a:avLst/>
          </a:prstGeom>
          <a:ln w="25400" cmpd="sng">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4" name="Rounded Rectangle 73">
            <a:extLst>
              <a:ext uri="{FF2B5EF4-FFF2-40B4-BE49-F238E27FC236}">
                <a16:creationId xmlns:a16="http://schemas.microsoft.com/office/drawing/2014/main" id="{CB141662-F5BB-4801-BF0B-0AD1BC4DEF57}"/>
              </a:ext>
            </a:extLst>
          </p:cNvPr>
          <p:cNvSpPr/>
          <p:nvPr/>
        </p:nvSpPr>
        <p:spPr>
          <a:xfrm>
            <a:off x="3607777" y="2954704"/>
            <a:ext cx="1362810" cy="757246"/>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Minor Unit Planning</a:t>
            </a:r>
          </a:p>
        </p:txBody>
      </p:sp>
      <p:cxnSp>
        <p:nvCxnSpPr>
          <p:cNvPr id="99" name="Straight Arrow Connector 98">
            <a:extLst>
              <a:ext uri="{FF2B5EF4-FFF2-40B4-BE49-F238E27FC236}">
                <a16:creationId xmlns:a16="http://schemas.microsoft.com/office/drawing/2014/main" id="{065940C7-2F7B-4B11-9C57-3DF1E537B08C}"/>
              </a:ext>
            </a:extLst>
          </p:cNvPr>
          <p:cNvCxnSpPr>
            <a:cxnSpLocks/>
          </p:cNvCxnSpPr>
          <p:nvPr/>
        </p:nvCxnSpPr>
        <p:spPr>
          <a:xfrm flipV="1">
            <a:off x="3886200" y="3693836"/>
            <a:ext cx="0" cy="1312789"/>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3" name="Straight Arrow Connector 69">
            <a:extLst>
              <a:ext uri="{FF2B5EF4-FFF2-40B4-BE49-F238E27FC236}">
                <a16:creationId xmlns:a16="http://schemas.microsoft.com/office/drawing/2014/main" id="{EA69D62D-048B-4CD2-87C4-0E47BCCD6F17}"/>
              </a:ext>
            </a:extLst>
          </p:cNvPr>
          <p:cNvCxnSpPr>
            <a:cxnSpLocks/>
            <a:stCxn id="82" idx="3"/>
            <a:endCxn id="95" idx="0"/>
          </p:cNvCxnSpPr>
          <p:nvPr/>
        </p:nvCxnSpPr>
        <p:spPr>
          <a:xfrm>
            <a:off x="5782405" y="5203221"/>
            <a:ext cx="1524001" cy="566908"/>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F2E1B658-4977-462B-83DB-592263B57350}"/>
              </a:ext>
            </a:extLst>
          </p:cNvPr>
          <p:cNvSpPr txBox="1"/>
          <p:nvPr/>
        </p:nvSpPr>
        <p:spPr>
          <a:xfrm>
            <a:off x="5782405" y="5431703"/>
            <a:ext cx="1524001" cy="338554"/>
          </a:xfrm>
          <a:prstGeom prst="rect">
            <a:avLst/>
          </a:prstGeom>
          <a:noFill/>
        </p:spPr>
        <p:txBody>
          <a:bodyPr wrap="square" rtlCol="0">
            <a:spAutoFit/>
          </a:bodyPr>
          <a:lstStyle/>
          <a:p>
            <a:r>
              <a:rPr lang="en-US" sz="800" dirty="0">
                <a:solidFill>
                  <a:schemeClr val="accent3">
                    <a:lumMod val="75000"/>
                  </a:schemeClr>
                </a:solidFill>
              </a:rPr>
              <a:t>3 mid-term exams or papers</a:t>
            </a:r>
          </a:p>
          <a:p>
            <a:r>
              <a:rPr lang="en-US" sz="800" dirty="0">
                <a:solidFill>
                  <a:schemeClr val="accent3">
                    <a:lumMod val="75000"/>
                  </a:schemeClr>
                </a:solidFill>
              </a:rPr>
              <a:t>Developed by district</a:t>
            </a:r>
          </a:p>
        </p:txBody>
      </p:sp>
      <p:sp>
        <p:nvSpPr>
          <p:cNvPr id="49" name="TextBox 48">
            <a:extLst>
              <a:ext uri="{FF2B5EF4-FFF2-40B4-BE49-F238E27FC236}">
                <a16:creationId xmlns:a16="http://schemas.microsoft.com/office/drawing/2014/main" id="{3015789C-0F71-4B3C-A62D-957F368FEEDF}"/>
              </a:ext>
            </a:extLst>
          </p:cNvPr>
          <p:cNvSpPr txBox="1"/>
          <p:nvPr/>
        </p:nvSpPr>
        <p:spPr>
          <a:xfrm>
            <a:off x="7877906" y="5549721"/>
            <a:ext cx="943706" cy="215444"/>
          </a:xfrm>
          <a:prstGeom prst="rect">
            <a:avLst/>
          </a:prstGeom>
          <a:noFill/>
        </p:spPr>
        <p:txBody>
          <a:bodyPr wrap="square" rtlCol="0">
            <a:spAutoFit/>
          </a:bodyPr>
          <a:lstStyle/>
          <a:p>
            <a:r>
              <a:rPr lang="en-US" sz="800" dirty="0">
                <a:solidFill>
                  <a:schemeClr val="accent6">
                    <a:lumMod val="75000"/>
                  </a:schemeClr>
                </a:solidFill>
              </a:rPr>
              <a:t>Timed by teacher</a:t>
            </a:r>
          </a:p>
        </p:txBody>
      </p:sp>
      <p:sp>
        <p:nvSpPr>
          <p:cNvPr id="76" name="TextBox 75">
            <a:extLst>
              <a:ext uri="{FF2B5EF4-FFF2-40B4-BE49-F238E27FC236}">
                <a16:creationId xmlns:a16="http://schemas.microsoft.com/office/drawing/2014/main" id="{AA3EDFB7-5758-4F6B-9212-13C99255773A}"/>
              </a:ext>
            </a:extLst>
          </p:cNvPr>
          <p:cNvSpPr txBox="1"/>
          <p:nvPr/>
        </p:nvSpPr>
        <p:spPr>
          <a:xfrm>
            <a:off x="7907404" y="4891606"/>
            <a:ext cx="1011956" cy="215444"/>
          </a:xfrm>
          <a:prstGeom prst="rect">
            <a:avLst/>
          </a:prstGeom>
          <a:noFill/>
        </p:spPr>
        <p:txBody>
          <a:bodyPr wrap="square" rtlCol="0">
            <a:spAutoFit/>
          </a:bodyPr>
          <a:lstStyle/>
          <a:p>
            <a:pPr algn="r"/>
            <a:r>
              <a:rPr lang="en-US" sz="800" dirty="0">
                <a:solidFill>
                  <a:schemeClr val="accent6">
                    <a:lumMod val="75000"/>
                  </a:schemeClr>
                </a:solidFill>
              </a:rPr>
              <a:t>Graded homework</a:t>
            </a:r>
          </a:p>
        </p:txBody>
      </p:sp>
      <p:sp>
        <p:nvSpPr>
          <p:cNvPr id="86" name="TextBox 85">
            <a:extLst>
              <a:ext uri="{FF2B5EF4-FFF2-40B4-BE49-F238E27FC236}">
                <a16:creationId xmlns:a16="http://schemas.microsoft.com/office/drawing/2014/main" id="{118000EE-7068-4616-A288-3E55339E2B58}"/>
              </a:ext>
            </a:extLst>
          </p:cNvPr>
          <p:cNvSpPr txBox="1"/>
          <p:nvPr/>
        </p:nvSpPr>
        <p:spPr>
          <a:xfrm>
            <a:off x="6934199" y="4896570"/>
            <a:ext cx="1011958" cy="215444"/>
          </a:xfrm>
          <a:prstGeom prst="rect">
            <a:avLst/>
          </a:prstGeom>
          <a:noFill/>
        </p:spPr>
        <p:txBody>
          <a:bodyPr wrap="square" rtlCol="0">
            <a:spAutoFit/>
          </a:bodyPr>
          <a:lstStyle/>
          <a:p>
            <a:r>
              <a:rPr lang="en-US" sz="800" dirty="0">
                <a:solidFill>
                  <a:schemeClr val="accent6">
                    <a:lumMod val="75000"/>
                  </a:schemeClr>
                </a:solidFill>
              </a:rPr>
              <a:t>Quizzes</a:t>
            </a:r>
          </a:p>
        </p:txBody>
      </p:sp>
      <p:sp>
        <p:nvSpPr>
          <p:cNvPr id="88" name="TextBox 87">
            <a:extLst>
              <a:ext uri="{FF2B5EF4-FFF2-40B4-BE49-F238E27FC236}">
                <a16:creationId xmlns:a16="http://schemas.microsoft.com/office/drawing/2014/main" id="{6392954D-C032-4B39-BF9B-E614B9902105}"/>
              </a:ext>
            </a:extLst>
          </p:cNvPr>
          <p:cNvSpPr txBox="1"/>
          <p:nvPr/>
        </p:nvSpPr>
        <p:spPr>
          <a:xfrm>
            <a:off x="2285999" y="5541894"/>
            <a:ext cx="714568" cy="218951"/>
          </a:xfrm>
          <a:prstGeom prst="rect">
            <a:avLst/>
          </a:prstGeom>
          <a:noFill/>
        </p:spPr>
        <p:txBody>
          <a:bodyPr wrap="square" rtlCol="0">
            <a:spAutoFit/>
          </a:bodyPr>
          <a:lstStyle/>
          <a:p>
            <a:r>
              <a:rPr lang="en-US" sz="800" dirty="0">
                <a:solidFill>
                  <a:schemeClr val="accent3">
                    <a:lumMod val="75000"/>
                  </a:schemeClr>
                </a:solidFill>
              </a:rPr>
              <a:t>Final exam,</a:t>
            </a:r>
          </a:p>
        </p:txBody>
      </p:sp>
      <p:sp>
        <p:nvSpPr>
          <p:cNvPr id="94" name="Rectangle 93">
            <a:extLst>
              <a:ext uri="{FF2B5EF4-FFF2-40B4-BE49-F238E27FC236}">
                <a16:creationId xmlns:a16="http://schemas.microsoft.com/office/drawing/2014/main" id="{0C0F9985-A4A3-477B-857E-9C07EF1F2096}"/>
              </a:ext>
            </a:extLst>
          </p:cNvPr>
          <p:cNvSpPr/>
          <p:nvPr/>
        </p:nvSpPr>
        <p:spPr>
          <a:xfrm>
            <a:off x="3095435" y="5545402"/>
            <a:ext cx="1503938" cy="215444"/>
          </a:xfrm>
          <a:prstGeom prst="rect">
            <a:avLst/>
          </a:prstGeom>
        </p:spPr>
        <p:txBody>
          <a:bodyPr wrap="none">
            <a:spAutoFit/>
          </a:bodyPr>
          <a:lstStyle/>
          <a:p>
            <a:r>
              <a:rPr lang="en-US" sz="800" dirty="0">
                <a:solidFill>
                  <a:schemeClr val="accent3">
                    <a:lumMod val="75000"/>
                  </a:schemeClr>
                </a:solidFill>
              </a:rPr>
              <a:t>project, paper, or performance</a:t>
            </a:r>
            <a:endParaRPr lang="en-US" sz="800" dirty="0"/>
          </a:p>
        </p:txBody>
      </p:sp>
      <p:cxnSp>
        <p:nvCxnSpPr>
          <p:cNvPr id="98" name="Elbow Connector 93">
            <a:extLst>
              <a:ext uri="{FF2B5EF4-FFF2-40B4-BE49-F238E27FC236}">
                <a16:creationId xmlns:a16="http://schemas.microsoft.com/office/drawing/2014/main" id="{6C6BD5D5-DA25-48DE-82EE-8BFE5AE6621E}"/>
              </a:ext>
            </a:extLst>
          </p:cNvPr>
          <p:cNvCxnSpPr>
            <a:cxnSpLocks/>
            <a:stCxn id="54" idx="2"/>
            <a:endCxn id="91" idx="1"/>
          </p:cNvCxnSpPr>
          <p:nvPr/>
        </p:nvCxnSpPr>
        <p:spPr>
          <a:xfrm rot="16200000" flipH="1">
            <a:off x="5213670" y="2787462"/>
            <a:ext cx="796042" cy="2645018"/>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0" name="TextBox 99">
            <a:extLst>
              <a:ext uri="{FF2B5EF4-FFF2-40B4-BE49-F238E27FC236}">
                <a16:creationId xmlns:a16="http://schemas.microsoft.com/office/drawing/2014/main" id="{7E08983A-FABF-45F0-972D-3707E9A3DFAE}"/>
              </a:ext>
            </a:extLst>
          </p:cNvPr>
          <p:cNvSpPr txBox="1"/>
          <p:nvPr/>
        </p:nvSpPr>
        <p:spPr>
          <a:xfrm>
            <a:off x="3886199" y="4655206"/>
            <a:ext cx="988044" cy="338554"/>
          </a:xfrm>
          <a:prstGeom prst="rect">
            <a:avLst/>
          </a:prstGeom>
          <a:noFill/>
        </p:spPr>
        <p:txBody>
          <a:bodyPr wrap="square" rtlCol="0">
            <a:spAutoFit/>
          </a:bodyPr>
          <a:lstStyle/>
          <a:p>
            <a:r>
              <a:rPr lang="en-US" sz="800" dirty="0">
                <a:solidFill>
                  <a:schemeClr val="accent3">
                    <a:lumMod val="75000"/>
                  </a:schemeClr>
                </a:solidFill>
              </a:rPr>
              <a:t>Developed</a:t>
            </a:r>
          </a:p>
          <a:p>
            <a:r>
              <a:rPr lang="en-US" sz="800" dirty="0">
                <a:solidFill>
                  <a:schemeClr val="accent3">
                    <a:lumMod val="75000"/>
                  </a:schemeClr>
                </a:solidFill>
              </a:rPr>
              <a:t>by district</a:t>
            </a:r>
          </a:p>
        </p:txBody>
      </p:sp>
      <p:sp>
        <p:nvSpPr>
          <p:cNvPr id="101" name="TextBox 100">
            <a:extLst>
              <a:ext uri="{FF2B5EF4-FFF2-40B4-BE49-F238E27FC236}">
                <a16:creationId xmlns:a16="http://schemas.microsoft.com/office/drawing/2014/main" id="{E1562383-D91B-44F6-BCE6-739D862D5C02}"/>
              </a:ext>
            </a:extLst>
          </p:cNvPr>
          <p:cNvSpPr txBox="1"/>
          <p:nvPr/>
        </p:nvSpPr>
        <p:spPr>
          <a:xfrm>
            <a:off x="4856290" y="4679511"/>
            <a:ext cx="926114" cy="338554"/>
          </a:xfrm>
          <a:prstGeom prst="rect">
            <a:avLst/>
          </a:prstGeom>
          <a:noFill/>
        </p:spPr>
        <p:txBody>
          <a:bodyPr wrap="square" rtlCol="0">
            <a:spAutoFit/>
          </a:bodyPr>
          <a:lstStyle/>
          <a:p>
            <a:r>
              <a:rPr lang="en-US" sz="800" dirty="0">
                <a:solidFill>
                  <a:schemeClr val="accent6">
                    <a:lumMod val="75000"/>
                  </a:schemeClr>
                </a:solidFill>
              </a:rPr>
              <a:t>Adopted/adapted by teacher</a:t>
            </a:r>
          </a:p>
        </p:txBody>
      </p:sp>
    </p:spTree>
    <p:extLst>
      <p:ext uri="{BB962C8B-B14F-4D97-AF65-F5344CB8AC3E}">
        <p14:creationId xmlns:p14="http://schemas.microsoft.com/office/powerpoint/2010/main" val="3163257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EC7C02-F67B-364E-BCB3-487A23FD7E0D}"/>
              </a:ext>
            </a:extLst>
          </p:cNvPr>
          <p:cNvSpPr>
            <a:spLocks noGrp="1"/>
          </p:cNvSpPr>
          <p:nvPr>
            <p:ph type="title"/>
          </p:nvPr>
        </p:nvSpPr>
        <p:spPr/>
        <p:txBody>
          <a:bodyPr/>
          <a:lstStyle/>
          <a:p>
            <a:r>
              <a:rPr lang="en-US"/>
              <a:t>License</a:t>
            </a:r>
            <a:endParaRPr lang="en-US" dirty="0"/>
          </a:p>
        </p:txBody>
      </p:sp>
      <p:sp>
        <p:nvSpPr>
          <p:cNvPr id="6" name="Content Placeholder 5">
            <a:extLst>
              <a:ext uri="{FF2B5EF4-FFF2-40B4-BE49-F238E27FC236}">
                <a16:creationId xmlns:a16="http://schemas.microsoft.com/office/drawing/2014/main" id="{66960912-D2AB-604C-A283-88F8A3DB80E3}"/>
              </a:ext>
            </a:extLst>
          </p:cNvPr>
          <p:cNvSpPr>
            <a:spLocks noGrp="1"/>
          </p:cNvSpPr>
          <p:nvPr>
            <p:ph idx="1"/>
          </p:nvPr>
        </p:nvSpPr>
        <p:spPr>
          <a:xfrm>
            <a:off x="457200" y="1219200"/>
            <a:ext cx="8229600" cy="1143000"/>
          </a:xfrm>
        </p:spPr>
        <p:txBody>
          <a:bodyPr/>
          <a:lstStyle/>
          <a:p>
            <a:pPr marL="0" indent="0">
              <a:buNone/>
            </a:pPr>
            <a:r>
              <a:rPr lang="en-US" dirty="0"/>
              <a:t>This work is licensed under a </a:t>
            </a:r>
            <a:r>
              <a:rPr lang="en-US" dirty="0">
                <a:hlinkClick r:id="rId2"/>
              </a:rPr>
              <a:t>Creative Commons Attribution 4.0 International License</a:t>
            </a:r>
            <a:r>
              <a:rPr lang="en-US" dirty="0"/>
              <a:t> (BB BY 4.0)</a:t>
            </a:r>
          </a:p>
        </p:txBody>
      </p:sp>
      <p:pic>
        <p:nvPicPr>
          <p:cNvPr id="8" name="Graphic 14">
            <a:hlinkClick r:id="rId2"/>
            <a:extLst>
              <a:ext uri="{FF2B5EF4-FFF2-40B4-BE49-F238E27FC236}">
                <a16:creationId xmlns:a16="http://schemas.microsoft.com/office/drawing/2014/main" id="{A27FB3C3-511A-0E41-A0E0-8C57F78B5206}"/>
              </a:ext>
            </a:extLst>
          </p:cNvPr>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48000" y="3257550"/>
            <a:ext cx="3429000" cy="1181100"/>
          </a:xfrm>
          <a:prstGeom prst="rect">
            <a:avLst/>
          </a:prstGeom>
        </p:spPr>
      </p:pic>
      <p:sp>
        <p:nvSpPr>
          <p:cNvPr id="5" name="Content Placeholder 5">
            <a:extLst>
              <a:ext uri="{FF2B5EF4-FFF2-40B4-BE49-F238E27FC236}">
                <a16:creationId xmlns:a16="http://schemas.microsoft.com/office/drawing/2014/main" id="{DE065C39-DEF3-294B-A7AB-F713C288B7CB}"/>
              </a:ext>
            </a:extLst>
          </p:cNvPr>
          <p:cNvSpPr txBox="1">
            <a:spLocks/>
          </p:cNvSpPr>
          <p:nvPr/>
        </p:nvSpPr>
        <p:spPr>
          <a:xfrm>
            <a:off x="457200" y="5334000"/>
            <a:ext cx="8229600" cy="1143000"/>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dirty="0"/>
              <a:t>The complete District Assessment System Design Toolkit can be found at </a:t>
            </a:r>
            <a:r>
              <a:rPr lang="en-US" dirty="0">
                <a:hlinkClick r:id="rId5"/>
              </a:rPr>
              <a:t>https://www.nciea.org/dasd-toolkit/</a:t>
            </a:r>
            <a:r>
              <a:rPr lang="en-US" dirty="0"/>
              <a:t>. </a:t>
            </a:r>
          </a:p>
        </p:txBody>
      </p:sp>
    </p:spTree>
    <p:extLst>
      <p:ext uri="{BB962C8B-B14F-4D97-AF65-F5344CB8AC3E}">
        <p14:creationId xmlns:p14="http://schemas.microsoft.com/office/powerpoint/2010/main" val="27181219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D31916-81ED-4924-9DCD-7C02E5C561DD}"/>
              </a:ext>
            </a:extLst>
          </p:cNvPr>
          <p:cNvSpPr>
            <a:spLocks noGrp="1"/>
          </p:cNvSpPr>
          <p:nvPr>
            <p:ph type="title"/>
          </p:nvPr>
        </p:nvSpPr>
        <p:spPr/>
        <p:txBody>
          <a:bodyPr/>
          <a:lstStyle/>
          <a:p>
            <a:r>
              <a:rPr lang="en-US" dirty="0"/>
              <a:t>What Does the System Look Like?</a:t>
            </a:r>
          </a:p>
        </p:txBody>
      </p:sp>
      <p:sp>
        <p:nvSpPr>
          <p:cNvPr id="42" name="Rounded Rectangle 82">
            <a:extLst>
              <a:ext uri="{FF2B5EF4-FFF2-40B4-BE49-F238E27FC236}">
                <a16:creationId xmlns:a16="http://schemas.microsoft.com/office/drawing/2014/main" id="{63CAF75C-F938-4614-AC15-054557B64E24}"/>
              </a:ext>
            </a:extLst>
          </p:cNvPr>
          <p:cNvSpPr/>
          <p:nvPr/>
        </p:nvSpPr>
        <p:spPr>
          <a:xfrm>
            <a:off x="1772141" y="6488690"/>
            <a:ext cx="722918" cy="27552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State</a:t>
            </a:r>
          </a:p>
        </p:txBody>
      </p:sp>
      <p:sp>
        <p:nvSpPr>
          <p:cNvPr id="46" name="Rectangle 45">
            <a:extLst>
              <a:ext uri="{FF2B5EF4-FFF2-40B4-BE49-F238E27FC236}">
                <a16:creationId xmlns:a16="http://schemas.microsoft.com/office/drawing/2014/main" id="{BCD68392-EB56-421F-B1C8-CCFE7C6A8AFC}"/>
              </a:ext>
            </a:extLst>
          </p:cNvPr>
          <p:cNvSpPr/>
          <p:nvPr/>
        </p:nvSpPr>
        <p:spPr>
          <a:xfrm>
            <a:off x="0" y="6439531"/>
            <a:ext cx="1677319" cy="369332"/>
          </a:xfrm>
          <a:prstGeom prst="rect">
            <a:avLst/>
          </a:prstGeom>
        </p:spPr>
        <p:txBody>
          <a:bodyPr wrap="none">
            <a:spAutoFit/>
          </a:bodyPr>
          <a:lstStyle/>
          <a:p>
            <a:r>
              <a:rPr lang="en-US" dirty="0"/>
              <a:t>Locus of control</a:t>
            </a:r>
          </a:p>
        </p:txBody>
      </p:sp>
      <p:sp>
        <p:nvSpPr>
          <p:cNvPr id="71" name="Rounded Rectangle 13">
            <a:extLst>
              <a:ext uri="{FF2B5EF4-FFF2-40B4-BE49-F238E27FC236}">
                <a16:creationId xmlns:a16="http://schemas.microsoft.com/office/drawing/2014/main" id="{DED0A6A6-67C7-4287-BFA4-EAEC1F91DEF1}"/>
              </a:ext>
            </a:extLst>
          </p:cNvPr>
          <p:cNvSpPr/>
          <p:nvPr/>
        </p:nvSpPr>
        <p:spPr>
          <a:xfrm>
            <a:off x="287212" y="2244968"/>
            <a:ext cx="1524000" cy="376613"/>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Standards</a:t>
            </a:r>
          </a:p>
        </p:txBody>
      </p:sp>
      <p:cxnSp>
        <p:nvCxnSpPr>
          <p:cNvPr id="72" name="Straight Arrow Connector 71">
            <a:extLst>
              <a:ext uri="{FF2B5EF4-FFF2-40B4-BE49-F238E27FC236}">
                <a16:creationId xmlns:a16="http://schemas.microsoft.com/office/drawing/2014/main" id="{5AB13E77-1DA2-461D-BA12-506566E100C7}"/>
              </a:ext>
            </a:extLst>
          </p:cNvPr>
          <p:cNvCxnSpPr>
            <a:cxnSpLocks/>
            <a:stCxn id="97" idx="2"/>
            <a:endCxn id="71" idx="0"/>
          </p:cNvCxnSpPr>
          <p:nvPr/>
        </p:nvCxnSpPr>
        <p:spPr>
          <a:xfrm>
            <a:off x="1049212" y="1810758"/>
            <a:ext cx="0" cy="434210"/>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534CB7B0-8DDC-41BA-97F1-95226BB1775F}"/>
              </a:ext>
            </a:extLst>
          </p:cNvPr>
          <p:cNvCxnSpPr>
            <a:cxnSpLocks/>
            <a:stCxn id="71" idx="2"/>
            <a:endCxn id="87" idx="0"/>
          </p:cNvCxnSpPr>
          <p:nvPr/>
        </p:nvCxnSpPr>
        <p:spPr>
          <a:xfrm flipH="1">
            <a:off x="1047752" y="2621581"/>
            <a:ext cx="1460" cy="1576861"/>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7" name="Rounded Rectangle 29">
            <a:extLst>
              <a:ext uri="{FF2B5EF4-FFF2-40B4-BE49-F238E27FC236}">
                <a16:creationId xmlns:a16="http://schemas.microsoft.com/office/drawing/2014/main" id="{7FD5BFF7-125C-45D8-B1FF-57C01A3374A4}"/>
              </a:ext>
            </a:extLst>
          </p:cNvPr>
          <p:cNvSpPr/>
          <p:nvPr/>
        </p:nvSpPr>
        <p:spPr>
          <a:xfrm>
            <a:off x="287212" y="4198442"/>
            <a:ext cx="1521080" cy="983157"/>
          </a:xfrm>
          <a:prstGeom prst="round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State Summative Assessment</a:t>
            </a:r>
          </a:p>
        </p:txBody>
      </p:sp>
      <p:sp>
        <p:nvSpPr>
          <p:cNvPr id="97" name="Rounded Rectangle 13">
            <a:extLst>
              <a:ext uri="{FF2B5EF4-FFF2-40B4-BE49-F238E27FC236}">
                <a16:creationId xmlns:a16="http://schemas.microsoft.com/office/drawing/2014/main" id="{E916FAE9-1E19-418C-B7D1-CEE771D238D6}"/>
              </a:ext>
            </a:extLst>
          </p:cNvPr>
          <p:cNvSpPr/>
          <p:nvPr/>
        </p:nvSpPr>
        <p:spPr>
          <a:xfrm>
            <a:off x="287212" y="1048758"/>
            <a:ext cx="1524000" cy="762000"/>
          </a:xfrm>
          <a:prstGeom prst="round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Learning Theory</a:t>
            </a:r>
          </a:p>
        </p:txBody>
      </p:sp>
      <p:sp>
        <p:nvSpPr>
          <p:cNvPr id="47" name="Content Placeholder 2">
            <a:extLst>
              <a:ext uri="{FF2B5EF4-FFF2-40B4-BE49-F238E27FC236}">
                <a16:creationId xmlns:a16="http://schemas.microsoft.com/office/drawing/2014/main" id="{781B84A9-8BEB-4BAA-8F12-8D30CB93A616}"/>
              </a:ext>
            </a:extLst>
          </p:cNvPr>
          <p:cNvSpPr>
            <a:spLocks noGrp="1"/>
          </p:cNvSpPr>
          <p:nvPr>
            <p:ph idx="1"/>
          </p:nvPr>
        </p:nvSpPr>
        <p:spPr>
          <a:xfrm>
            <a:off x="6096000" y="838200"/>
            <a:ext cx="2971800" cy="4724400"/>
          </a:xfrm>
          <a:ln>
            <a:noFill/>
          </a:ln>
        </p:spPr>
        <p:txBody>
          <a:bodyPr>
            <a:normAutofit/>
          </a:bodyPr>
          <a:lstStyle/>
          <a:p>
            <a:pPr marL="0" indent="0">
              <a:buNone/>
            </a:pPr>
            <a:r>
              <a:rPr lang="en-US" sz="1600" dirty="0">
                <a:solidFill>
                  <a:srgbClr val="FF0000"/>
                </a:solidFill>
              </a:rPr>
              <a:t>Beginning with the common core state standards, we can generally rely on the state developing content standards based on a specific, modern learning theory.</a:t>
            </a:r>
          </a:p>
          <a:p>
            <a:pPr marL="0" indent="0">
              <a:buNone/>
            </a:pPr>
            <a:endParaRPr lang="en-US" sz="1600" dirty="0">
              <a:solidFill>
                <a:srgbClr val="FF0000"/>
              </a:solidFill>
            </a:endParaRPr>
          </a:p>
          <a:p>
            <a:pPr marL="0" indent="0">
              <a:buNone/>
            </a:pPr>
            <a:r>
              <a:rPr lang="en-US" sz="1600" dirty="0">
                <a:solidFill>
                  <a:srgbClr val="FF0000"/>
                </a:solidFill>
              </a:rPr>
              <a:t>The state then generally develops its annual end-of-year summative assessment based on the state content standards. </a:t>
            </a:r>
          </a:p>
        </p:txBody>
      </p:sp>
    </p:spTree>
    <p:extLst>
      <p:ext uri="{BB962C8B-B14F-4D97-AF65-F5344CB8AC3E}">
        <p14:creationId xmlns:p14="http://schemas.microsoft.com/office/powerpoint/2010/main" val="317028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
                                            <p:txEl>
                                              <p:pRg st="0" end="0"/>
                                            </p:txEl>
                                          </p:spTgt>
                                        </p:tgtEl>
                                        <p:attrNameLst>
                                          <p:attrName>style.visibility</p:attrName>
                                        </p:attrNameLst>
                                      </p:cBhvr>
                                      <p:to>
                                        <p:strVal val="visible"/>
                                      </p:to>
                                    </p:set>
                                    <p:animEffect transition="in" filter="fade">
                                      <p:cBhvr>
                                        <p:cTn id="7" dur="500"/>
                                        <p:tgtEl>
                                          <p:spTgt spid="4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7">
                                            <p:txEl>
                                              <p:pRg st="2" end="2"/>
                                            </p:txEl>
                                          </p:spTgt>
                                        </p:tgtEl>
                                        <p:attrNameLst>
                                          <p:attrName>style.visibility</p:attrName>
                                        </p:attrNameLst>
                                      </p:cBhvr>
                                      <p:to>
                                        <p:strVal val="visible"/>
                                      </p:to>
                                    </p:set>
                                    <p:animEffect transition="in" filter="fade">
                                      <p:cBhvr>
                                        <p:cTn id="10" dur="500"/>
                                        <p:tgtEl>
                                          <p:spTgt spid="4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D31916-81ED-4924-9DCD-7C02E5C561DD}"/>
              </a:ext>
            </a:extLst>
          </p:cNvPr>
          <p:cNvSpPr>
            <a:spLocks noGrp="1"/>
          </p:cNvSpPr>
          <p:nvPr>
            <p:ph type="title"/>
          </p:nvPr>
        </p:nvSpPr>
        <p:spPr/>
        <p:txBody>
          <a:bodyPr/>
          <a:lstStyle/>
          <a:p>
            <a:r>
              <a:rPr lang="en-US" dirty="0"/>
              <a:t>What Does the System Look Like?</a:t>
            </a:r>
          </a:p>
        </p:txBody>
      </p:sp>
      <p:sp>
        <p:nvSpPr>
          <p:cNvPr id="42" name="Rounded Rectangle 82">
            <a:extLst>
              <a:ext uri="{FF2B5EF4-FFF2-40B4-BE49-F238E27FC236}">
                <a16:creationId xmlns:a16="http://schemas.microsoft.com/office/drawing/2014/main" id="{63CAF75C-F938-4614-AC15-054557B64E24}"/>
              </a:ext>
            </a:extLst>
          </p:cNvPr>
          <p:cNvSpPr/>
          <p:nvPr/>
        </p:nvSpPr>
        <p:spPr>
          <a:xfrm>
            <a:off x="1772141" y="6488690"/>
            <a:ext cx="722918" cy="27552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State</a:t>
            </a:r>
          </a:p>
        </p:txBody>
      </p:sp>
      <p:sp>
        <p:nvSpPr>
          <p:cNvPr id="43" name="Rounded Rectangle 83">
            <a:extLst>
              <a:ext uri="{FF2B5EF4-FFF2-40B4-BE49-F238E27FC236}">
                <a16:creationId xmlns:a16="http://schemas.microsoft.com/office/drawing/2014/main" id="{DEF2790A-73DF-4992-BA48-D8CA9298B9F9}"/>
              </a:ext>
            </a:extLst>
          </p:cNvPr>
          <p:cNvSpPr/>
          <p:nvPr/>
        </p:nvSpPr>
        <p:spPr>
          <a:xfrm>
            <a:off x="2590800" y="6488690"/>
            <a:ext cx="901612" cy="275526"/>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District</a:t>
            </a:r>
          </a:p>
        </p:txBody>
      </p:sp>
      <p:sp>
        <p:nvSpPr>
          <p:cNvPr id="46" name="Rectangle 45">
            <a:extLst>
              <a:ext uri="{FF2B5EF4-FFF2-40B4-BE49-F238E27FC236}">
                <a16:creationId xmlns:a16="http://schemas.microsoft.com/office/drawing/2014/main" id="{BCD68392-EB56-421F-B1C8-CCFE7C6A8AFC}"/>
              </a:ext>
            </a:extLst>
          </p:cNvPr>
          <p:cNvSpPr/>
          <p:nvPr/>
        </p:nvSpPr>
        <p:spPr>
          <a:xfrm>
            <a:off x="0" y="6439531"/>
            <a:ext cx="1677319" cy="369332"/>
          </a:xfrm>
          <a:prstGeom prst="rect">
            <a:avLst/>
          </a:prstGeom>
        </p:spPr>
        <p:txBody>
          <a:bodyPr wrap="none">
            <a:spAutoFit/>
          </a:bodyPr>
          <a:lstStyle/>
          <a:p>
            <a:r>
              <a:rPr lang="en-US" dirty="0"/>
              <a:t>Locus of control</a:t>
            </a:r>
          </a:p>
        </p:txBody>
      </p:sp>
      <p:sp>
        <p:nvSpPr>
          <p:cNvPr id="67" name="Rounded Rectangle 5">
            <a:extLst>
              <a:ext uri="{FF2B5EF4-FFF2-40B4-BE49-F238E27FC236}">
                <a16:creationId xmlns:a16="http://schemas.microsoft.com/office/drawing/2014/main" id="{C4209E2E-EDCB-4E6B-8E4F-3E522F604839}"/>
              </a:ext>
            </a:extLst>
          </p:cNvPr>
          <p:cNvSpPr/>
          <p:nvPr/>
        </p:nvSpPr>
        <p:spPr>
          <a:xfrm>
            <a:off x="2286000" y="2244800"/>
            <a:ext cx="1524000" cy="371652"/>
          </a:xfrm>
          <a:prstGeom prst="roundRect">
            <a:avLst/>
          </a:prstGeom>
          <a:solidFill>
            <a:schemeClr val="accent3">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Curriculum</a:t>
            </a:r>
          </a:p>
        </p:txBody>
      </p:sp>
      <p:sp>
        <p:nvSpPr>
          <p:cNvPr id="71" name="Rounded Rectangle 13">
            <a:extLst>
              <a:ext uri="{FF2B5EF4-FFF2-40B4-BE49-F238E27FC236}">
                <a16:creationId xmlns:a16="http://schemas.microsoft.com/office/drawing/2014/main" id="{DED0A6A6-67C7-4287-BFA4-EAEC1F91DEF1}"/>
              </a:ext>
            </a:extLst>
          </p:cNvPr>
          <p:cNvSpPr/>
          <p:nvPr/>
        </p:nvSpPr>
        <p:spPr>
          <a:xfrm>
            <a:off x="287212" y="2244968"/>
            <a:ext cx="1524000" cy="37661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Standards</a:t>
            </a:r>
          </a:p>
        </p:txBody>
      </p:sp>
      <p:cxnSp>
        <p:nvCxnSpPr>
          <p:cNvPr id="72" name="Straight Arrow Connector 71">
            <a:extLst>
              <a:ext uri="{FF2B5EF4-FFF2-40B4-BE49-F238E27FC236}">
                <a16:creationId xmlns:a16="http://schemas.microsoft.com/office/drawing/2014/main" id="{5AB13E77-1DA2-461D-BA12-506566E100C7}"/>
              </a:ext>
            </a:extLst>
          </p:cNvPr>
          <p:cNvCxnSpPr>
            <a:cxnSpLocks/>
            <a:stCxn id="97" idx="2"/>
            <a:endCxn id="71" idx="0"/>
          </p:cNvCxnSpPr>
          <p:nvPr/>
        </p:nvCxnSpPr>
        <p:spPr>
          <a:xfrm>
            <a:off x="1049212" y="1810758"/>
            <a:ext cx="0" cy="434210"/>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4" name="Elbow Connector 26">
            <a:extLst>
              <a:ext uri="{FF2B5EF4-FFF2-40B4-BE49-F238E27FC236}">
                <a16:creationId xmlns:a16="http://schemas.microsoft.com/office/drawing/2014/main" id="{D0CA90C7-600E-4FEB-8A4E-1FB378D90D26}"/>
              </a:ext>
            </a:extLst>
          </p:cNvPr>
          <p:cNvCxnSpPr>
            <a:cxnSpLocks/>
            <a:stCxn id="97" idx="3"/>
            <a:endCxn id="67" idx="0"/>
          </p:cNvCxnSpPr>
          <p:nvPr/>
        </p:nvCxnSpPr>
        <p:spPr>
          <a:xfrm>
            <a:off x="1811212" y="1429758"/>
            <a:ext cx="1236788" cy="815042"/>
          </a:xfrm>
          <a:prstGeom prst="bentConnector2">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534CB7B0-8DDC-41BA-97F1-95226BB1775F}"/>
              </a:ext>
            </a:extLst>
          </p:cNvPr>
          <p:cNvCxnSpPr>
            <a:cxnSpLocks/>
            <a:stCxn id="71" idx="2"/>
            <a:endCxn id="87" idx="0"/>
          </p:cNvCxnSpPr>
          <p:nvPr/>
        </p:nvCxnSpPr>
        <p:spPr>
          <a:xfrm flipH="1">
            <a:off x="1047752" y="2621581"/>
            <a:ext cx="1460" cy="1576861"/>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7" name="Rounded Rectangle 29">
            <a:extLst>
              <a:ext uri="{FF2B5EF4-FFF2-40B4-BE49-F238E27FC236}">
                <a16:creationId xmlns:a16="http://schemas.microsoft.com/office/drawing/2014/main" id="{7FD5BFF7-125C-45D8-B1FF-57C01A3374A4}"/>
              </a:ext>
            </a:extLst>
          </p:cNvPr>
          <p:cNvSpPr/>
          <p:nvPr/>
        </p:nvSpPr>
        <p:spPr>
          <a:xfrm>
            <a:off x="287212" y="4198442"/>
            <a:ext cx="1521080" cy="98315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State Summative Assessment</a:t>
            </a:r>
          </a:p>
        </p:txBody>
      </p:sp>
      <p:sp>
        <p:nvSpPr>
          <p:cNvPr id="97" name="Rounded Rectangle 13">
            <a:extLst>
              <a:ext uri="{FF2B5EF4-FFF2-40B4-BE49-F238E27FC236}">
                <a16:creationId xmlns:a16="http://schemas.microsoft.com/office/drawing/2014/main" id="{E916FAE9-1E19-418C-B7D1-CEE771D238D6}"/>
              </a:ext>
            </a:extLst>
          </p:cNvPr>
          <p:cNvSpPr/>
          <p:nvPr/>
        </p:nvSpPr>
        <p:spPr>
          <a:xfrm>
            <a:off x="287212" y="1048758"/>
            <a:ext cx="1524000" cy="762000"/>
          </a:xfrm>
          <a:prstGeom prst="roundRect">
            <a:avLst/>
          </a:prstGeom>
          <a:gradFill>
            <a:gsLst>
              <a:gs pos="100000">
                <a:srgbClr val="77933C"/>
              </a:gs>
              <a:gs pos="55000">
                <a:schemeClr val="accent3">
                  <a:lumMod val="75000"/>
                </a:schemeClr>
              </a:gs>
              <a:gs pos="45000">
                <a:schemeClr val="accent1"/>
              </a:gs>
              <a:gs pos="0">
                <a:schemeClr val="accent1"/>
              </a:gs>
            </a:gsLst>
            <a:lin ang="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Learning Theory</a:t>
            </a:r>
          </a:p>
        </p:txBody>
      </p:sp>
      <p:cxnSp>
        <p:nvCxnSpPr>
          <p:cNvPr id="59" name="Elbow Connector 33">
            <a:extLst>
              <a:ext uri="{FF2B5EF4-FFF2-40B4-BE49-F238E27FC236}">
                <a16:creationId xmlns:a16="http://schemas.microsoft.com/office/drawing/2014/main" id="{A534138F-CADF-4837-9D9D-D4D3B7060166}"/>
              </a:ext>
            </a:extLst>
          </p:cNvPr>
          <p:cNvCxnSpPr>
            <a:cxnSpLocks/>
            <a:stCxn id="87" idx="3"/>
          </p:cNvCxnSpPr>
          <p:nvPr/>
        </p:nvCxnSpPr>
        <p:spPr>
          <a:xfrm flipV="1">
            <a:off x="1808292" y="2616453"/>
            <a:ext cx="744412" cy="2073568"/>
          </a:xfrm>
          <a:prstGeom prst="bentConnector2">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8" name="Elbow Connector 61">
            <a:extLst>
              <a:ext uri="{FF2B5EF4-FFF2-40B4-BE49-F238E27FC236}">
                <a16:creationId xmlns:a16="http://schemas.microsoft.com/office/drawing/2014/main" id="{B0902C51-85BB-40B8-939C-84AC8436C2C7}"/>
              </a:ext>
            </a:extLst>
          </p:cNvPr>
          <p:cNvCxnSpPr>
            <a:cxnSpLocks/>
            <a:stCxn id="71" idx="3"/>
            <a:endCxn id="67" idx="1"/>
          </p:cNvCxnSpPr>
          <p:nvPr/>
        </p:nvCxnSpPr>
        <p:spPr>
          <a:xfrm flipV="1">
            <a:off x="1811212" y="2430626"/>
            <a:ext cx="474788" cy="2649"/>
          </a:xfrm>
          <a:prstGeom prst="straightConnector1">
            <a:avLst/>
          </a:prstGeom>
          <a:ln w="2540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2" name="Content Placeholder 2">
            <a:extLst>
              <a:ext uri="{FF2B5EF4-FFF2-40B4-BE49-F238E27FC236}">
                <a16:creationId xmlns:a16="http://schemas.microsoft.com/office/drawing/2014/main" id="{4D8B9870-CED6-4907-B728-1781B1A8B56E}"/>
              </a:ext>
            </a:extLst>
          </p:cNvPr>
          <p:cNvSpPr txBox="1">
            <a:spLocks/>
          </p:cNvSpPr>
          <p:nvPr/>
        </p:nvSpPr>
        <p:spPr>
          <a:xfrm>
            <a:off x="4073784" y="838200"/>
            <a:ext cx="4994016" cy="2971800"/>
          </a:xfrm>
          <a:prstGeom prst="rect">
            <a:avLst/>
          </a:prstGeom>
          <a:ln>
            <a:noFill/>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600" dirty="0">
                <a:solidFill>
                  <a:srgbClr val="FF0000"/>
                </a:solidFill>
              </a:rPr>
              <a:t>The district selects or develops its curriculum using a learning theory reasonably compatible with the one used in developing the state content standards and the state’s content standards.</a:t>
            </a:r>
          </a:p>
          <a:p>
            <a:pPr marL="0" indent="0">
              <a:buFont typeface="Arial" panose="020B0604020202020204" pitchFamily="34" charset="0"/>
              <a:buNone/>
            </a:pPr>
            <a:endParaRPr lang="en-US" sz="1600" dirty="0">
              <a:solidFill>
                <a:srgbClr val="FF0000"/>
              </a:solidFill>
            </a:endParaRPr>
          </a:p>
          <a:p>
            <a:pPr marL="0" indent="0">
              <a:buFont typeface="Arial" panose="020B0604020202020204" pitchFamily="34" charset="0"/>
              <a:buNone/>
            </a:pPr>
            <a:r>
              <a:rPr lang="en-US" sz="1600" dirty="0">
                <a:solidFill>
                  <a:srgbClr val="FF0000"/>
                </a:solidFill>
              </a:rPr>
              <a:t>If the state’s annual summative assessment is of high quality and is aligned to the depth and breadth of the state standards, it can also be used to help in developing or selecting a curriculum.</a:t>
            </a:r>
          </a:p>
        </p:txBody>
      </p:sp>
    </p:spTree>
    <p:extLst>
      <p:ext uri="{BB962C8B-B14F-4D97-AF65-F5344CB8AC3E}">
        <p14:creationId xmlns:p14="http://schemas.microsoft.com/office/powerpoint/2010/main" val="3243891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D31916-81ED-4924-9DCD-7C02E5C561DD}"/>
              </a:ext>
            </a:extLst>
          </p:cNvPr>
          <p:cNvSpPr>
            <a:spLocks noGrp="1"/>
          </p:cNvSpPr>
          <p:nvPr>
            <p:ph type="title"/>
          </p:nvPr>
        </p:nvSpPr>
        <p:spPr/>
        <p:txBody>
          <a:bodyPr/>
          <a:lstStyle/>
          <a:p>
            <a:r>
              <a:rPr lang="en-US" dirty="0"/>
              <a:t>What Does the System Look Like?</a:t>
            </a:r>
          </a:p>
        </p:txBody>
      </p:sp>
      <p:sp>
        <p:nvSpPr>
          <p:cNvPr id="42" name="Rounded Rectangle 82">
            <a:extLst>
              <a:ext uri="{FF2B5EF4-FFF2-40B4-BE49-F238E27FC236}">
                <a16:creationId xmlns:a16="http://schemas.microsoft.com/office/drawing/2014/main" id="{63CAF75C-F938-4614-AC15-054557B64E24}"/>
              </a:ext>
            </a:extLst>
          </p:cNvPr>
          <p:cNvSpPr/>
          <p:nvPr/>
        </p:nvSpPr>
        <p:spPr>
          <a:xfrm>
            <a:off x="1772141" y="6488690"/>
            <a:ext cx="722918" cy="27552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State</a:t>
            </a:r>
          </a:p>
        </p:txBody>
      </p:sp>
      <p:sp>
        <p:nvSpPr>
          <p:cNvPr id="43" name="Rounded Rectangle 83">
            <a:extLst>
              <a:ext uri="{FF2B5EF4-FFF2-40B4-BE49-F238E27FC236}">
                <a16:creationId xmlns:a16="http://schemas.microsoft.com/office/drawing/2014/main" id="{DEF2790A-73DF-4992-BA48-D8CA9298B9F9}"/>
              </a:ext>
            </a:extLst>
          </p:cNvPr>
          <p:cNvSpPr/>
          <p:nvPr/>
        </p:nvSpPr>
        <p:spPr>
          <a:xfrm>
            <a:off x="2590800" y="6488690"/>
            <a:ext cx="901612" cy="275526"/>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District</a:t>
            </a:r>
          </a:p>
        </p:txBody>
      </p:sp>
      <p:sp>
        <p:nvSpPr>
          <p:cNvPr id="46" name="Rectangle 45">
            <a:extLst>
              <a:ext uri="{FF2B5EF4-FFF2-40B4-BE49-F238E27FC236}">
                <a16:creationId xmlns:a16="http://schemas.microsoft.com/office/drawing/2014/main" id="{BCD68392-EB56-421F-B1C8-CCFE7C6A8AFC}"/>
              </a:ext>
            </a:extLst>
          </p:cNvPr>
          <p:cNvSpPr/>
          <p:nvPr/>
        </p:nvSpPr>
        <p:spPr>
          <a:xfrm>
            <a:off x="0" y="6439531"/>
            <a:ext cx="1677319" cy="369332"/>
          </a:xfrm>
          <a:prstGeom prst="rect">
            <a:avLst/>
          </a:prstGeom>
        </p:spPr>
        <p:txBody>
          <a:bodyPr wrap="none">
            <a:spAutoFit/>
          </a:bodyPr>
          <a:lstStyle/>
          <a:p>
            <a:r>
              <a:rPr lang="en-US" dirty="0"/>
              <a:t>Locus of control</a:t>
            </a:r>
          </a:p>
        </p:txBody>
      </p:sp>
      <p:sp>
        <p:nvSpPr>
          <p:cNvPr id="67" name="Rounded Rectangle 5">
            <a:extLst>
              <a:ext uri="{FF2B5EF4-FFF2-40B4-BE49-F238E27FC236}">
                <a16:creationId xmlns:a16="http://schemas.microsoft.com/office/drawing/2014/main" id="{C4209E2E-EDCB-4E6B-8E4F-3E522F604839}"/>
              </a:ext>
            </a:extLst>
          </p:cNvPr>
          <p:cNvSpPr/>
          <p:nvPr/>
        </p:nvSpPr>
        <p:spPr>
          <a:xfrm>
            <a:off x="2286000" y="2244800"/>
            <a:ext cx="1524000" cy="371652"/>
          </a:xfrm>
          <a:prstGeom prst="roundRect">
            <a:avLst/>
          </a:prstGeom>
          <a:solidFill>
            <a:schemeClr val="accent3">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Curriculum</a:t>
            </a:r>
          </a:p>
        </p:txBody>
      </p:sp>
      <p:sp>
        <p:nvSpPr>
          <p:cNvPr id="71" name="Rounded Rectangle 13">
            <a:extLst>
              <a:ext uri="{FF2B5EF4-FFF2-40B4-BE49-F238E27FC236}">
                <a16:creationId xmlns:a16="http://schemas.microsoft.com/office/drawing/2014/main" id="{DED0A6A6-67C7-4287-BFA4-EAEC1F91DEF1}"/>
              </a:ext>
            </a:extLst>
          </p:cNvPr>
          <p:cNvSpPr/>
          <p:nvPr/>
        </p:nvSpPr>
        <p:spPr>
          <a:xfrm>
            <a:off x="287212" y="2244968"/>
            <a:ext cx="1524000" cy="37661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Standards</a:t>
            </a:r>
          </a:p>
        </p:txBody>
      </p:sp>
      <p:cxnSp>
        <p:nvCxnSpPr>
          <p:cNvPr id="72" name="Straight Arrow Connector 71">
            <a:extLst>
              <a:ext uri="{FF2B5EF4-FFF2-40B4-BE49-F238E27FC236}">
                <a16:creationId xmlns:a16="http://schemas.microsoft.com/office/drawing/2014/main" id="{5AB13E77-1DA2-461D-BA12-506566E100C7}"/>
              </a:ext>
            </a:extLst>
          </p:cNvPr>
          <p:cNvCxnSpPr>
            <a:cxnSpLocks/>
            <a:stCxn id="97" idx="2"/>
            <a:endCxn id="71" idx="0"/>
          </p:cNvCxnSpPr>
          <p:nvPr/>
        </p:nvCxnSpPr>
        <p:spPr>
          <a:xfrm>
            <a:off x="1049212" y="1810758"/>
            <a:ext cx="0" cy="434210"/>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4" name="Elbow Connector 26">
            <a:extLst>
              <a:ext uri="{FF2B5EF4-FFF2-40B4-BE49-F238E27FC236}">
                <a16:creationId xmlns:a16="http://schemas.microsoft.com/office/drawing/2014/main" id="{D0CA90C7-600E-4FEB-8A4E-1FB378D90D26}"/>
              </a:ext>
            </a:extLst>
          </p:cNvPr>
          <p:cNvCxnSpPr>
            <a:cxnSpLocks/>
            <a:stCxn id="97" idx="3"/>
            <a:endCxn id="67" idx="0"/>
          </p:cNvCxnSpPr>
          <p:nvPr/>
        </p:nvCxnSpPr>
        <p:spPr>
          <a:xfrm>
            <a:off x="1811212" y="1429758"/>
            <a:ext cx="1236788" cy="815042"/>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534CB7B0-8DDC-41BA-97F1-95226BB1775F}"/>
              </a:ext>
            </a:extLst>
          </p:cNvPr>
          <p:cNvCxnSpPr>
            <a:cxnSpLocks/>
            <a:stCxn id="71" idx="2"/>
            <a:endCxn id="87" idx="0"/>
          </p:cNvCxnSpPr>
          <p:nvPr/>
        </p:nvCxnSpPr>
        <p:spPr>
          <a:xfrm flipH="1">
            <a:off x="1047752" y="2621581"/>
            <a:ext cx="1460" cy="1576861"/>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7" name="Rounded Rectangle 29">
            <a:extLst>
              <a:ext uri="{FF2B5EF4-FFF2-40B4-BE49-F238E27FC236}">
                <a16:creationId xmlns:a16="http://schemas.microsoft.com/office/drawing/2014/main" id="{7FD5BFF7-125C-45D8-B1FF-57C01A3374A4}"/>
              </a:ext>
            </a:extLst>
          </p:cNvPr>
          <p:cNvSpPr/>
          <p:nvPr/>
        </p:nvSpPr>
        <p:spPr>
          <a:xfrm>
            <a:off x="287212" y="4198442"/>
            <a:ext cx="1521080" cy="983157"/>
          </a:xfrm>
          <a:prstGeom prst="round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State Summative Assessment</a:t>
            </a:r>
          </a:p>
        </p:txBody>
      </p:sp>
      <p:cxnSp>
        <p:nvCxnSpPr>
          <p:cNvPr id="89" name="Straight Arrow Connector 53">
            <a:extLst>
              <a:ext uri="{FF2B5EF4-FFF2-40B4-BE49-F238E27FC236}">
                <a16:creationId xmlns:a16="http://schemas.microsoft.com/office/drawing/2014/main" id="{177856E5-F542-443A-9E56-3BAD94CDBBD9}"/>
              </a:ext>
            </a:extLst>
          </p:cNvPr>
          <p:cNvCxnSpPr>
            <a:cxnSpLocks/>
            <a:stCxn id="87" idx="2"/>
            <a:endCxn id="90" idx="1"/>
          </p:cNvCxnSpPr>
          <p:nvPr/>
        </p:nvCxnSpPr>
        <p:spPr>
          <a:xfrm rot="16200000" flipH="1">
            <a:off x="1274171" y="4955179"/>
            <a:ext cx="785408" cy="1238247"/>
          </a:xfrm>
          <a:prstGeom prst="bentConnector2">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0" name="Rounded Rectangle 79">
            <a:extLst>
              <a:ext uri="{FF2B5EF4-FFF2-40B4-BE49-F238E27FC236}">
                <a16:creationId xmlns:a16="http://schemas.microsoft.com/office/drawing/2014/main" id="{B427D7DD-040B-4F9D-96A6-85002A07DCBE}"/>
              </a:ext>
            </a:extLst>
          </p:cNvPr>
          <p:cNvSpPr/>
          <p:nvPr/>
        </p:nvSpPr>
        <p:spPr>
          <a:xfrm>
            <a:off x="2285999" y="5770129"/>
            <a:ext cx="2590801" cy="393755"/>
          </a:xfrm>
          <a:prstGeom prst="roundRect">
            <a:avLst/>
          </a:prstGeom>
          <a:solidFill>
            <a:schemeClr val="accent3">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Summative Course Finals</a:t>
            </a:r>
          </a:p>
        </p:txBody>
      </p:sp>
      <p:sp>
        <p:nvSpPr>
          <p:cNvPr id="97" name="Rounded Rectangle 13">
            <a:extLst>
              <a:ext uri="{FF2B5EF4-FFF2-40B4-BE49-F238E27FC236}">
                <a16:creationId xmlns:a16="http://schemas.microsoft.com/office/drawing/2014/main" id="{E916FAE9-1E19-418C-B7D1-CEE771D238D6}"/>
              </a:ext>
            </a:extLst>
          </p:cNvPr>
          <p:cNvSpPr/>
          <p:nvPr/>
        </p:nvSpPr>
        <p:spPr>
          <a:xfrm>
            <a:off x="287212" y="1048758"/>
            <a:ext cx="1524000" cy="762000"/>
          </a:xfrm>
          <a:prstGeom prst="roundRect">
            <a:avLst/>
          </a:prstGeom>
          <a:gradFill>
            <a:gsLst>
              <a:gs pos="55000">
                <a:schemeClr val="accent3">
                  <a:lumMod val="75000"/>
                </a:schemeClr>
              </a:gs>
              <a:gs pos="100000">
                <a:srgbClr val="77933C"/>
              </a:gs>
              <a:gs pos="45000">
                <a:schemeClr val="accent1"/>
              </a:gs>
              <a:gs pos="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Learning Theory</a:t>
            </a:r>
          </a:p>
        </p:txBody>
      </p:sp>
      <p:cxnSp>
        <p:nvCxnSpPr>
          <p:cNvPr id="53" name="Straight Arrow Connector 52">
            <a:extLst>
              <a:ext uri="{FF2B5EF4-FFF2-40B4-BE49-F238E27FC236}">
                <a16:creationId xmlns:a16="http://schemas.microsoft.com/office/drawing/2014/main" id="{1D432C83-3F31-4355-910C-E29E37CFFD2E}"/>
              </a:ext>
            </a:extLst>
          </p:cNvPr>
          <p:cNvCxnSpPr>
            <a:cxnSpLocks/>
            <a:stCxn id="67" idx="2"/>
          </p:cNvCxnSpPr>
          <p:nvPr/>
        </p:nvCxnSpPr>
        <p:spPr>
          <a:xfrm>
            <a:off x="3048000" y="2616452"/>
            <a:ext cx="0" cy="3153677"/>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9" name="Elbow Connector 33">
            <a:extLst>
              <a:ext uri="{FF2B5EF4-FFF2-40B4-BE49-F238E27FC236}">
                <a16:creationId xmlns:a16="http://schemas.microsoft.com/office/drawing/2014/main" id="{A534138F-CADF-4837-9D9D-D4D3B7060166}"/>
              </a:ext>
            </a:extLst>
          </p:cNvPr>
          <p:cNvCxnSpPr>
            <a:cxnSpLocks/>
            <a:stCxn id="87" idx="3"/>
          </p:cNvCxnSpPr>
          <p:nvPr/>
        </p:nvCxnSpPr>
        <p:spPr>
          <a:xfrm flipV="1">
            <a:off x="1808292" y="2616453"/>
            <a:ext cx="744412" cy="2073568"/>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8" name="Elbow Connector 61">
            <a:extLst>
              <a:ext uri="{FF2B5EF4-FFF2-40B4-BE49-F238E27FC236}">
                <a16:creationId xmlns:a16="http://schemas.microsoft.com/office/drawing/2014/main" id="{B0902C51-85BB-40B8-939C-84AC8436C2C7}"/>
              </a:ext>
            </a:extLst>
          </p:cNvPr>
          <p:cNvCxnSpPr>
            <a:cxnSpLocks/>
            <a:stCxn id="71" idx="3"/>
            <a:endCxn id="67" idx="1"/>
          </p:cNvCxnSpPr>
          <p:nvPr/>
        </p:nvCxnSpPr>
        <p:spPr>
          <a:xfrm flipV="1">
            <a:off x="1811212" y="2430626"/>
            <a:ext cx="474788" cy="2649"/>
          </a:xfrm>
          <a:prstGeom prst="straightConnector1">
            <a:avLst/>
          </a:prstGeom>
          <a:ln w="25400" cmpd="sng">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2" name="Content Placeholder 2">
            <a:extLst>
              <a:ext uri="{FF2B5EF4-FFF2-40B4-BE49-F238E27FC236}">
                <a16:creationId xmlns:a16="http://schemas.microsoft.com/office/drawing/2014/main" id="{4D8B9870-CED6-4907-B728-1781B1A8B56E}"/>
              </a:ext>
            </a:extLst>
          </p:cNvPr>
          <p:cNvSpPr txBox="1">
            <a:spLocks/>
          </p:cNvSpPr>
          <p:nvPr/>
        </p:nvSpPr>
        <p:spPr>
          <a:xfrm>
            <a:off x="4073784" y="838200"/>
            <a:ext cx="4994016" cy="1592426"/>
          </a:xfrm>
          <a:prstGeom prst="rect">
            <a:avLst/>
          </a:prstGeom>
          <a:ln>
            <a:noFill/>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600" dirty="0">
                <a:solidFill>
                  <a:srgbClr val="FF0000"/>
                </a:solidFill>
              </a:rPr>
              <a:t>The district’s uses its curriculum to plan and develop its summative end-of-course final exams. If the state’s annual summative assessment is of high quality and well aligned to the depth and breadth of the state standards, it can also be used to inform the district-developed summative end-of-course final exams.</a:t>
            </a:r>
          </a:p>
        </p:txBody>
      </p:sp>
      <p:sp>
        <p:nvSpPr>
          <p:cNvPr id="20" name="TextBox 19">
            <a:extLst>
              <a:ext uri="{FF2B5EF4-FFF2-40B4-BE49-F238E27FC236}">
                <a16:creationId xmlns:a16="http://schemas.microsoft.com/office/drawing/2014/main" id="{34D107D7-C635-4C0F-BE7F-FC2491937A64}"/>
              </a:ext>
            </a:extLst>
          </p:cNvPr>
          <p:cNvSpPr txBox="1"/>
          <p:nvPr/>
        </p:nvSpPr>
        <p:spPr>
          <a:xfrm>
            <a:off x="2285999" y="5541894"/>
            <a:ext cx="714568" cy="218951"/>
          </a:xfrm>
          <a:prstGeom prst="rect">
            <a:avLst/>
          </a:prstGeom>
          <a:noFill/>
        </p:spPr>
        <p:txBody>
          <a:bodyPr wrap="square" rtlCol="0">
            <a:spAutoFit/>
          </a:bodyPr>
          <a:lstStyle/>
          <a:p>
            <a:r>
              <a:rPr lang="en-US" sz="800" dirty="0">
                <a:solidFill>
                  <a:schemeClr val="accent3">
                    <a:lumMod val="75000"/>
                  </a:schemeClr>
                </a:solidFill>
              </a:rPr>
              <a:t>Final exam,</a:t>
            </a:r>
          </a:p>
        </p:txBody>
      </p:sp>
      <p:sp>
        <p:nvSpPr>
          <p:cNvPr id="21" name="Rectangle 20">
            <a:extLst>
              <a:ext uri="{FF2B5EF4-FFF2-40B4-BE49-F238E27FC236}">
                <a16:creationId xmlns:a16="http://schemas.microsoft.com/office/drawing/2014/main" id="{4FFB8C78-6129-4C7D-ADF3-D24F9543D5E5}"/>
              </a:ext>
            </a:extLst>
          </p:cNvPr>
          <p:cNvSpPr/>
          <p:nvPr/>
        </p:nvSpPr>
        <p:spPr>
          <a:xfrm>
            <a:off x="3095435" y="5545402"/>
            <a:ext cx="1503938" cy="215444"/>
          </a:xfrm>
          <a:prstGeom prst="rect">
            <a:avLst/>
          </a:prstGeom>
        </p:spPr>
        <p:txBody>
          <a:bodyPr wrap="none">
            <a:spAutoFit/>
          </a:bodyPr>
          <a:lstStyle/>
          <a:p>
            <a:r>
              <a:rPr lang="en-US" sz="800" dirty="0">
                <a:solidFill>
                  <a:schemeClr val="accent3">
                    <a:lumMod val="75000"/>
                  </a:schemeClr>
                </a:solidFill>
              </a:rPr>
              <a:t>project, paper, or performance</a:t>
            </a:r>
            <a:endParaRPr lang="en-US" sz="800" dirty="0"/>
          </a:p>
        </p:txBody>
      </p:sp>
    </p:spTree>
    <p:extLst>
      <p:ext uri="{BB962C8B-B14F-4D97-AF65-F5344CB8AC3E}">
        <p14:creationId xmlns:p14="http://schemas.microsoft.com/office/powerpoint/2010/main" val="1864866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D31916-81ED-4924-9DCD-7C02E5C561DD}"/>
              </a:ext>
            </a:extLst>
          </p:cNvPr>
          <p:cNvSpPr>
            <a:spLocks noGrp="1"/>
          </p:cNvSpPr>
          <p:nvPr>
            <p:ph type="title"/>
          </p:nvPr>
        </p:nvSpPr>
        <p:spPr/>
        <p:txBody>
          <a:bodyPr/>
          <a:lstStyle/>
          <a:p>
            <a:r>
              <a:rPr lang="en-US" dirty="0"/>
              <a:t>What Does the System Look Like?</a:t>
            </a:r>
          </a:p>
        </p:txBody>
      </p:sp>
      <p:sp>
        <p:nvSpPr>
          <p:cNvPr id="42" name="Rounded Rectangle 82">
            <a:extLst>
              <a:ext uri="{FF2B5EF4-FFF2-40B4-BE49-F238E27FC236}">
                <a16:creationId xmlns:a16="http://schemas.microsoft.com/office/drawing/2014/main" id="{63CAF75C-F938-4614-AC15-054557B64E24}"/>
              </a:ext>
            </a:extLst>
          </p:cNvPr>
          <p:cNvSpPr/>
          <p:nvPr/>
        </p:nvSpPr>
        <p:spPr>
          <a:xfrm>
            <a:off x="1772141" y="6488690"/>
            <a:ext cx="722918" cy="27552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State</a:t>
            </a:r>
          </a:p>
        </p:txBody>
      </p:sp>
      <p:sp>
        <p:nvSpPr>
          <p:cNvPr id="43" name="Rounded Rectangle 83">
            <a:extLst>
              <a:ext uri="{FF2B5EF4-FFF2-40B4-BE49-F238E27FC236}">
                <a16:creationId xmlns:a16="http://schemas.microsoft.com/office/drawing/2014/main" id="{DEF2790A-73DF-4992-BA48-D8CA9298B9F9}"/>
              </a:ext>
            </a:extLst>
          </p:cNvPr>
          <p:cNvSpPr/>
          <p:nvPr/>
        </p:nvSpPr>
        <p:spPr>
          <a:xfrm>
            <a:off x="2590800" y="6488690"/>
            <a:ext cx="901612" cy="275526"/>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District</a:t>
            </a:r>
          </a:p>
        </p:txBody>
      </p:sp>
      <p:sp>
        <p:nvSpPr>
          <p:cNvPr id="46" name="Rectangle 45">
            <a:extLst>
              <a:ext uri="{FF2B5EF4-FFF2-40B4-BE49-F238E27FC236}">
                <a16:creationId xmlns:a16="http://schemas.microsoft.com/office/drawing/2014/main" id="{BCD68392-EB56-421F-B1C8-CCFE7C6A8AFC}"/>
              </a:ext>
            </a:extLst>
          </p:cNvPr>
          <p:cNvSpPr/>
          <p:nvPr/>
        </p:nvSpPr>
        <p:spPr>
          <a:xfrm>
            <a:off x="0" y="6439531"/>
            <a:ext cx="1677319" cy="369332"/>
          </a:xfrm>
          <a:prstGeom prst="rect">
            <a:avLst/>
          </a:prstGeom>
        </p:spPr>
        <p:txBody>
          <a:bodyPr wrap="none">
            <a:spAutoFit/>
          </a:bodyPr>
          <a:lstStyle/>
          <a:p>
            <a:r>
              <a:rPr lang="en-US" dirty="0"/>
              <a:t>Locus of control</a:t>
            </a:r>
          </a:p>
        </p:txBody>
      </p:sp>
      <p:sp>
        <p:nvSpPr>
          <p:cNvPr id="67" name="Rounded Rectangle 5">
            <a:extLst>
              <a:ext uri="{FF2B5EF4-FFF2-40B4-BE49-F238E27FC236}">
                <a16:creationId xmlns:a16="http://schemas.microsoft.com/office/drawing/2014/main" id="{C4209E2E-EDCB-4E6B-8E4F-3E522F604839}"/>
              </a:ext>
            </a:extLst>
          </p:cNvPr>
          <p:cNvSpPr/>
          <p:nvPr/>
        </p:nvSpPr>
        <p:spPr>
          <a:xfrm>
            <a:off x="2286000" y="2244800"/>
            <a:ext cx="1524000" cy="371652"/>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Curriculum</a:t>
            </a:r>
          </a:p>
        </p:txBody>
      </p:sp>
      <p:sp>
        <p:nvSpPr>
          <p:cNvPr id="71" name="Rounded Rectangle 13">
            <a:extLst>
              <a:ext uri="{FF2B5EF4-FFF2-40B4-BE49-F238E27FC236}">
                <a16:creationId xmlns:a16="http://schemas.microsoft.com/office/drawing/2014/main" id="{DED0A6A6-67C7-4287-BFA4-EAEC1F91DEF1}"/>
              </a:ext>
            </a:extLst>
          </p:cNvPr>
          <p:cNvSpPr/>
          <p:nvPr/>
        </p:nvSpPr>
        <p:spPr>
          <a:xfrm>
            <a:off x="287212" y="2244968"/>
            <a:ext cx="1524000" cy="37661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Standards</a:t>
            </a:r>
          </a:p>
        </p:txBody>
      </p:sp>
      <p:cxnSp>
        <p:nvCxnSpPr>
          <p:cNvPr id="72" name="Straight Arrow Connector 71">
            <a:extLst>
              <a:ext uri="{FF2B5EF4-FFF2-40B4-BE49-F238E27FC236}">
                <a16:creationId xmlns:a16="http://schemas.microsoft.com/office/drawing/2014/main" id="{5AB13E77-1DA2-461D-BA12-506566E100C7}"/>
              </a:ext>
            </a:extLst>
          </p:cNvPr>
          <p:cNvCxnSpPr>
            <a:cxnSpLocks/>
            <a:stCxn id="97" idx="2"/>
            <a:endCxn id="71" idx="0"/>
          </p:cNvCxnSpPr>
          <p:nvPr/>
        </p:nvCxnSpPr>
        <p:spPr>
          <a:xfrm>
            <a:off x="1049212" y="1810758"/>
            <a:ext cx="0" cy="434210"/>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4" name="Elbow Connector 26">
            <a:extLst>
              <a:ext uri="{FF2B5EF4-FFF2-40B4-BE49-F238E27FC236}">
                <a16:creationId xmlns:a16="http://schemas.microsoft.com/office/drawing/2014/main" id="{D0CA90C7-600E-4FEB-8A4E-1FB378D90D26}"/>
              </a:ext>
            </a:extLst>
          </p:cNvPr>
          <p:cNvCxnSpPr>
            <a:cxnSpLocks/>
            <a:stCxn id="97" idx="3"/>
            <a:endCxn id="67" idx="0"/>
          </p:cNvCxnSpPr>
          <p:nvPr/>
        </p:nvCxnSpPr>
        <p:spPr>
          <a:xfrm>
            <a:off x="1811212" y="1429758"/>
            <a:ext cx="1236788" cy="815042"/>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534CB7B0-8DDC-41BA-97F1-95226BB1775F}"/>
              </a:ext>
            </a:extLst>
          </p:cNvPr>
          <p:cNvCxnSpPr>
            <a:cxnSpLocks/>
            <a:stCxn id="71" idx="2"/>
            <a:endCxn id="87" idx="0"/>
          </p:cNvCxnSpPr>
          <p:nvPr/>
        </p:nvCxnSpPr>
        <p:spPr>
          <a:xfrm flipH="1">
            <a:off x="1047752" y="2621581"/>
            <a:ext cx="1460" cy="1576861"/>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7" name="Rounded Rectangle 29">
            <a:extLst>
              <a:ext uri="{FF2B5EF4-FFF2-40B4-BE49-F238E27FC236}">
                <a16:creationId xmlns:a16="http://schemas.microsoft.com/office/drawing/2014/main" id="{7FD5BFF7-125C-45D8-B1FF-57C01A3374A4}"/>
              </a:ext>
            </a:extLst>
          </p:cNvPr>
          <p:cNvSpPr/>
          <p:nvPr/>
        </p:nvSpPr>
        <p:spPr>
          <a:xfrm>
            <a:off x="287212" y="4198442"/>
            <a:ext cx="1521080" cy="98315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State Summative Assessment</a:t>
            </a:r>
          </a:p>
        </p:txBody>
      </p:sp>
      <p:cxnSp>
        <p:nvCxnSpPr>
          <p:cNvPr id="89" name="Straight Arrow Connector 53">
            <a:extLst>
              <a:ext uri="{FF2B5EF4-FFF2-40B4-BE49-F238E27FC236}">
                <a16:creationId xmlns:a16="http://schemas.microsoft.com/office/drawing/2014/main" id="{177856E5-F542-443A-9E56-3BAD94CDBBD9}"/>
              </a:ext>
            </a:extLst>
          </p:cNvPr>
          <p:cNvCxnSpPr>
            <a:cxnSpLocks/>
            <a:stCxn id="87" idx="2"/>
            <a:endCxn id="90" idx="1"/>
          </p:cNvCxnSpPr>
          <p:nvPr/>
        </p:nvCxnSpPr>
        <p:spPr>
          <a:xfrm rot="16200000" flipH="1">
            <a:off x="1274171" y="4955179"/>
            <a:ext cx="785408" cy="1238247"/>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0" name="Rounded Rectangle 79">
            <a:extLst>
              <a:ext uri="{FF2B5EF4-FFF2-40B4-BE49-F238E27FC236}">
                <a16:creationId xmlns:a16="http://schemas.microsoft.com/office/drawing/2014/main" id="{B427D7DD-040B-4F9D-96A6-85002A07DCBE}"/>
              </a:ext>
            </a:extLst>
          </p:cNvPr>
          <p:cNvSpPr/>
          <p:nvPr/>
        </p:nvSpPr>
        <p:spPr>
          <a:xfrm>
            <a:off x="2285999" y="5770129"/>
            <a:ext cx="2590801" cy="393755"/>
          </a:xfrm>
          <a:prstGeom prst="roundRect">
            <a:avLst/>
          </a:prstGeom>
          <a:solidFill>
            <a:schemeClr val="accent3">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Summative Course Finals</a:t>
            </a:r>
          </a:p>
        </p:txBody>
      </p:sp>
      <p:sp>
        <p:nvSpPr>
          <p:cNvPr id="91" name="Rounded Rectangle 79">
            <a:extLst>
              <a:ext uri="{FF2B5EF4-FFF2-40B4-BE49-F238E27FC236}">
                <a16:creationId xmlns:a16="http://schemas.microsoft.com/office/drawing/2014/main" id="{8EEE4F11-7337-4A1B-9A52-4F7A7D11D4AB}"/>
              </a:ext>
            </a:extLst>
          </p:cNvPr>
          <p:cNvSpPr/>
          <p:nvPr/>
        </p:nvSpPr>
        <p:spPr>
          <a:xfrm>
            <a:off x="6934200" y="4114800"/>
            <a:ext cx="1887412" cy="786384"/>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Minor-Unit Modular Interims</a:t>
            </a:r>
          </a:p>
        </p:txBody>
      </p:sp>
      <p:cxnSp>
        <p:nvCxnSpPr>
          <p:cNvPr id="93" name="Straight Arrow Connector 92">
            <a:extLst>
              <a:ext uri="{FF2B5EF4-FFF2-40B4-BE49-F238E27FC236}">
                <a16:creationId xmlns:a16="http://schemas.microsoft.com/office/drawing/2014/main" id="{BA9DF50C-BA70-4E89-A2D6-FB275AFD3B13}"/>
              </a:ext>
            </a:extLst>
          </p:cNvPr>
          <p:cNvCxnSpPr>
            <a:cxnSpLocks/>
            <a:stCxn id="90" idx="3"/>
            <a:endCxn id="95" idx="1"/>
          </p:cNvCxnSpPr>
          <p:nvPr/>
        </p:nvCxnSpPr>
        <p:spPr>
          <a:xfrm>
            <a:off x="4876800" y="5967007"/>
            <a:ext cx="914400" cy="0"/>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5" name="Rounded Rectangle 79">
            <a:extLst>
              <a:ext uri="{FF2B5EF4-FFF2-40B4-BE49-F238E27FC236}">
                <a16:creationId xmlns:a16="http://schemas.microsoft.com/office/drawing/2014/main" id="{4E7A72E9-278F-4FE9-B625-C9AFBFD055B2}"/>
              </a:ext>
            </a:extLst>
          </p:cNvPr>
          <p:cNvSpPr/>
          <p:nvPr/>
        </p:nvSpPr>
        <p:spPr>
          <a:xfrm>
            <a:off x="5791200" y="5770129"/>
            <a:ext cx="3030412" cy="393755"/>
          </a:xfrm>
          <a:prstGeom prst="roundRect">
            <a:avLst/>
          </a:prstGeom>
          <a:gradFill>
            <a:gsLst>
              <a:gs pos="55000">
                <a:schemeClr val="accent6">
                  <a:lumMod val="75000"/>
                </a:schemeClr>
              </a:gs>
              <a:gs pos="45000">
                <a:srgbClr val="77933C"/>
              </a:gs>
              <a:gs pos="100000">
                <a:schemeClr val="accent6">
                  <a:lumMod val="75000"/>
                </a:schemeClr>
              </a:gs>
              <a:gs pos="0">
                <a:schemeClr val="accent3">
                  <a:lumMod val="75000"/>
                </a:schemeClr>
              </a:gs>
            </a:gsLst>
            <a:lin ang="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Major-Unit Modular Interims</a:t>
            </a:r>
          </a:p>
        </p:txBody>
      </p:sp>
      <p:cxnSp>
        <p:nvCxnSpPr>
          <p:cNvPr id="96" name="Straight Arrow Connector 95">
            <a:extLst>
              <a:ext uri="{FF2B5EF4-FFF2-40B4-BE49-F238E27FC236}">
                <a16:creationId xmlns:a16="http://schemas.microsoft.com/office/drawing/2014/main" id="{8206D05E-6E31-4DE5-908C-563216166AF1}"/>
              </a:ext>
            </a:extLst>
          </p:cNvPr>
          <p:cNvCxnSpPr>
            <a:cxnSpLocks/>
            <a:endCxn id="91" idx="2"/>
          </p:cNvCxnSpPr>
          <p:nvPr/>
        </p:nvCxnSpPr>
        <p:spPr>
          <a:xfrm flipV="1">
            <a:off x="7877906" y="4901184"/>
            <a:ext cx="0" cy="868945"/>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7" name="Rounded Rectangle 13">
            <a:extLst>
              <a:ext uri="{FF2B5EF4-FFF2-40B4-BE49-F238E27FC236}">
                <a16:creationId xmlns:a16="http://schemas.microsoft.com/office/drawing/2014/main" id="{E916FAE9-1E19-418C-B7D1-CEE771D238D6}"/>
              </a:ext>
            </a:extLst>
          </p:cNvPr>
          <p:cNvSpPr/>
          <p:nvPr/>
        </p:nvSpPr>
        <p:spPr>
          <a:xfrm>
            <a:off x="287212" y="1048758"/>
            <a:ext cx="1524000" cy="762000"/>
          </a:xfrm>
          <a:prstGeom prst="roundRect">
            <a:avLst/>
          </a:prstGeom>
          <a:gradFill>
            <a:gsLst>
              <a:gs pos="74991">
                <a:schemeClr val="accent6">
                  <a:lumMod val="75000"/>
                </a:schemeClr>
              </a:gs>
              <a:gs pos="66655">
                <a:srgbClr val="77933C"/>
              </a:gs>
              <a:gs pos="35000">
                <a:schemeClr val="accent3">
                  <a:lumMod val="75000"/>
                </a:schemeClr>
              </a:gs>
              <a:gs pos="25000">
                <a:schemeClr val="accent1"/>
              </a:gs>
              <a:gs pos="0">
                <a:schemeClr val="accent1"/>
              </a:gs>
              <a:gs pos="100000">
                <a:schemeClr val="accent6">
                  <a:lumMod val="75000"/>
                </a:schemeClr>
              </a:gs>
            </a:gsLst>
            <a:lin ang="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Learning Theory</a:t>
            </a:r>
          </a:p>
        </p:txBody>
      </p:sp>
      <p:cxnSp>
        <p:nvCxnSpPr>
          <p:cNvPr id="53" name="Straight Arrow Connector 52">
            <a:extLst>
              <a:ext uri="{FF2B5EF4-FFF2-40B4-BE49-F238E27FC236}">
                <a16:creationId xmlns:a16="http://schemas.microsoft.com/office/drawing/2014/main" id="{1D432C83-3F31-4355-910C-E29E37CFFD2E}"/>
              </a:ext>
            </a:extLst>
          </p:cNvPr>
          <p:cNvCxnSpPr>
            <a:cxnSpLocks/>
            <a:stCxn id="67" idx="2"/>
          </p:cNvCxnSpPr>
          <p:nvPr/>
        </p:nvCxnSpPr>
        <p:spPr>
          <a:xfrm>
            <a:off x="3048000" y="2616452"/>
            <a:ext cx="0" cy="3153677"/>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9" name="Elbow Connector 33">
            <a:extLst>
              <a:ext uri="{FF2B5EF4-FFF2-40B4-BE49-F238E27FC236}">
                <a16:creationId xmlns:a16="http://schemas.microsoft.com/office/drawing/2014/main" id="{A534138F-CADF-4837-9D9D-D4D3B7060166}"/>
              </a:ext>
            </a:extLst>
          </p:cNvPr>
          <p:cNvCxnSpPr>
            <a:cxnSpLocks/>
            <a:stCxn id="87" idx="3"/>
          </p:cNvCxnSpPr>
          <p:nvPr/>
        </p:nvCxnSpPr>
        <p:spPr>
          <a:xfrm flipV="1">
            <a:off x="1808292" y="2616453"/>
            <a:ext cx="744412" cy="2073568"/>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8" name="Elbow Connector 61">
            <a:extLst>
              <a:ext uri="{FF2B5EF4-FFF2-40B4-BE49-F238E27FC236}">
                <a16:creationId xmlns:a16="http://schemas.microsoft.com/office/drawing/2014/main" id="{B0902C51-85BB-40B8-939C-84AC8436C2C7}"/>
              </a:ext>
            </a:extLst>
          </p:cNvPr>
          <p:cNvCxnSpPr>
            <a:cxnSpLocks/>
            <a:stCxn id="71" idx="3"/>
            <a:endCxn id="67" idx="1"/>
          </p:cNvCxnSpPr>
          <p:nvPr/>
        </p:nvCxnSpPr>
        <p:spPr>
          <a:xfrm flipV="1">
            <a:off x="1811212" y="2430626"/>
            <a:ext cx="474788" cy="2649"/>
          </a:xfrm>
          <a:prstGeom prst="straightConnector1">
            <a:avLst/>
          </a:prstGeom>
          <a:ln w="25400" cmpd="sng">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2" name="Content Placeholder 2">
            <a:extLst>
              <a:ext uri="{FF2B5EF4-FFF2-40B4-BE49-F238E27FC236}">
                <a16:creationId xmlns:a16="http://schemas.microsoft.com/office/drawing/2014/main" id="{4D8B9870-CED6-4907-B728-1781B1A8B56E}"/>
              </a:ext>
            </a:extLst>
          </p:cNvPr>
          <p:cNvSpPr txBox="1">
            <a:spLocks/>
          </p:cNvSpPr>
          <p:nvPr/>
        </p:nvSpPr>
        <p:spPr>
          <a:xfrm>
            <a:off x="3809999" y="838200"/>
            <a:ext cx="5257801" cy="3276600"/>
          </a:xfrm>
          <a:prstGeom prst="rect">
            <a:avLst/>
          </a:prstGeom>
          <a:ln>
            <a:noFill/>
          </a:ln>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600" dirty="0">
                <a:solidFill>
                  <a:srgbClr val="FF0000"/>
                </a:solidFill>
              </a:rPr>
              <a:t>The district-developed summative course final exams should feed into the district-developed (but teacher-timed) major-unit modular interim assessments (e.g., four mid-semester unit tests and mid-semester paper assignment). This is done by basing a complete unit test on only the content aligned to the major curriculum unit (meaning that a subset of the course final is expanded on in the major-unit modular interim assessments).</a:t>
            </a:r>
          </a:p>
          <a:p>
            <a:pPr marL="0" indent="0">
              <a:buFont typeface="Arial" panose="020B0604020202020204" pitchFamily="34" charset="0"/>
              <a:buNone/>
            </a:pPr>
            <a:endParaRPr lang="en-US" sz="1600" dirty="0">
              <a:solidFill>
                <a:srgbClr val="FF0000"/>
              </a:solidFill>
            </a:endParaRPr>
          </a:p>
          <a:p>
            <a:pPr marL="0" indent="0">
              <a:buFont typeface="Arial" panose="020B0604020202020204" pitchFamily="34" charset="0"/>
              <a:buNone/>
            </a:pPr>
            <a:r>
              <a:rPr lang="en-US" sz="1600" dirty="0">
                <a:solidFill>
                  <a:srgbClr val="FF0000"/>
                </a:solidFill>
              </a:rPr>
              <a:t>Teachers can then use a exemplar form of the major unit modular interim assessments to inform their own development of minor-unit modular interim assessments (e.g., weekly quizzes or essay assignments).</a:t>
            </a:r>
          </a:p>
          <a:p>
            <a:pPr marL="0" indent="0">
              <a:buFont typeface="Arial" panose="020B0604020202020204" pitchFamily="34" charset="0"/>
              <a:buNone/>
            </a:pPr>
            <a:endParaRPr lang="en-US" sz="1600" dirty="0">
              <a:solidFill>
                <a:srgbClr val="FF0000"/>
              </a:solidFill>
            </a:endParaRPr>
          </a:p>
          <a:p>
            <a:pPr marL="0" indent="0">
              <a:buFont typeface="Arial" panose="020B0604020202020204" pitchFamily="34" charset="0"/>
              <a:buNone/>
            </a:pPr>
            <a:r>
              <a:rPr lang="en-US" sz="1600" dirty="0">
                <a:solidFill>
                  <a:srgbClr val="FF0000"/>
                </a:solidFill>
              </a:rPr>
              <a:t>To make the system effective, teachers also need to work using a learning theory reasonably compatible with the one used to develop the state standards and the district curriculum.</a:t>
            </a:r>
          </a:p>
        </p:txBody>
      </p:sp>
      <p:sp>
        <p:nvSpPr>
          <p:cNvPr id="23" name="TextBox 22">
            <a:extLst>
              <a:ext uri="{FF2B5EF4-FFF2-40B4-BE49-F238E27FC236}">
                <a16:creationId xmlns:a16="http://schemas.microsoft.com/office/drawing/2014/main" id="{AE4C283E-3022-4E40-BCF4-3CCE6F91BC32}"/>
              </a:ext>
            </a:extLst>
          </p:cNvPr>
          <p:cNvSpPr txBox="1"/>
          <p:nvPr/>
        </p:nvSpPr>
        <p:spPr>
          <a:xfrm>
            <a:off x="5782405" y="5431703"/>
            <a:ext cx="1110767" cy="338554"/>
          </a:xfrm>
          <a:prstGeom prst="rect">
            <a:avLst/>
          </a:prstGeom>
          <a:noFill/>
        </p:spPr>
        <p:txBody>
          <a:bodyPr wrap="square" rtlCol="0">
            <a:spAutoFit/>
          </a:bodyPr>
          <a:lstStyle/>
          <a:p>
            <a:r>
              <a:rPr lang="en-US" sz="800" dirty="0">
                <a:solidFill>
                  <a:schemeClr val="accent3">
                    <a:lumMod val="75000"/>
                  </a:schemeClr>
                </a:solidFill>
              </a:rPr>
              <a:t>3 mid-term tests</a:t>
            </a:r>
          </a:p>
          <a:p>
            <a:r>
              <a:rPr lang="en-US" sz="800" dirty="0">
                <a:solidFill>
                  <a:schemeClr val="accent3">
                    <a:lumMod val="75000"/>
                  </a:schemeClr>
                </a:solidFill>
              </a:rPr>
              <a:t>Developed by district</a:t>
            </a:r>
          </a:p>
        </p:txBody>
      </p:sp>
      <p:sp>
        <p:nvSpPr>
          <p:cNvPr id="24" name="TextBox 23">
            <a:extLst>
              <a:ext uri="{FF2B5EF4-FFF2-40B4-BE49-F238E27FC236}">
                <a16:creationId xmlns:a16="http://schemas.microsoft.com/office/drawing/2014/main" id="{00FF0D06-CFA1-4EF3-B070-182AF9C1AC5A}"/>
              </a:ext>
            </a:extLst>
          </p:cNvPr>
          <p:cNvSpPr txBox="1"/>
          <p:nvPr/>
        </p:nvSpPr>
        <p:spPr>
          <a:xfrm>
            <a:off x="7877906" y="5549721"/>
            <a:ext cx="943706" cy="215444"/>
          </a:xfrm>
          <a:prstGeom prst="rect">
            <a:avLst/>
          </a:prstGeom>
          <a:noFill/>
        </p:spPr>
        <p:txBody>
          <a:bodyPr wrap="square" rtlCol="0">
            <a:spAutoFit/>
          </a:bodyPr>
          <a:lstStyle/>
          <a:p>
            <a:r>
              <a:rPr lang="en-US" sz="800" dirty="0">
                <a:solidFill>
                  <a:schemeClr val="accent6">
                    <a:lumMod val="75000"/>
                  </a:schemeClr>
                </a:solidFill>
              </a:rPr>
              <a:t>Timed by teacher</a:t>
            </a:r>
          </a:p>
        </p:txBody>
      </p:sp>
      <p:sp>
        <p:nvSpPr>
          <p:cNvPr id="26" name="TextBox 25">
            <a:extLst>
              <a:ext uri="{FF2B5EF4-FFF2-40B4-BE49-F238E27FC236}">
                <a16:creationId xmlns:a16="http://schemas.microsoft.com/office/drawing/2014/main" id="{E1DFB592-3CCD-4D7C-8624-F6F91AC20D72}"/>
              </a:ext>
            </a:extLst>
          </p:cNvPr>
          <p:cNvSpPr txBox="1"/>
          <p:nvPr/>
        </p:nvSpPr>
        <p:spPr>
          <a:xfrm>
            <a:off x="7907404" y="4891606"/>
            <a:ext cx="1011956" cy="215444"/>
          </a:xfrm>
          <a:prstGeom prst="rect">
            <a:avLst/>
          </a:prstGeom>
          <a:noFill/>
        </p:spPr>
        <p:txBody>
          <a:bodyPr wrap="square" rtlCol="0">
            <a:spAutoFit/>
          </a:bodyPr>
          <a:lstStyle/>
          <a:p>
            <a:pPr algn="r"/>
            <a:r>
              <a:rPr lang="en-US" sz="800" dirty="0">
                <a:solidFill>
                  <a:schemeClr val="accent6">
                    <a:lumMod val="75000"/>
                  </a:schemeClr>
                </a:solidFill>
              </a:rPr>
              <a:t>Graded homework</a:t>
            </a:r>
          </a:p>
        </p:txBody>
      </p:sp>
      <p:sp>
        <p:nvSpPr>
          <p:cNvPr id="27" name="TextBox 26">
            <a:extLst>
              <a:ext uri="{FF2B5EF4-FFF2-40B4-BE49-F238E27FC236}">
                <a16:creationId xmlns:a16="http://schemas.microsoft.com/office/drawing/2014/main" id="{07116157-3705-4595-A6E5-5C8967170366}"/>
              </a:ext>
            </a:extLst>
          </p:cNvPr>
          <p:cNvSpPr txBox="1"/>
          <p:nvPr/>
        </p:nvSpPr>
        <p:spPr>
          <a:xfrm>
            <a:off x="6934199" y="4896570"/>
            <a:ext cx="1011958" cy="215444"/>
          </a:xfrm>
          <a:prstGeom prst="rect">
            <a:avLst/>
          </a:prstGeom>
          <a:noFill/>
        </p:spPr>
        <p:txBody>
          <a:bodyPr wrap="square" rtlCol="0">
            <a:spAutoFit/>
          </a:bodyPr>
          <a:lstStyle/>
          <a:p>
            <a:r>
              <a:rPr lang="en-US" sz="800" dirty="0">
                <a:solidFill>
                  <a:schemeClr val="accent6">
                    <a:lumMod val="75000"/>
                  </a:schemeClr>
                </a:solidFill>
              </a:rPr>
              <a:t>Quizzes</a:t>
            </a:r>
          </a:p>
        </p:txBody>
      </p:sp>
      <p:sp>
        <p:nvSpPr>
          <p:cNvPr id="28" name="TextBox 27">
            <a:extLst>
              <a:ext uri="{FF2B5EF4-FFF2-40B4-BE49-F238E27FC236}">
                <a16:creationId xmlns:a16="http://schemas.microsoft.com/office/drawing/2014/main" id="{4F20E76F-0DFA-48A8-BC1E-B905D0FCD500}"/>
              </a:ext>
            </a:extLst>
          </p:cNvPr>
          <p:cNvSpPr txBox="1"/>
          <p:nvPr/>
        </p:nvSpPr>
        <p:spPr>
          <a:xfrm>
            <a:off x="2285999" y="5541894"/>
            <a:ext cx="714568" cy="218951"/>
          </a:xfrm>
          <a:prstGeom prst="rect">
            <a:avLst/>
          </a:prstGeom>
          <a:noFill/>
        </p:spPr>
        <p:txBody>
          <a:bodyPr wrap="square" rtlCol="0">
            <a:spAutoFit/>
          </a:bodyPr>
          <a:lstStyle/>
          <a:p>
            <a:r>
              <a:rPr lang="en-US" sz="800" dirty="0">
                <a:solidFill>
                  <a:schemeClr val="accent3">
                    <a:lumMod val="75000"/>
                  </a:schemeClr>
                </a:solidFill>
              </a:rPr>
              <a:t>Final exam,</a:t>
            </a:r>
          </a:p>
        </p:txBody>
      </p:sp>
      <p:sp>
        <p:nvSpPr>
          <p:cNvPr id="29" name="Rectangle 28">
            <a:extLst>
              <a:ext uri="{FF2B5EF4-FFF2-40B4-BE49-F238E27FC236}">
                <a16:creationId xmlns:a16="http://schemas.microsoft.com/office/drawing/2014/main" id="{9E3F5767-8286-4315-8B62-479FEC66EFD9}"/>
              </a:ext>
            </a:extLst>
          </p:cNvPr>
          <p:cNvSpPr/>
          <p:nvPr/>
        </p:nvSpPr>
        <p:spPr>
          <a:xfrm>
            <a:off x="3095435" y="5545402"/>
            <a:ext cx="1503938" cy="215444"/>
          </a:xfrm>
          <a:prstGeom prst="rect">
            <a:avLst/>
          </a:prstGeom>
        </p:spPr>
        <p:txBody>
          <a:bodyPr wrap="none">
            <a:spAutoFit/>
          </a:bodyPr>
          <a:lstStyle/>
          <a:p>
            <a:r>
              <a:rPr lang="en-US" sz="800" dirty="0">
                <a:solidFill>
                  <a:schemeClr val="accent3">
                    <a:lumMod val="75000"/>
                  </a:schemeClr>
                </a:solidFill>
              </a:rPr>
              <a:t>project, paper, or performance</a:t>
            </a:r>
            <a:endParaRPr lang="en-US" sz="800" dirty="0"/>
          </a:p>
        </p:txBody>
      </p:sp>
      <p:sp>
        <p:nvSpPr>
          <p:cNvPr id="30" name="Rounded Rectangle 84">
            <a:extLst>
              <a:ext uri="{FF2B5EF4-FFF2-40B4-BE49-F238E27FC236}">
                <a16:creationId xmlns:a16="http://schemas.microsoft.com/office/drawing/2014/main" id="{5C089144-7D19-4BBD-8772-1F17000FE412}"/>
              </a:ext>
            </a:extLst>
          </p:cNvPr>
          <p:cNvSpPr/>
          <p:nvPr/>
        </p:nvSpPr>
        <p:spPr>
          <a:xfrm>
            <a:off x="3581400" y="6488690"/>
            <a:ext cx="1016176" cy="275526"/>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Teacher</a:t>
            </a:r>
          </a:p>
        </p:txBody>
      </p:sp>
    </p:spTree>
    <p:extLst>
      <p:ext uri="{BB962C8B-B14F-4D97-AF65-F5344CB8AC3E}">
        <p14:creationId xmlns:p14="http://schemas.microsoft.com/office/powerpoint/2010/main" val="4120383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D31916-81ED-4924-9DCD-7C02E5C561DD}"/>
              </a:ext>
            </a:extLst>
          </p:cNvPr>
          <p:cNvSpPr>
            <a:spLocks noGrp="1"/>
          </p:cNvSpPr>
          <p:nvPr>
            <p:ph type="title"/>
          </p:nvPr>
        </p:nvSpPr>
        <p:spPr/>
        <p:txBody>
          <a:bodyPr/>
          <a:lstStyle/>
          <a:p>
            <a:r>
              <a:rPr lang="en-US" dirty="0"/>
              <a:t>What Does the System Look Like?</a:t>
            </a:r>
          </a:p>
        </p:txBody>
      </p:sp>
      <p:sp>
        <p:nvSpPr>
          <p:cNvPr id="42" name="Rounded Rectangle 82">
            <a:extLst>
              <a:ext uri="{FF2B5EF4-FFF2-40B4-BE49-F238E27FC236}">
                <a16:creationId xmlns:a16="http://schemas.microsoft.com/office/drawing/2014/main" id="{63CAF75C-F938-4614-AC15-054557B64E24}"/>
              </a:ext>
            </a:extLst>
          </p:cNvPr>
          <p:cNvSpPr/>
          <p:nvPr/>
        </p:nvSpPr>
        <p:spPr>
          <a:xfrm>
            <a:off x="1772141" y="6488690"/>
            <a:ext cx="722918" cy="27552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State</a:t>
            </a:r>
          </a:p>
        </p:txBody>
      </p:sp>
      <p:sp>
        <p:nvSpPr>
          <p:cNvPr id="43" name="Rounded Rectangle 83">
            <a:extLst>
              <a:ext uri="{FF2B5EF4-FFF2-40B4-BE49-F238E27FC236}">
                <a16:creationId xmlns:a16="http://schemas.microsoft.com/office/drawing/2014/main" id="{DEF2790A-73DF-4992-BA48-D8CA9298B9F9}"/>
              </a:ext>
            </a:extLst>
          </p:cNvPr>
          <p:cNvSpPr/>
          <p:nvPr/>
        </p:nvSpPr>
        <p:spPr>
          <a:xfrm>
            <a:off x="2590800" y="6488690"/>
            <a:ext cx="901612" cy="275526"/>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District</a:t>
            </a:r>
          </a:p>
        </p:txBody>
      </p:sp>
      <p:sp>
        <p:nvSpPr>
          <p:cNvPr id="44" name="Rounded Rectangle 84">
            <a:extLst>
              <a:ext uri="{FF2B5EF4-FFF2-40B4-BE49-F238E27FC236}">
                <a16:creationId xmlns:a16="http://schemas.microsoft.com/office/drawing/2014/main" id="{8E12C3DB-2081-4883-B844-B86C9C4775DC}"/>
              </a:ext>
            </a:extLst>
          </p:cNvPr>
          <p:cNvSpPr/>
          <p:nvPr/>
        </p:nvSpPr>
        <p:spPr>
          <a:xfrm>
            <a:off x="3581400" y="6488690"/>
            <a:ext cx="1016176" cy="275526"/>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Teacher</a:t>
            </a:r>
          </a:p>
        </p:txBody>
      </p:sp>
      <p:sp>
        <p:nvSpPr>
          <p:cNvPr id="46" name="Rectangle 45">
            <a:extLst>
              <a:ext uri="{FF2B5EF4-FFF2-40B4-BE49-F238E27FC236}">
                <a16:creationId xmlns:a16="http://schemas.microsoft.com/office/drawing/2014/main" id="{BCD68392-EB56-421F-B1C8-CCFE7C6A8AFC}"/>
              </a:ext>
            </a:extLst>
          </p:cNvPr>
          <p:cNvSpPr/>
          <p:nvPr/>
        </p:nvSpPr>
        <p:spPr>
          <a:xfrm>
            <a:off x="0" y="6439531"/>
            <a:ext cx="1677319" cy="369332"/>
          </a:xfrm>
          <a:prstGeom prst="rect">
            <a:avLst/>
          </a:prstGeom>
        </p:spPr>
        <p:txBody>
          <a:bodyPr wrap="none">
            <a:spAutoFit/>
          </a:bodyPr>
          <a:lstStyle/>
          <a:p>
            <a:r>
              <a:rPr lang="en-US" dirty="0"/>
              <a:t>Locus of control</a:t>
            </a:r>
          </a:p>
        </p:txBody>
      </p:sp>
      <p:sp>
        <p:nvSpPr>
          <p:cNvPr id="67" name="Rounded Rectangle 5">
            <a:extLst>
              <a:ext uri="{FF2B5EF4-FFF2-40B4-BE49-F238E27FC236}">
                <a16:creationId xmlns:a16="http://schemas.microsoft.com/office/drawing/2014/main" id="{C4209E2E-EDCB-4E6B-8E4F-3E522F604839}"/>
              </a:ext>
            </a:extLst>
          </p:cNvPr>
          <p:cNvSpPr/>
          <p:nvPr/>
        </p:nvSpPr>
        <p:spPr>
          <a:xfrm>
            <a:off x="2286000" y="2244800"/>
            <a:ext cx="1524000" cy="371652"/>
          </a:xfrm>
          <a:prstGeom prst="roundRect">
            <a:avLst/>
          </a:prstGeom>
          <a:solidFill>
            <a:schemeClr val="accent3">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Curriculum</a:t>
            </a:r>
          </a:p>
        </p:txBody>
      </p:sp>
      <p:cxnSp>
        <p:nvCxnSpPr>
          <p:cNvPr id="70" name="Straight Arrow Connector 69">
            <a:extLst>
              <a:ext uri="{FF2B5EF4-FFF2-40B4-BE49-F238E27FC236}">
                <a16:creationId xmlns:a16="http://schemas.microsoft.com/office/drawing/2014/main" id="{C4CA69B4-506C-4285-9AF4-81ECA823D449}"/>
              </a:ext>
            </a:extLst>
          </p:cNvPr>
          <p:cNvCxnSpPr>
            <a:cxnSpLocks/>
            <a:endCxn id="33" idx="1"/>
          </p:cNvCxnSpPr>
          <p:nvPr/>
        </p:nvCxnSpPr>
        <p:spPr>
          <a:xfrm rot="16200000" flipH="1">
            <a:off x="2186905" y="3782348"/>
            <a:ext cx="2586770" cy="254975"/>
          </a:xfrm>
          <a:prstGeom prst="bentConnector2">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1" name="Rounded Rectangle 13">
            <a:extLst>
              <a:ext uri="{FF2B5EF4-FFF2-40B4-BE49-F238E27FC236}">
                <a16:creationId xmlns:a16="http://schemas.microsoft.com/office/drawing/2014/main" id="{DED0A6A6-67C7-4287-BFA4-EAEC1F91DEF1}"/>
              </a:ext>
            </a:extLst>
          </p:cNvPr>
          <p:cNvSpPr/>
          <p:nvPr/>
        </p:nvSpPr>
        <p:spPr>
          <a:xfrm>
            <a:off x="287212" y="2244968"/>
            <a:ext cx="1524000" cy="37661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Standards</a:t>
            </a:r>
          </a:p>
        </p:txBody>
      </p:sp>
      <p:cxnSp>
        <p:nvCxnSpPr>
          <p:cNvPr id="72" name="Straight Arrow Connector 71">
            <a:extLst>
              <a:ext uri="{FF2B5EF4-FFF2-40B4-BE49-F238E27FC236}">
                <a16:creationId xmlns:a16="http://schemas.microsoft.com/office/drawing/2014/main" id="{5AB13E77-1DA2-461D-BA12-506566E100C7}"/>
              </a:ext>
            </a:extLst>
          </p:cNvPr>
          <p:cNvCxnSpPr>
            <a:cxnSpLocks/>
            <a:stCxn id="97" idx="2"/>
            <a:endCxn id="71" idx="0"/>
          </p:cNvCxnSpPr>
          <p:nvPr/>
        </p:nvCxnSpPr>
        <p:spPr>
          <a:xfrm>
            <a:off x="1049212" y="1810758"/>
            <a:ext cx="0" cy="434210"/>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4" name="Elbow Connector 26">
            <a:extLst>
              <a:ext uri="{FF2B5EF4-FFF2-40B4-BE49-F238E27FC236}">
                <a16:creationId xmlns:a16="http://schemas.microsoft.com/office/drawing/2014/main" id="{D0CA90C7-600E-4FEB-8A4E-1FB378D90D26}"/>
              </a:ext>
            </a:extLst>
          </p:cNvPr>
          <p:cNvCxnSpPr>
            <a:cxnSpLocks/>
            <a:stCxn id="97" idx="3"/>
            <a:endCxn id="67" idx="0"/>
          </p:cNvCxnSpPr>
          <p:nvPr/>
        </p:nvCxnSpPr>
        <p:spPr>
          <a:xfrm>
            <a:off x="1811212" y="1429758"/>
            <a:ext cx="1236788" cy="815042"/>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534CB7B0-8DDC-41BA-97F1-95226BB1775F}"/>
              </a:ext>
            </a:extLst>
          </p:cNvPr>
          <p:cNvCxnSpPr>
            <a:cxnSpLocks/>
            <a:stCxn id="71" idx="2"/>
            <a:endCxn id="87" idx="0"/>
          </p:cNvCxnSpPr>
          <p:nvPr/>
        </p:nvCxnSpPr>
        <p:spPr>
          <a:xfrm flipH="1">
            <a:off x="1047752" y="2621581"/>
            <a:ext cx="1460" cy="1576861"/>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7" name="Rounded Rectangle 29">
            <a:extLst>
              <a:ext uri="{FF2B5EF4-FFF2-40B4-BE49-F238E27FC236}">
                <a16:creationId xmlns:a16="http://schemas.microsoft.com/office/drawing/2014/main" id="{7FD5BFF7-125C-45D8-B1FF-57C01A3374A4}"/>
              </a:ext>
            </a:extLst>
          </p:cNvPr>
          <p:cNvSpPr/>
          <p:nvPr/>
        </p:nvSpPr>
        <p:spPr>
          <a:xfrm>
            <a:off x="287212" y="4198442"/>
            <a:ext cx="1521080" cy="98315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State Summative Assessment</a:t>
            </a:r>
          </a:p>
        </p:txBody>
      </p:sp>
      <p:cxnSp>
        <p:nvCxnSpPr>
          <p:cNvPr id="89" name="Straight Arrow Connector 53">
            <a:extLst>
              <a:ext uri="{FF2B5EF4-FFF2-40B4-BE49-F238E27FC236}">
                <a16:creationId xmlns:a16="http://schemas.microsoft.com/office/drawing/2014/main" id="{177856E5-F542-443A-9E56-3BAD94CDBBD9}"/>
              </a:ext>
            </a:extLst>
          </p:cNvPr>
          <p:cNvCxnSpPr>
            <a:cxnSpLocks/>
            <a:stCxn id="87" idx="2"/>
            <a:endCxn id="90" idx="1"/>
          </p:cNvCxnSpPr>
          <p:nvPr/>
        </p:nvCxnSpPr>
        <p:spPr>
          <a:xfrm rot="16200000" flipH="1">
            <a:off x="1274171" y="4955179"/>
            <a:ext cx="785408" cy="1238247"/>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0" name="Rounded Rectangle 79">
            <a:extLst>
              <a:ext uri="{FF2B5EF4-FFF2-40B4-BE49-F238E27FC236}">
                <a16:creationId xmlns:a16="http://schemas.microsoft.com/office/drawing/2014/main" id="{B427D7DD-040B-4F9D-96A6-85002A07DCBE}"/>
              </a:ext>
            </a:extLst>
          </p:cNvPr>
          <p:cNvSpPr/>
          <p:nvPr/>
        </p:nvSpPr>
        <p:spPr>
          <a:xfrm>
            <a:off x="2285999" y="5770129"/>
            <a:ext cx="2590801" cy="393755"/>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Summative Course Finals</a:t>
            </a:r>
          </a:p>
        </p:txBody>
      </p:sp>
      <p:sp>
        <p:nvSpPr>
          <p:cNvPr id="91" name="Rounded Rectangle 79">
            <a:extLst>
              <a:ext uri="{FF2B5EF4-FFF2-40B4-BE49-F238E27FC236}">
                <a16:creationId xmlns:a16="http://schemas.microsoft.com/office/drawing/2014/main" id="{8EEE4F11-7337-4A1B-9A52-4F7A7D11D4AB}"/>
              </a:ext>
            </a:extLst>
          </p:cNvPr>
          <p:cNvSpPr/>
          <p:nvPr/>
        </p:nvSpPr>
        <p:spPr>
          <a:xfrm>
            <a:off x="6934200" y="4114800"/>
            <a:ext cx="1887412" cy="786384"/>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Minor-Unit Modular Interims</a:t>
            </a:r>
          </a:p>
        </p:txBody>
      </p:sp>
      <p:cxnSp>
        <p:nvCxnSpPr>
          <p:cNvPr id="93" name="Straight Arrow Connector 92">
            <a:extLst>
              <a:ext uri="{FF2B5EF4-FFF2-40B4-BE49-F238E27FC236}">
                <a16:creationId xmlns:a16="http://schemas.microsoft.com/office/drawing/2014/main" id="{BA9DF50C-BA70-4E89-A2D6-FB275AFD3B13}"/>
              </a:ext>
            </a:extLst>
          </p:cNvPr>
          <p:cNvCxnSpPr>
            <a:cxnSpLocks/>
            <a:stCxn id="90" idx="3"/>
            <a:endCxn id="95" idx="1"/>
          </p:cNvCxnSpPr>
          <p:nvPr/>
        </p:nvCxnSpPr>
        <p:spPr>
          <a:xfrm>
            <a:off x="4876800" y="5967007"/>
            <a:ext cx="914400" cy="0"/>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5" name="Rounded Rectangle 79">
            <a:extLst>
              <a:ext uri="{FF2B5EF4-FFF2-40B4-BE49-F238E27FC236}">
                <a16:creationId xmlns:a16="http://schemas.microsoft.com/office/drawing/2014/main" id="{4E7A72E9-278F-4FE9-B625-C9AFBFD055B2}"/>
              </a:ext>
            </a:extLst>
          </p:cNvPr>
          <p:cNvSpPr/>
          <p:nvPr/>
        </p:nvSpPr>
        <p:spPr>
          <a:xfrm>
            <a:off x="5791200" y="5770129"/>
            <a:ext cx="3030412" cy="393755"/>
          </a:xfrm>
          <a:prstGeom prst="roundRect">
            <a:avLst/>
          </a:prstGeom>
          <a:gradFill>
            <a:gsLst>
              <a:gs pos="55000">
                <a:schemeClr val="accent6">
                  <a:lumMod val="75000"/>
                </a:schemeClr>
              </a:gs>
              <a:gs pos="45000">
                <a:srgbClr val="77933C"/>
              </a:gs>
              <a:gs pos="100000">
                <a:schemeClr val="accent6">
                  <a:lumMod val="75000"/>
                </a:schemeClr>
              </a:gs>
              <a:gs pos="0">
                <a:schemeClr val="accent3">
                  <a:lumMod val="75000"/>
                </a:schemeClr>
              </a:gs>
            </a:gsLst>
            <a:lin ang="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Major-Unit Modular Interims</a:t>
            </a:r>
          </a:p>
        </p:txBody>
      </p:sp>
      <p:cxnSp>
        <p:nvCxnSpPr>
          <p:cNvPr id="96" name="Straight Arrow Connector 95">
            <a:extLst>
              <a:ext uri="{FF2B5EF4-FFF2-40B4-BE49-F238E27FC236}">
                <a16:creationId xmlns:a16="http://schemas.microsoft.com/office/drawing/2014/main" id="{8206D05E-6E31-4DE5-908C-563216166AF1}"/>
              </a:ext>
            </a:extLst>
          </p:cNvPr>
          <p:cNvCxnSpPr>
            <a:cxnSpLocks/>
            <a:endCxn id="91" idx="2"/>
          </p:cNvCxnSpPr>
          <p:nvPr/>
        </p:nvCxnSpPr>
        <p:spPr>
          <a:xfrm flipV="1">
            <a:off x="7877906" y="4901184"/>
            <a:ext cx="0" cy="868945"/>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7" name="Rounded Rectangle 13">
            <a:extLst>
              <a:ext uri="{FF2B5EF4-FFF2-40B4-BE49-F238E27FC236}">
                <a16:creationId xmlns:a16="http://schemas.microsoft.com/office/drawing/2014/main" id="{E916FAE9-1E19-418C-B7D1-CEE771D238D6}"/>
              </a:ext>
            </a:extLst>
          </p:cNvPr>
          <p:cNvSpPr/>
          <p:nvPr/>
        </p:nvSpPr>
        <p:spPr>
          <a:xfrm>
            <a:off x="287212" y="1048758"/>
            <a:ext cx="1524000" cy="762000"/>
          </a:xfrm>
          <a:prstGeom prst="roundRect">
            <a:avLst/>
          </a:prstGeom>
          <a:gradFill>
            <a:gsLst>
              <a:gs pos="74991">
                <a:schemeClr val="accent6">
                  <a:lumMod val="75000"/>
                </a:schemeClr>
              </a:gs>
              <a:gs pos="66655">
                <a:srgbClr val="77933C"/>
              </a:gs>
              <a:gs pos="35000">
                <a:schemeClr val="accent3">
                  <a:lumMod val="75000"/>
                </a:schemeClr>
              </a:gs>
              <a:gs pos="25000">
                <a:schemeClr val="accent1"/>
              </a:gs>
              <a:gs pos="0">
                <a:schemeClr val="accent1"/>
              </a:gs>
              <a:gs pos="100000">
                <a:schemeClr val="accent6">
                  <a:lumMod val="7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Learning Theory</a:t>
            </a:r>
          </a:p>
        </p:txBody>
      </p:sp>
      <p:cxnSp>
        <p:nvCxnSpPr>
          <p:cNvPr id="53" name="Straight Arrow Connector 52">
            <a:extLst>
              <a:ext uri="{FF2B5EF4-FFF2-40B4-BE49-F238E27FC236}">
                <a16:creationId xmlns:a16="http://schemas.microsoft.com/office/drawing/2014/main" id="{1D432C83-3F31-4355-910C-E29E37CFFD2E}"/>
              </a:ext>
            </a:extLst>
          </p:cNvPr>
          <p:cNvCxnSpPr>
            <a:cxnSpLocks/>
            <a:stCxn id="67" idx="2"/>
          </p:cNvCxnSpPr>
          <p:nvPr/>
        </p:nvCxnSpPr>
        <p:spPr>
          <a:xfrm>
            <a:off x="3048000" y="2616452"/>
            <a:ext cx="0" cy="3153677"/>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9" name="Elbow Connector 33">
            <a:extLst>
              <a:ext uri="{FF2B5EF4-FFF2-40B4-BE49-F238E27FC236}">
                <a16:creationId xmlns:a16="http://schemas.microsoft.com/office/drawing/2014/main" id="{A534138F-CADF-4837-9D9D-D4D3B7060166}"/>
              </a:ext>
            </a:extLst>
          </p:cNvPr>
          <p:cNvCxnSpPr>
            <a:cxnSpLocks/>
            <a:stCxn id="87" idx="3"/>
          </p:cNvCxnSpPr>
          <p:nvPr/>
        </p:nvCxnSpPr>
        <p:spPr>
          <a:xfrm flipV="1">
            <a:off x="1808292" y="2616453"/>
            <a:ext cx="744412" cy="2073568"/>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8" name="Elbow Connector 61">
            <a:extLst>
              <a:ext uri="{FF2B5EF4-FFF2-40B4-BE49-F238E27FC236}">
                <a16:creationId xmlns:a16="http://schemas.microsoft.com/office/drawing/2014/main" id="{B0902C51-85BB-40B8-939C-84AC8436C2C7}"/>
              </a:ext>
            </a:extLst>
          </p:cNvPr>
          <p:cNvCxnSpPr>
            <a:cxnSpLocks/>
            <a:stCxn id="71" idx="3"/>
            <a:endCxn id="67" idx="1"/>
          </p:cNvCxnSpPr>
          <p:nvPr/>
        </p:nvCxnSpPr>
        <p:spPr>
          <a:xfrm flipV="1">
            <a:off x="1811212" y="2430626"/>
            <a:ext cx="474788" cy="2649"/>
          </a:xfrm>
          <a:prstGeom prst="straightConnector1">
            <a:avLst/>
          </a:prstGeom>
          <a:ln w="25400" cmpd="sng">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7" name="Content Placeholder 2">
            <a:extLst>
              <a:ext uri="{FF2B5EF4-FFF2-40B4-BE49-F238E27FC236}">
                <a16:creationId xmlns:a16="http://schemas.microsoft.com/office/drawing/2014/main" id="{535F8D10-52E1-44F5-8742-29FA1AD52C20}"/>
              </a:ext>
            </a:extLst>
          </p:cNvPr>
          <p:cNvSpPr>
            <a:spLocks noGrp="1"/>
          </p:cNvSpPr>
          <p:nvPr>
            <p:ph idx="1"/>
          </p:nvPr>
        </p:nvSpPr>
        <p:spPr>
          <a:xfrm>
            <a:off x="3810000" y="785785"/>
            <a:ext cx="5334000" cy="2167213"/>
          </a:xfrm>
          <a:ln>
            <a:noFill/>
          </a:ln>
        </p:spPr>
        <p:txBody>
          <a:bodyPr>
            <a:normAutofit/>
          </a:bodyPr>
          <a:lstStyle/>
          <a:p>
            <a:pPr marL="0" indent="0">
              <a:buNone/>
            </a:pPr>
            <a:r>
              <a:rPr lang="en-US" sz="1600" dirty="0">
                <a:solidFill>
                  <a:srgbClr val="FF0000"/>
                </a:solidFill>
              </a:rPr>
              <a:t>The district uses its curriculum to develop major unit plans, which in turn determine the scope of the content covered in the district-developed major-unit modular interim assessments (along with the district-developed summative course final exams). </a:t>
            </a:r>
          </a:p>
          <a:p>
            <a:pPr marL="0" indent="0">
              <a:buNone/>
            </a:pPr>
            <a:endParaRPr lang="en-US" sz="1600" dirty="0">
              <a:solidFill>
                <a:srgbClr val="FF0000"/>
              </a:solidFill>
            </a:endParaRPr>
          </a:p>
          <a:p>
            <a:pPr marL="0" indent="0">
              <a:buNone/>
            </a:pPr>
            <a:r>
              <a:rPr lang="en-US" sz="1600" dirty="0">
                <a:solidFill>
                  <a:srgbClr val="FF0000"/>
                </a:solidFill>
              </a:rPr>
              <a:t>Teachers may adapt or adopt the major unit plans but must cover the same set of content with their major units.</a:t>
            </a:r>
          </a:p>
        </p:txBody>
      </p:sp>
      <p:cxnSp>
        <p:nvCxnSpPr>
          <p:cNvPr id="31" name="Straight Arrow Connector 69">
            <a:extLst>
              <a:ext uri="{FF2B5EF4-FFF2-40B4-BE49-F238E27FC236}">
                <a16:creationId xmlns:a16="http://schemas.microsoft.com/office/drawing/2014/main" id="{3F0F4D5A-F960-444F-BF70-284902052415}"/>
              </a:ext>
            </a:extLst>
          </p:cNvPr>
          <p:cNvCxnSpPr>
            <a:cxnSpLocks/>
            <a:stCxn id="33" idx="3"/>
            <a:endCxn id="95" idx="0"/>
          </p:cNvCxnSpPr>
          <p:nvPr/>
        </p:nvCxnSpPr>
        <p:spPr>
          <a:xfrm>
            <a:off x="5782405" y="5203221"/>
            <a:ext cx="1524001" cy="566908"/>
          </a:xfrm>
          <a:prstGeom prst="bentConnector2">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D8BB8D4E-D659-4F3B-B0D0-99BC99958CF0}"/>
              </a:ext>
            </a:extLst>
          </p:cNvPr>
          <p:cNvSpPr txBox="1"/>
          <p:nvPr/>
        </p:nvSpPr>
        <p:spPr>
          <a:xfrm>
            <a:off x="5782405" y="5431703"/>
            <a:ext cx="1110767" cy="338554"/>
          </a:xfrm>
          <a:prstGeom prst="rect">
            <a:avLst/>
          </a:prstGeom>
          <a:noFill/>
        </p:spPr>
        <p:txBody>
          <a:bodyPr wrap="square" rtlCol="0">
            <a:spAutoFit/>
          </a:bodyPr>
          <a:lstStyle/>
          <a:p>
            <a:r>
              <a:rPr lang="en-US" sz="800" dirty="0">
                <a:solidFill>
                  <a:schemeClr val="accent3">
                    <a:lumMod val="75000"/>
                  </a:schemeClr>
                </a:solidFill>
              </a:rPr>
              <a:t>3 mid-term tests</a:t>
            </a:r>
          </a:p>
          <a:p>
            <a:r>
              <a:rPr lang="en-US" sz="800" dirty="0">
                <a:solidFill>
                  <a:schemeClr val="accent3">
                    <a:lumMod val="75000"/>
                  </a:schemeClr>
                </a:solidFill>
              </a:rPr>
              <a:t>Developed by district</a:t>
            </a:r>
          </a:p>
        </p:txBody>
      </p:sp>
      <p:sp>
        <p:nvSpPr>
          <p:cNvPr id="28" name="TextBox 27">
            <a:extLst>
              <a:ext uri="{FF2B5EF4-FFF2-40B4-BE49-F238E27FC236}">
                <a16:creationId xmlns:a16="http://schemas.microsoft.com/office/drawing/2014/main" id="{0774B3DC-A520-4908-9E14-DB705AC25B36}"/>
              </a:ext>
            </a:extLst>
          </p:cNvPr>
          <p:cNvSpPr txBox="1"/>
          <p:nvPr/>
        </p:nvSpPr>
        <p:spPr>
          <a:xfrm>
            <a:off x="7877906" y="5549721"/>
            <a:ext cx="943706" cy="215444"/>
          </a:xfrm>
          <a:prstGeom prst="rect">
            <a:avLst/>
          </a:prstGeom>
          <a:noFill/>
        </p:spPr>
        <p:txBody>
          <a:bodyPr wrap="square" rtlCol="0">
            <a:spAutoFit/>
          </a:bodyPr>
          <a:lstStyle/>
          <a:p>
            <a:r>
              <a:rPr lang="en-US" sz="800" dirty="0">
                <a:solidFill>
                  <a:schemeClr val="accent6">
                    <a:lumMod val="75000"/>
                  </a:schemeClr>
                </a:solidFill>
              </a:rPr>
              <a:t>Timed by teacher</a:t>
            </a:r>
          </a:p>
        </p:txBody>
      </p:sp>
      <p:sp>
        <p:nvSpPr>
          <p:cNvPr id="33" name="Rounded Rectangle 73">
            <a:extLst>
              <a:ext uri="{FF2B5EF4-FFF2-40B4-BE49-F238E27FC236}">
                <a16:creationId xmlns:a16="http://schemas.microsoft.com/office/drawing/2014/main" id="{2F423378-1A52-485F-A167-00C06B4E05A9}"/>
              </a:ext>
            </a:extLst>
          </p:cNvPr>
          <p:cNvSpPr/>
          <p:nvPr/>
        </p:nvSpPr>
        <p:spPr>
          <a:xfrm>
            <a:off x="3607778" y="5006625"/>
            <a:ext cx="2174627" cy="393192"/>
          </a:xfrm>
          <a:prstGeom prst="roundRect">
            <a:avLst/>
          </a:prstGeom>
          <a:gradFill>
            <a:gsLst>
              <a:gs pos="76000">
                <a:schemeClr val="accent6">
                  <a:lumMod val="75000"/>
                </a:schemeClr>
              </a:gs>
              <a:gs pos="64000">
                <a:schemeClr val="accent3">
                  <a:lumMod val="75000"/>
                </a:schemeClr>
              </a:gs>
              <a:gs pos="0">
                <a:schemeClr val="accent3">
                  <a:lumMod val="75000"/>
                </a:schemeClr>
              </a:gs>
              <a:gs pos="100000">
                <a:schemeClr val="accent6">
                  <a:lumMod val="75000"/>
                </a:schemeClr>
              </a:gs>
            </a:gsLst>
            <a:lin ang="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Major Unit Planning</a:t>
            </a:r>
          </a:p>
        </p:txBody>
      </p:sp>
      <p:sp>
        <p:nvSpPr>
          <p:cNvPr id="38" name="TextBox 37">
            <a:extLst>
              <a:ext uri="{FF2B5EF4-FFF2-40B4-BE49-F238E27FC236}">
                <a16:creationId xmlns:a16="http://schemas.microsoft.com/office/drawing/2014/main" id="{98808B5F-C1E9-4F6B-9064-831DD01A4298}"/>
              </a:ext>
            </a:extLst>
          </p:cNvPr>
          <p:cNvSpPr txBox="1"/>
          <p:nvPr/>
        </p:nvSpPr>
        <p:spPr>
          <a:xfrm>
            <a:off x="7907404" y="4891606"/>
            <a:ext cx="1011956" cy="215444"/>
          </a:xfrm>
          <a:prstGeom prst="rect">
            <a:avLst/>
          </a:prstGeom>
          <a:noFill/>
        </p:spPr>
        <p:txBody>
          <a:bodyPr wrap="square" rtlCol="0">
            <a:spAutoFit/>
          </a:bodyPr>
          <a:lstStyle/>
          <a:p>
            <a:pPr algn="r"/>
            <a:r>
              <a:rPr lang="en-US" sz="800" dirty="0">
                <a:solidFill>
                  <a:schemeClr val="accent6">
                    <a:lumMod val="75000"/>
                  </a:schemeClr>
                </a:solidFill>
              </a:rPr>
              <a:t>Graded homework</a:t>
            </a:r>
          </a:p>
        </p:txBody>
      </p:sp>
      <p:sp>
        <p:nvSpPr>
          <p:cNvPr id="39" name="TextBox 38">
            <a:extLst>
              <a:ext uri="{FF2B5EF4-FFF2-40B4-BE49-F238E27FC236}">
                <a16:creationId xmlns:a16="http://schemas.microsoft.com/office/drawing/2014/main" id="{3676D9C8-AB82-444D-A7CB-44C0BDD02DAF}"/>
              </a:ext>
            </a:extLst>
          </p:cNvPr>
          <p:cNvSpPr txBox="1"/>
          <p:nvPr/>
        </p:nvSpPr>
        <p:spPr>
          <a:xfrm>
            <a:off x="6934199" y="4896570"/>
            <a:ext cx="1011958" cy="215444"/>
          </a:xfrm>
          <a:prstGeom prst="rect">
            <a:avLst/>
          </a:prstGeom>
          <a:noFill/>
        </p:spPr>
        <p:txBody>
          <a:bodyPr wrap="square" rtlCol="0">
            <a:spAutoFit/>
          </a:bodyPr>
          <a:lstStyle/>
          <a:p>
            <a:r>
              <a:rPr lang="en-US" sz="800" dirty="0">
                <a:solidFill>
                  <a:schemeClr val="accent6">
                    <a:lumMod val="75000"/>
                  </a:schemeClr>
                </a:solidFill>
              </a:rPr>
              <a:t>Quizzes</a:t>
            </a:r>
          </a:p>
        </p:txBody>
      </p:sp>
      <p:sp>
        <p:nvSpPr>
          <p:cNvPr id="40" name="TextBox 39">
            <a:extLst>
              <a:ext uri="{FF2B5EF4-FFF2-40B4-BE49-F238E27FC236}">
                <a16:creationId xmlns:a16="http://schemas.microsoft.com/office/drawing/2014/main" id="{4574BF79-73FD-42FC-B76D-554495D553C9}"/>
              </a:ext>
            </a:extLst>
          </p:cNvPr>
          <p:cNvSpPr txBox="1"/>
          <p:nvPr/>
        </p:nvSpPr>
        <p:spPr>
          <a:xfrm>
            <a:off x="2285999" y="5541894"/>
            <a:ext cx="714568" cy="218951"/>
          </a:xfrm>
          <a:prstGeom prst="rect">
            <a:avLst/>
          </a:prstGeom>
          <a:noFill/>
        </p:spPr>
        <p:txBody>
          <a:bodyPr wrap="square" rtlCol="0">
            <a:spAutoFit/>
          </a:bodyPr>
          <a:lstStyle/>
          <a:p>
            <a:r>
              <a:rPr lang="en-US" sz="800" dirty="0">
                <a:solidFill>
                  <a:schemeClr val="accent3">
                    <a:lumMod val="75000"/>
                  </a:schemeClr>
                </a:solidFill>
              </a:rPr>
              <a:t>Final exam,</a:t>
            </a:r>
          </a:p>
        </p:txBody>
      </p:sp>
      <p:sp>
        <p:nvSpPr>
          <p:cNvPr id="41" name="Rectangle 40">
            <a:extLst>
              <a:ext uri="{FF2B5EF4-FFF2-40B4-BE49-F238E27FC236}">
                <a16:creationId xmlns:a16="http://schemas.microsoft.com/office/drawing/2014/main" id="{C1A9AA66-E2CA-4650-98AA-F8F3AFAEE9E3}"/>
              </a:ext>
            </a:extLst>
          </p:cNvPr>
          <p:cNvSpPr/>
          <p:nvPr/>
        </p:nvSpPr>
        <p:spPr>
          <a:xfrm>
            <a:off x="3095435" y="5545402"/>
            <a:ext cx="1503938" cy="215444"/>
          </a:xfrm>
          <a:prstGeom prst="rect">
            <a:avLst/>
          </a:prstGeom>
        </p:spPr>
        <p:txBody>
          <a:bodyPr wrap="none">
            <a:spAutoFit/>
          </a:bodyPr>
          <a:lstStyle/>
          <a:p>
            <a:r>
              <a:rPr lang="en-US" sz="800" dirty="0">
                <a:solidFill>
                  <a:schemeClr val="accent3">
                    <a:lumMod val="75000"/>
                  </a:schemeClr>
                </a:solidFill>
              </a:rPr>
              <a:t>project, paper, or performance</a:t>
            </a:r>
            <a:endParaRPr lang="en-US" sz="800" dirty="0"/>
          </a:p>
        </p:txBody>
      </p:sp>
      <p:sp>
        <p:nvSpPr>
          <p:cNvPr id="50" name="TextBox 49">
            <a:extLst>
              <a:ext uri="{FF2B5EF4-FFF2-40B4-BE49-F238E27FC236}">
                <a16:creationId xmlns:a16="http://schemas.microsoft.com/office/drawing/2014/main" id="{61C61F50-33B8-4155-8BF0-A94617D36136}"/>
              </a:ext>
            </a:extLst>
          </p:cNvPr>
          <p:cNvSpPr txBox="1"/>
          <p:nvPr/>
        </p:nvSpPr>
        <p:spPr>
          <a:xfrm>
            <a:off x="3886199" y="4655206"/>
            <a:ext cx="988044" cy="338554"/>
          </a:xfrm>
          <a:prstGeom prst="rect">
            <a:avLst/>
          </a:prstGeom>
          <a:noFill/>
        </p:spPr>
        <p:txBody>
          <a:bodyPr wrap="square" rtlCol="0">
            <a:spAutoFit/>
          </a:bodyPr>
          <a:lstStyle/>
          <a:p>
            <a:r>
              <a:rPr lang="en-US" sz="800" dirty="0">
                <a:solidFill>
                  <a:schemeClr val="accent3">
                    <a:lumMod val="75000"/>
                  </a:schemeClr>
                </a:solidFill>
              </a:rPr>
              <a:t>Developed</a:t>
            </a:r>
          </a:p>
          <a:p>
            <a:r>
              <a:rPr lang="en-US" sz="800" dirty="0">
                <a:solidFill>
                  <a:schemeClr val="accent3">
                    <a:lumMod val="75000"/>
                  </a:schemeClr>
                </a:solidFill>
              </a:rPr>
              <a:t>by district</a:t>
            </a:r>
          </a:p>
        </p:txBody>
      </p:sp>
      <p:sp>
        <p:nvSpPr>
          <p:cNvPr id="51" name="TextBox 50">
            <a:extLst>
              <a:ext uri="{FF2B5EF4-FFF2-40B4-BE49-F238E27FC236}">
                <a16:creationId xmlns:a16="http://schemas.microsoft.com/office/drawing/2014/main" id="{4FD7FF8B-6984-4380-A79E-BC47ACF08F3F}"/>
              </a:ext>
            </a:extLst>
          </p:cNvPr>
          <p:cNvSpPr txBox="1"/>
          <p:nvPr/>
        </p:nvSpPr>
        <p:spPr>
          <a:xfrm>
            <a:off x="4856290" y="4679511"/>
            <a:ext cx="926114" cy="338554"/>
          </a:xfrm>
          <a:prstGeom prst="rect">
            <a:avLst/>
          </a:prstGeom>
          <a:noFill/>
        </p:spPr>
        <p:txBody>
          <a:bodyPr wrap="square" rtlCol="0">
            <a:spAutoFit/>
          </a:bodyPr>
          <a:lstStyle/>
          <a:p>
            <a:r>
              <a:rPr lang="en-US" sz="800" dirty="0">
                <a:solidFill>
                  <a:schemeClr val="accent6">
                    <a:lumMod val="75000"/>
                  </a:schemeClr>
                </a:solidFill>
              </a:rPr>
              <a:t>Adopted/adapted by teacher</a:t>
            </a:r>
          </a:p>
        </p:txBody>
      </p:sp>
    </p:spTree>
    <p:extLst>
      <p:ext uri="{BB962C8B-B14F-4D97-AF65-F5344CB8AC3E}">
        <p14:creationId xmlns:p14="http://schemas.microsoft.com/office/powerpoint/2010/main" val="2654940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
                                            <p:txEl>
                                              <p:pRg st="0" end="0"/>
                                            </p:txEl>
                                          </p:spTgt>
                                        </p:tgtEl>
                                        <p:attrNameLst>
                                          <p:attrName>style.visibility</p:attrName>
                                        </p:attrNameLst>
                                      </p:cBhvr>
                                      <p:to>
                                        <p:strVal val="visible"/>
                                      </p:to>
                                    </p:set>
                                    <p:animEffect transition="in" filter="fade">
                                      <p:cBhvr>
                                        <p:cTn id="7" dur="500"/>
                                        <p:tgtEl>
                                          <p:spTgt spid="4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7">
                                            <p:txEl>
                                              <p:pRg st="2" end="2"/>
                                            </p:txEl>
                                          </p:spTgt>
                                        </p:tgtEl>
                                        <p:attrNameLst>
                                          <p:attrName>style.visibility</p:attrName>
                                        </p:attrNameLst>
                                      </p:cBhvr>
                                      <p:to>
                                        <p:strVal val="visible"/>
                                      </p:to>
                                    </p:set>
                                    <p:animEffect transition="in" filter="fade">
                                      <p:cBhvr>
                                        <p:cTn id="10" dur="500"/>
                                        <p:tgtEl>
                                          <p:spTgt spid="4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D31916-81ED-4924-9DCD-7C02E5C561DD}"/>
              </a:ext>
            </a:extLst>
          </p:cNvPr>
          <p:cNvSpPr>
            <a:spLocks noGrp="1"/>
          </p:cNvSpPr>
          <p:nvPr>
            <p:ph type="title"/>
          </p:nvPr>
        </p:nvSpPr>
        <p:spPr/>
        <p:txBody>
          <a:bodyPr/>
          <a:lstStyle/>
          <a:p>
            <a:r>
              <a:rPr lang="en-US" dirty="0"/>
              <a:t>What Does the System Look Like?</a:t>
            </a:r>
          </a:p>
        </p:txBody>
      </p:sp>
      <p:sp>
        <p:nvSpPr>
          <p:cNvPr id="42" name="Rounded Rectangle 82">
            <a:extLst>
              <a:ext uri="{FF2B5EF4-FFF2-40B4-BE49-F238E27FC236}">
                <a16:creationId xmlns:a16="http://schemas.microsoft.com/office/drawing/2014/main" id="{63CAF75C-F938-4614-AC15-054557B64E24}"/>
              </a:ext>
            </a:extLst>
          </p:cNvPr>
          <p:cNvSpPr/>
          <p:nvPr/>
        </p:nvSpPr>
        <p:spPr>
          <a:xfrm>
            <a:off x="1772141" y="6488690"/>
            <a:ext cx="722918" cy="27552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State</a:t>
            </a:r>
          </a:p>
        </p:txBody>
      </p:sp>
      <p:sp>
        <p:nvSpPr>
          <p:cNvPr id="43" name="Rounded Rectangle 83">
            <a:extLst>
              <a:ext uri="{FF2B5EF4-FFF2-40B4-BE49-F238E27FC236}">
                <a16:creationId xmlns:a16="http://schemas.microsoft.com/office/drawing/2014/main" id="{DEF2790A-73DF-4992-BA48-D8CA9298B9F9}"/>
              </a:ext>
            </a:extLst>
          </p:cNvPr>
          <p:cNvSpPr/>
          <p:nvPr/>
        </p:nvSpPr>
        <p:spPr>
          <a:xfrm>
            <a:off x="2590800" y="6488690"/>
            <a:ext cx="901612" cy="275526"/>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District</a:t>
            </a:r>
          </a:p>
        </p:txBody>
      </p:sp>
      <p:sp>
        <p:nvSpPr>
          <p:cNvPr id="44" name="Rounded Rectangle 84">
            <a:extLst>
              <a:ext uri="{FF2B5EF4-FFF2-40B4-BE49-F238E27FC236}">
                <a16:creationId xmlns:a16="http://schemas.microsoft.com/office/drawing/2014/main" id="{8E12C3DB-2081-4883-B844-B86C9C4775DC}"/>
              </a:ext>
            </a:extLst>
          </p:cNvPr>
          <p:cNvSpPr/>
          <p:nvPr/>
        </p:nvSpPr>
        <p:spPr>
          <a:xfrm>
            <a:off x="3581400" y="6488690"/>
            <a:ext cx="1016176" cy="275526"/>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Teacher</a:t>
            </a:r>
          </a:p>
        </p:txBody>
      </p:sp>
      <p:sp>
        <p:nvSpPr>
          <p:cNvPr id="46" name="Rectangle 45">
            <a:extLst>
              <a:ext uri="{FF2B5EF4-FFF2-40B4-BE49-F238E27FC236}">
                <a16:creationId xmlns:a16="http://schemas.microsoft.com/office/drawing/2014/main" id="{BCD68392-EB56-421F-B1C8-CCFE7C6A8AFC}"/>
              </a:ext>
            </a:extLst>
          </p:cNvPr>
          <p:cNvSpPr/>
          <p:nvPr/>
        </p:nvSpPr>
        <p:spPr>
          <a:xfrm>
            <a:off x="0" y="6439531"/>
            <a:ext cx="1677319" cy="369332"/>
          </a:xfrm>
          <a:prstGeom prst="rect">
            <a:avLst/>
          </a:prstGeom>
        </p:spPr>
        <p:txBody>
          <a:bodyPr wrap="none">
            <a:spAutoFit/>
          </a:bodyPr>
          <a:lstStyle/>
          <a:p>
            <a:r>
              <a:rPr lang="en-US" dirty="0"/>
              <a:t>Locus of control</a:t>
            </a:r>
          </a:p>
        </p:txBody>
      </p:sp>
      <p:sp>
        <p:nvSpPr>
          <p:cNvPr id="67" name="Rounded Rectangle 5">
            <a:extLst>
              <a:ext uri="{FF2B5EF4-FFF2-40B4-BE49-F238E27FC236}">
                <a16:creationId xmlns:a16="http://schemas.microsoft.com/office/drawing/2014/main" id="{C4209E2E-EDCB-4E6B-8E4F-3E522F604839}"/>
              </a:ext>
            </a:extLst>
          </p:cNvPr>
          <p:cNvSpPr/>
          <p:nvPr/>
        </p:nvSpPr>
        <p:spPr>
          <a:xfrm>
            <a:off x="2286000" y="2244800"/>
            <a:ext cx="1524000" cy="371652"/>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Curriculum</a:t>
            </a:r>
          </a:p>
        </p:txBody>
      </p:sp>
      <p:sp>
        <p:nvSpPr>
          <p:cNvPr id="71" name="Rounded Rectangle 13">
            <a:extLst>
              <a:ext uri="{FF2B5EF4-FFF2-40B4-BE49-F238E27FC236}">
                <a16:creationId xmlns:a16="http://schemas.microsoft.com/office/drawing/2014/main" id="{DED0A6A6-67C7-4287-BFA4-EAEC1F91DEF1}"/>
              </a:ext>
            </a:extLst>
          </p:cNvPr>
          <p:cNvSpPr/>
          <p:nvPr/>
        </p:nvSpPr>
        <p:spPr>
          <a:xfrm>
            <a:off x="287212" y="2244968"/>
            <a:ext cx="1524000" cy="37661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Standards</a:t>
            </a:r>
          </a:p>
        </p:txBody>
      </p:sp>
      <p:cxnSp>
        <p:nvCxnSpPr>
          <p:cNvPr id="72" name="Straight Arrow Connector 71">
            <a:extLst>
              <a:ext uri="{FF2B5EF4-FFF2-40B4-BE49-F238E27FC236}">
                <a16:creationId xmlns:a16="http://schemas.microsoft.com/office/drawing/2014/main" id="{5AB13E77-1DA2-461D-BA12-506566E100C7}"/>
              </a:ext>
            </a:extLst>
          </p:cNvPr>
          <p:cNvCxnSpPr>
            <a:cxnSpLocks/>
            <a:stCxn id="97" idx="2"/>
            <a:endCxn id="71" idx="0"/>
          </p:cNvCxnSpPr>
          <p:nvPr/>
        </p:nvCxnSpPr>
        <p:spPr>
          <a:xfrm>
            <a:off x="1049212" y="1810758"/>
            <a:ext cx="0" cy="434210"/>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4" name="Elbow Connector 26">
            <a:extLst>
              <a:ext uri="{FF2B5EF4-FFF2-40B4-BE49-F238E27FC236}">
                <a16:creationId xmlns:a16="http://schemas.microsoft.com/office/drawing/2014/main" id="{D0CA90C7-600E-4FEB-8A4E-1FB378D90D26}"/>
              </a:ext>
            </a:extLst>
          </p:cNvPr>
          <p:cNvCxnSpPr>
            <a:cxnSpLocks/>
            <a:stCxn id="97" idx="3"/>
            <a:endCxn id="67" idx="0"/>
          </p:cNvCxnSpPr>
          <p:nvPr/>
        </p:nvCxnSpPr>
        <p:spPr>
          <a:xfrm>
            <a:off x="1811212" y="1429758"/>
            <a:ext cx="1236788" cy="815042"/>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534CB7B0-8DDC-41BA-97F1-95226BB1775F}"/>
              </a:ext>
            </a:extLst>
          </p:cNvPr>
          <p:cNvCxnSpPr>
            <a:cxnSpLocks/>
            <a:stCxn id="71" idx="2"/>
            <a:endCxn id="87" idx="0"/>
          </p:cNvCxnSpPr>
          <p:nvPr/>
        </p:nvCxnSpPr>
        <p:spPr>
          <a:xfrm flipH="1">
            <a:off x="1047752" y="2621581"/>
            <a:ext cx="1460" cy="1576861"/>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7" name="Rounded Rectangle 29">
            <a:extLst>
              <a:ext uri="{FF2B5EF4-FFF2-40B4-BE49-F238E27FC236}">
                <a16:creationId xmlns:a16="http://schemas.microsoft.com/office/drawing/2014/main" id="{7FD5BFF7-125C-45D8-B1FF-57C01A3374A4}"/>
              </a:ext>
            </a:extLst>
          </p:cNvPr>
          <p:cNvSpPr/>
          <p:nvPr/>
        </p:nvSpPr>
        <p:spPr>
          <a:xfrm>
            <a:off x="287212" y="4198442"/>
            <a:ext cx="1521080" cy="98315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State Summative Assessment</a:t>
            </a:r>
          </a:p>
        </p:txBody>
      </p:sp>
      <p:cxnSp>
        <p:nvCxnSpPr>
          <p:cNvPr id="89" name="Straight Arrow Connector 53">
            <a:extLst>
              <a:ext uri="{FF2B5EF4-FFF2-40B4-BE49-F238E27FC236}">
                <a16:creationId xmlns:a16="http://schemas.microsoft.com/office/drawing/2014/main" id="{177856E5-F542-443A-9E56-3BAD94CDBBD9}"/>
              </a:ext>
            </a:extLst>
          </p:cNvPr>
          <p:cNvCxnSpPr>
            <a:cxnSpLocks/>
            <a:stCxn id="87" idx="2"/>
            <a:endCxn id="90" idx="1"/>
          </p:cNvCxnSpPr>
          <p:nvPr/>
        </p:nvCxnSpPr>
        <p:spPr>
          <a:xfrm rot="16200000" flipH="1">
            <a:off x="1274171" y="4955179"/>
            <a:ext cx="785408" cy="1238247"/>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0" name="Rounded Rectangle 79">
            <a:extLst>
              <a:ext uri="{FF2B5EF4-FFF2-40B4-BE49-F238E27FC236}">
                <a16:creationId xmlns:a16="http://schemas.microsoft.com/office/drawing/2014/main" id="{B427D7DD-040B-4F9D-96A6-85002A07DCBE}"/>
              </a:ext>
            </a:extLst>
          </p:cNvPr>
          <p:cNvSpPr/>
          <p:nvPr/>
        </p:nvSpPr>
        <p:spPr>
          <a:xfrm>
            <a:off x="2285999" y="5770129"/>
            <a:ext cx="2590801" cy="393755"/>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Summative Course Finals</a:t>
            </a:r>
          </a:p>
        </p:txBody>
      </p:sp>
      <p:sp>
        <p:nvSpPr>
          <p:cNvPr id="91" name="Rounded Rectangle 79">
            <a:extLst>
              <a:ext uri="{FF2B5EF4-FFF2-40B4-BE49-F238E27FC236}">
                <a16:creationId xmlns:a16="http://schemas.microsoft.com/office/drawing/2014/main" id="{8EEE4F11-7337-4A1B-9A52-4F7A7D11D4AB}"/>
              </a:ext>
            </a:extLst>
          </p:cNvPr>
          <p:cNvSpPr/>
          <p:nvPr/>
        </p:nvSpPr>
        <p:spPr>
          <a:xfrm>
            <a:off x="6934200" y="4114800"/>
            <a:ext cx="1887412" cy="786384"/>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Minor-Unit Modular Interims</a:t>
            </a:r>
          </a:p>
        </p:txBody>
      </p:sp>
      <p:cxnSp>
        <p:nvCxnSpPr>
          <p:cNvPr id="93" name="Straight Arrow Connector 92">
            <a:extLst>
              <a:ext uri="{FF2B5EF4-FFF2-40B4-BE49-F238E27FC236}">
                <a16:creationId xmlns:a16="http://schemas.microsoft.com/office/drawing/2014/main" id="{BA9DF50C-BA70-4E89-A2D6-FB275AFD3B13}"/>
              </a:ext>
            </a:extLst>
          </p:cNvPr>
          <p:cNvCxnSpPr>
            <a:cxnSpLocks/>
            <a:stCxn id="90" idx="3"/>
            <a:endCxn id="95" idx="1"/>
          </p:cNvCxnSpPr>
          <p:nvPr/>
        </p:nvCxnSpPr>
        <p:spPr>
          <a:xfrm>
            <a:off x="4876800" y="5967007"/>
            <a:ext cx="914400" cy="0"/>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5" name="Rounded Rectangle 79">
            <a:extLst>
              <a:ext uri="{FF2B5EF4-FFF2-40B4-BE49-F238E27FC236}">
                <a16:creationId xmlns:a16="http://schemas.microsoft.com/office/drawing/2014/main" id="{4E7A72E9-278F-4FE9-B625-C9AFBFD055B2}"/>
              </a:ext>
            </a:extLst>
          </p:cNvPr>
          <p:cNvSpPr/>
          <p:nvPr/>
        </p:nvSpPr>
        <p:spPr>
          <a:xfrm>
            <a:off x="5791200" y="5770129"/>
            <a:ext cx="3030412" cy="393755"/>
          </a:xfrm>
          <a:prstGeom prst="roundRect">
            <a:avLst/>
          </a:prstGeom>
          <a:gradFill>
            <a:gsLst>
              <a:gs pos="55000">
                <a:schemeClr val="accent6">
                  <a:lumMod val="75000"/>
                </a:schemeClr>
              </a:gs>
              <a:gs pos="45000">
                <a:srgbClr val="77933C"/>
              </a:gs>
              <a:gs pos="100000">
                <a:schemeClr val="accent6">
                  <a:lumMod val="75000"/>
                </a:schemeClr>
              </a:gs>
              <a:gs pos="0">
                <a:schemeClr val="accent3">
                  <a:lumMod val="7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Major-Unit Modular Interims</a:t>
            </a:r>
          </a:p>
        </p:txBody>
      </p:sp>
      <p:cxnSp>
        <p:nvCxnSpPr>
          <p:cNvPr id="96" name="Straight Arrow Connector 95">
            <a:extLst>
              <a:ext uri="{FF2B5EF4-FFF2-40B4-BE49-F238E27FC236}">
                <a16:creationId xmlns:a16="http://schemas.microsoft.com/office/drawing/2014/main" id="{8206D05E-6E31-4DE5-908C-563216166AF1}"/>
              </a:ext>
            </a:extLst>
          </p:cNvPr>
          <p:cNvCxnSpPr>
            <a:cxnSpLocks/>
            <a:endCxn id="91" idx="2"/>
          </p:cNvCxnSpPr>
          <p:nvPr/>
        </p:nvCxnSpPr>
        <p:spPr>
          <a:xfrm flipV="1">
            <a:off x="7877906" y="4901184"/>
            <a:ext cx="0" cy="868945"/>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7" name="Rounded Rectangle 13">
            <a:extLst>
              <a:ext uri="{FF2B5EF4-FFF2-40B4-BE49-F238E27FC236}">
                <a16:creationId xmlns:a16="http://schemas.microsoft.com/office/drawing/2014/main" id="{E916FAE9-1E19-418C-B7D1-CEE771D238D6}"/>
              </a:ext>
            </a:extLst>
          </p:cNvPr>
          <p:cNvSpPr/>
          <p:nvPr/>
        </p:nvSpPr>
        <p:spPr>
          <a:xfrm>
            <a:off x="287212" y="1048758"/>
            <a:ext cx="1524000" cy="762000"/>
          </a:xfrm>
          <a:prstGeom prst="roundRect">
            <a:avLst/>
          </a:prstGeom>
          <a:gradFill>
            <a:gsLst>
              <a:gs pos="74991">
                <a:schemeClr val="accent6">
                  <a:lumMod val="75000"/>
                </a:schemeClr>
              </a:gs>
              <a:gs pos="66655">
                <a:srgbClr val="77933C"/>
              </a:gs>
              <a:gs pos="35000">
                <a:schemeClr val="accent3">
                  <a:lumMod val="75000"/>
                </a:schemeClr>
              </a:gs>
              <a:gs pos="25000">
                <a:schemeClr val="accent1"/>
              </a:gs>
              <a:gs pos="0">
                <a:schemeClr val="accent1"/>
              </a:gs>
              <a:gs pos="100000">
                <a:schemeClr val="accent6">
                  <a:lumMod val="7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Learning Theory</a:t>
            </a:r>
          </a:p>
        </p:txBody>
      </p:sp>
      <p:cxnSp>
        <p:nvCxnSpPr>
          <p:cNvPr id="53" name="Straight Arrow Connector 52">
            <a:extLst>
              <a:ext uri="{FF2B5EF4-FFF2-40B4-BE49-F238E27FC236}">
                <a16:creationId xmlns:a16="http://schemas.microsoft.com/office/drawing/2014/main" id="{1D432C83-3F31-4355-910C-E29E37CFFD2E}"/>
              </a:ext>
            </a:extLst>
          </p:cNvPr>
          <p:cNvCxnSpPr>
            <a:cxnSpLocks/>
            <a:stCxn id="67" idx="2"/>
          </p:cNvCxnSpPr>
          <p:nvPr/>
        </p:nvCxnSpPr>
        <p:spPr>
          <a:xfrm>
            <a:off x="3048000" y="2616452"/>
            <a:ext cx="0" cy="3153677"/>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9" name="Elbow Connector 33">
            <a:extLst>
              <a:ext uri="{FF2B5EF4-FFF2-40B4-BE49-F238E27FC236}">
                <a16:creationId xmlns:a16="http://schemas.microsoft.com/office/drawing/2014/main" id="{A534138F-CADF-4837-9D9D-D4D3B7060166}"/>
              </a:ext>
            </a:extLst>
          </p:cNvPr>
          <p:cNvCxnSpPr>
            <a:cxnSpLocks/>
            <a:stCxn id="87" idx="3"/>
          </p:cNvCxnSpPr>
          <p:nvPr/>
        </p:nvCxnSpPr>
        <p:spPr>
          <a:xfrm flipV="1">
            <a:off x="1808292" y="2616453"/>
            <a:ext cx="744412" cy="2073568"/>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8" name="Elbow Connector 61">
            <a:extLst>
              <a:ext uri="{FF2B5EF4-FFF2-40B4-BE49-F238E27FC236}">
                <a16:creationId xmlns:a16="http://schemas.microsoft.com/office/drawing/2014/main" id="{B0902C51-85BB-40B8-939C-84AC8436C2C7}"/>
              </a:ext>
            </a:extLst>
          </p:cNvPr>
          <p:cNvCxnSpPr>
            <a:cxnSpLocks/>
            <a:stCxn id="71" idx="3"/>
            <a:endCxn id="67" idx="1"/>
          </p:cNvCxnSpPr>
          <p:nvPr/>
        </p:nvCxnSpPr>
        <p:spPr>
          <a:xfrm flipV="1">
            <a:off x="1811212" y="2430626"/>
            <a:ext cx="474788" cy="2649"/>
          </a:xfrm>
          <a:prstGeom prst="straightConnector1">
            <a:avLst/>
          </a:prstGeom>
          <a:ln w="25400" cmpd="sng">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4" name="Rounded Rectangle 73">
            <a:extLst>
              <a:ext uri="{FF2B5EF4-FFF2-40B4-BE49-F238E27FC236}">
                <a16:creationId xmlns:a16="http://schemas.microsoft.com/office/drawing/2014/main" id="{CB141662-F5BB-4801-BF0B-0AD1BC4DEF57}"/>
              </a:ext>
            </a:extLst>
          </p:cNvPr>
          <p:cNvSpPr/>
          <p:nvPr/>
        </p:nvSpPr>
        <p:spPr>
          <a:xfrm>
            <a:off x="3607777" y="2954704"/>
            <a:ext cx="1362810" cy="757246"/>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Minor Unit Planning</a:t>
            </a:r>
          </a:p>
        </p:txBody>
      </p:sp>
      <p:sp>
        <p:nvSpPr>
          <p:cNvPr id="47" name="Content Placeholder 2">
            <a:extLst>
              <a:ext uri="{FF2B5EF4-FFF2-40B4-BE49-F238E27FC236}">
                <a16:creationId xmlns:a16="http://schemas.microsoft.com/office/drawing/2014/main" id="{535F8D10-52E1-44F5-8742-29FA1AD52C20}"/>
              </a:ext>
            </a:extLst>
          </p:cNvPr>
          <p:cNvSpPr>
            <a:spLocks noGrp="1"/>
          </p:cNvSpPr>
          <p:nvPr>
            <p:ph idx="1"/>
          </p:nvPr>
        </p:nvSpPr>
        <p:spPr>
          <a:xfrm>
            <a:off x="3810000" y="785785"/>
            <a:ext cx="5334000" cy="2167213"/>
          </a:xfrm>
          <a:ln>
            <a:noFill/>
          </a:ln>
        </p:spPr>
        <p:txBody>
          <a:bodyPr>
            <a:normAutofit lnSpcReduction="10000"/>
          </a:bodyPr>
          <a:lstStyle/>
          <a:p>
            <a:pPr marL="0" indent="0">
              <a:buNone/>
            </a:pPr>
            <a:r>
              <a:rPr lang="en-US" sz="1600" dirty="0">
                <a:solidFill>
                  <a:srgbClr val="FF0000"/>
                </a:solidFill>
              </a:rPr>
              <a:t>Teachers use the district-developed major unit plans to develop their own minor-unit plans. The minor unit plans feed into the minor-unit modular interim assessments (along with the district-developed major-unit modular interim assessments).</a:t>
            </a:r>
          </a:p>
          <a:p>
            <a:pPr marL="0" indent="0">
              <a:buNone/>
            </a:pPr>
            <a:endParaRPr lang="en-US" sz="1600" dirty="0">
              <a:solidFill>
                <a:srgbClr val="FF0000"/>
              </a:solidFill>
            </a:endParaRPr>
          </a:p>
          <a:p>
            <a:pPr marL="0" indent="0">
              <a:buNone/>
            </a:pPr>
            <a:r>
              <a:rPr lang="en-US" sz="1600" dirty="0">
                <a:solidFill>
                  <a:srgbClr val="FF0000"/>
                </a:solidFill>
              </a:rPr>
              <a:t>How well students do on the teacher’s minor unit modular interim assessments also feeds back into the teacher’s minor unit planning.</a:t>
            </a:r>
          </a:p>
        </p:txBody>
      </p:sp>
      <p:sp>
        <p:nvSpPr>
          <p:cNvPr id="30" name="TextBox 29">
            <a:extLst>
              <a:ext uri="{FF2B5EF4-FFF2-40B4-BE49-F238E27FC236}">
                <a16:creationId xmlns:a16="http://schemas.microsoft.com/office/drawing/2014/main" id="{2E2E80BE-A01B-4B07-BE9D-1A63DB3795FB}"/>
              </a:ext>
            </a:extLst>
          </p:cNvPr>
          <p:cNvSpPr txBox="1"/>
          <p:nvPr/>
        </p:nvSpPr>
        <p:spPr>
          <a:xfrm>
            <a:off x="5782405" y="5431703"/>
            <a:ext cx="1110767" cy="338554"/>
          </a:xfrm>
          <a:prstGeom prst="rect">
            <a:avLst/>
          </a:prstGeom>
          <a:noFill/>
        </p:spPr>
        <p:txBody>
          <a:bodyPr wrap="square" rtlCol="0">
            <a:spAutoFit/>
          </a:bodyPr>
          <a:lstStyle/>
          <a:p>
            <a:r>
              <a:rPr lang="en-US" sz="800" dirty="0">
                <a:solidFill>
                  <a:schemeClr val="accent3">
                    <a:lumMod val="75000"/>
                  </a:schemeClr>
                </a:solidFill>
              </a:rPr>
              <a:t>3 mid-term tests</a:t>
            </a:r>
          </a:p>
          <a:p>
            <a:r>
              <a:rPr lang="en-US" sz="800" dirty="0">
                <a:solidFill>
                  <a:schemeClr val="accent3">
                    <a:lumMod val="75000"/>
                  </a:schemeClr>
                </a:solidFill>
              </a:rPr>
              <a:t>Developed by district</a:t>
            </a:r>
          </a:p>
        </p:txBody>
      </p:sp>
      <p:sp>
        <p:nvSpPr>
          <p:cNvPr id="31" name="TextBox 30">
            <a:extLst>
              <a:ext uri="{FF2B5EF4-FFF2-40B4-BE49-F238E27FC236}">
                <a16:creationId xmlns:a16="http://schemas.microsoft.com/office/drawing/2014/main" id="{7525B446-6160-43FD-85D1-461BC5E04DAB}"/>
              </a:ext>
            </a:extLst>
          </p:cNvPr>
          <p:cNvSpPr txBox="1"/>
          <p:nvPr/>
        </p:nvSpPr>
        <p:spPr>
          <a:xfrm>
            <a:off x="7877906" y="5549721"/>
            <a:ext cx="943706" cy="215444"/>
          </a:xfrm>
          <a:prstGeom prst="rect">
            <a:avLst/>
          </a:prstGeom>
          <a:noFill/>
        </p:spPr>
        <p:txBody>
          <a:bodyPr wrap="square" rtlCol="0">
            <a:spAutoFit/>
          </a:bodyPr>
          <a:lstStyle/>
          <a:p>
            <a:r>
              <a:rPr lang="en-US" sz="800" dirty="0">
                <a:solidFill>
                  <a:schemeClr val="accent6">
                    <a:lumMod val="75000"/>
                  </a:schemeClr>
                </a:solidFill>
              </a:rPr>
              <a:t>Timed by teacher</a:t>
            </a:r>
          </a:p>
        </p:txBody>
      </p:sp>
      <p:cxnSp>
        <p:nvCxnSpPr>
          <p:cNvPr id="36" name="Straight Arrow Connector 69">
            <a:extLst>
              <a:ext uri="{FF2B5EF4-FFF2-40B4-BE49-F238E27FC236}">
                <a16:creationId xmlns:a16="http://schemas.microsoft.com/office/drawing/2014/main" id="{D1ACB996-4CC5-463B-A48F-41EA0BA9AB5A}"/>
              </a:ext>
            </a:extLst>
          </p:cNvPr>
          <p:cNvCxnSpPr>
            <a:cxnSpLocks/>
            <a:endCxn id="37" idx="1"/>
          </p:cNvCxnSpPr>
          <p:nvPr/>
        </p:nvCxnSpPr>
        <p:spPr>
          <a:xfrm rot="16200000" flipH="1">
            <a:off x="2186906" y="3782348"/>
            <a:ext cx="2586769" cy="254976"/>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7" name="Rounded Rectangle 73">
            <a:extLst>
              <a:ext uri="{FF2B5EF4-FFF2-40B4-BE49-F238E27FC236}">
                <a16:creationId xmlns:a16="http://schemas.microsoft.com/office/drawing/2014/main" id="{94C6244E-2FD7-4F2E-A097-DB751A4FC3ED}"/>
              </a:ext>
            </a:extLst>
          </p:cNvPr>
          <p:cNvSpPr/>
          <p:nvPr/>
        </p:nvSpPr>
        <p:spPr>
          <a:xfrm>
            <a:off x="3607778" y="5006625"/>
            <a:ext cx="2174627" cy="393192"/>
          </a:xfrm>
          <a:prstGeom prst="roundRect">
            <a:avLst/>
          </a:prstGeom>
          <a:gradFill>
            <a:gsLst>
              <a:gs pos="76000">
                <a:schemeClr val="accent6">
                  <a:lumMod val="75000"/>
                </a:schemeClr>
              </a:gs>
              <a:gs pos="64000">
                <a:schemeClr val="accent3">
                  <a:lumMod val="75000"/>
                </a:schemeClr>
              </a:gs>
              <a:gs pos="0">
                <a:schemeClr val="accent3">
                  <a:lumMod val="75000"/>
                </a:schemeClr>
              </a:gs>
              <a:gs pos="100000">
                <a:schemeClr val="accent6">
                  <a:lumMod val="75000"/>
                </a:schemeClr>
              </a:gs>
            </a:gsLst>
            <a:lin ang="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Major Unit Planning</a:t>
            </a:r>
          </a:p>
        </p:txBody>
      </p:sp>
      <p:cxnSp>
        <p:nvCxnSpPr>
          <p:cNvPr id="39" name="Straight Arrow Connector 69">
            <a:extLst>
              <a:ext uri="{FF2B5EF4-FFF2-40B4-BE49-F238E27FC236}">
                <a16:creationId xmlns:a16="http://schemas.microsoft.com/office/drawing/2014/main" id="{83EA0CC9-CF83-4707-B96A-F97C3156A41E}"/>
              </a:ext>
            </a:extLst>
          </p:cNvPr>
          <p:cNvCxnSpPr>
            <a:cxnSpLocks/>
            <a:stCxn id="37" idx="3"/>
          </p:cNvCxnSpPr>
          <p:nvPr/>
        </p:nvCxnSpPr>
        <p:spPr>
          <a:xfrm>
            <a:off x="5782405" y="5203221"/>
            <a:ext cx="1524001" cy="566908"/>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BC439C2B-48E6-48B8-9188-D393C2DDE261}"/>
              </a:ext>
            </a:extLst>
          </p:cNvPr>
          <p:cNvSpPr txBox="1"/>
          <p:nvPr/>
        </p:nvSpPr>
        <p:spPr>
          <a:xfrm>
            <a:off x="7907404" y="4891606"/>
            <a:ext cx="1011956" cy="215444"/>
          </a:xfrm>
          <a:prstGeom prst="rect">
            <a:avLst/>
          </a:prstGeom>
          <a:noFill/>
        </p:spPr>
        <p:txBody>
          <a:bodyPr wrap="square" rtlCol="0">
            <a:spAutoFit/>
          </a:bodyPr>
          <a:lstStyle/>
          <a:p>
            <a:pPr algn="r"/>
            <a:r>
              <a:rPr lang="en-US" sz="800" dirty="0">
                <a:solidFill>
                  <a:schemeClr val="accent6">
                    <a:lumMod val="75000"/>
                  </a:schemeClr>
                </a:solidFill>
              </a:rPr>
              <a:t>Graded homework</a:t>
            </a:r>
          </a:p>
        </p:txBody>
      </p:sp>
      <p:sp>
        <p:nvSpPr>
          <p:cNvPr id="49" name="TextBox 48">
            <a:extLst>
              <a:ext uri="{FF2B5EF4-FFF2-40B4-BE49-F238E27FC236}">
                <a16:creationId xmlns:a16="http://schemas.microsoft.com/office/drawing/2014/main" id="{58061FCE-DB06-41CD-A3FF-B335E4B16A45}"/>
              </a:ext>
            </a:extLst>
          </p:cNvPr>
          <p:cNvSpPr txBox="1"/>
          <p:nvPr/>
        </p:nvSpPr>
        <p:spPr>
          <a:xfrm>
            <a:off x="6934199" y="4896570"/>
            <a:ext cx="1011958" cy="215444"/>
          </a:xfrm>
          <a:prstGeom prst="rect">
            <a:avLst/>
          </a:prstGeom>
          <a:noFill/>
        </p:spPr>
        <p:txBody>
          <a:bodyPr wrap="square" rtlCol="0">
            <a:spAutoFit/>
          </a:bodyPr>
          <a:lstStyle/>
          <a:p>
            <a:r>
              <a:rPr lang="en-US" sz="800" dirty="0">
                <a:solidFill>
                  <a:schemeClr val="accent6">
                    <a:lumMod val="75000"/>
                  </a:schemeClr>
                </a:solidFill>
              </a:rPr>
              <a:t>Quizzes</a:t>
            </a:r>
          </a:p>
        </p:txBody>
      </p:sp>
      <p:sp>
        <p:nvSpPr>
          <p:cNvPr id="50" name="TextBox 49">
            <a:extLst>
              <a:ext uri="{FF2B5EF4-FFF2-40B4-BE49-F238E27FC236}">
                <a16:creationId xmlns:a16="http://schemas.microsoft.com/office/drawing/2014/main" id="{13F93A4E-9021-4F22-9EF6-5643C72A19D3}"/>
              </a:ext>
            </a:extLst>
          </p:cNvPr>
          <p:cNvSpPr txBox="1"/>
          <p:nvPr/>
        </p:nvSpPr>
        <p:spPr>
          <a:xfrm>
            <a:off x="2285999" y="5541894"/>
            <a:ext cx="714568" cy="218951"/>
          </a:xfrm>
          <a:prstGeom prst="rect">
            <a:avLst/>
          </a:prstGeom>
          <a:noFill/>
        </p:spPr>
        <p:txBody>
          <a:bodyPr wrap="square" rtlCol="0">
            <a:spAutoFit/>
          </a:bodyPr>
          <a:lstStyle/>
          <a:p>
            <a:r>
              <a:rPr lang="en-US" sz="800" dirty="0">
                <a:solidFill>
                  <a:schemeClr val="accent3">
                    <a:lumMod val="75000"/>
                  </a:schemeClr>
                </a:solidFill>
              </a:rPr>
              <a:t>Final exam,</a:t>
            </a:r>
          </a:p>
        </p:txBody>
      </p:sp>
      <p:sp>
        <p:nvSpPr>
          <p:cNvPr id="51" name="Rectangle 50">
            <a:extLst>
              <a:ext uri="{FF2B5EF4-FFF2-40B4-BE49-F238E27FC236}">
                <a16:creationId xmlns:a16="http://schemas.microsoft.com/office/drawing/2014/main" id="{0074D6A7-9F16-4690-8C02-88E01B315485}"/>
              </a:ext>
            </a:extLst>
          </p:cNvPr>
          <p:cNvSpPr/>
          <p:nvPr/>
        </p:nvSpPr>
        <p:spPr>
          <a:xfrm>
            <a:off x="3095435" y="5545402"/>
            <a:ext cx="1503938" cy="215444"/>
          </a:xfrm>
          <a:prstGeom prst="rect">
            <a:avLst/>
          </a:prstGeom>
        </p:spPr>
        <p:txBody>
          <a:bodyPr wrap="none">
            <a:spAutoFit/>
          </a:bodyPr>
          <a:lstStyle/>
          <a:p>
            <a:r>
              <a:rPr lang="en-US" sz="800" dirty="0">
                <a:solidFill>
                  <a:schemeClr val="accent3">
                    <a:lumMod val="75000"/>
                  </a:schemeClr>
                </a:solidFill>
              </a:rPr>
              <a:t>project, paper, or performance</a:t>
            </a:r>
            <a:endParaRPr lang="en-US" sz="800" dirty="0"/>
          </a:p>
        </p:txBody>
      </p:sp>
      <p:cxnSp>
        <p:nvCxnSpPr>
          <p:cNvPr id="52" name="Elbow Connector 93">
            <a:extLst>
              <a:ext uri="{FF2B5EF4-FFF2-40B4-BE49-F238E27FC236}">
                <a16:creationId xmlns:a16="http://schemas.microsoft.com/office/drawing/2014/main" id="{911B2663-E414-4854-81E6-4E24F97C699E}"/>
              </a:ext>
            </a:extLst>
          </p:cNvPr>
          <p:cNvCxnSpPr>
            <a:cxnSpLocks/>
          </p:cNvCxnSpPr>
          <p:nvPr/>
        </p:nvCxnSpPr>
        <p:spPr>
          <a:xfrm>
            <a:off x="4698824" y="3721046"/>
            <a:ext cx="2235375" cy="622354"/>
          </a:xfrm>
          <a:prstGeom prst="bentConnector3">
            <a:avLst>
              <a:gd name="adj1" fmla="val -143"/>
            </a:avLst>
          </a:pr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54084D12-5DBB-4BE7-89C5-64382201FC26}"/>
              </a:ext>
            </a:extLst>
          </p:cNvPr>
          <p:cNvCxnSpPr>
            <a:cxnSpLocks/>
          </p:cNvCxnSpPr>
          <p:nvPr/>
        </p:nvCxnSpPr>
        <p:spPr>
          <a:xfrm flipV="1">
            <a:off x="3886200" y="3693836"/>
            <a:ext cx="0" cy="1312789"/>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6" name="Elbow Connector 93">
            <a:extLst>
              <a:ext uri="{FF2B5EF4-FFF2-40B4-BE49-F238E27FC236}">
                <a16:creationId xmlns:a16="http://schemas.microsoft.com/office/drawing/2014/main" id="{4FB75AC2-3CEA-430B-862F-DDF69FCCED33}"/>
              </a:ext>
            </a:extLst>
          </p:cNvPr>
          <p:cNvCxnSpPr>
            <a:cxnSpLocks/>
          </p:cNvCxnSpPr>
          <p:nvPr/>
        </p:nvCxnSpPr>
        <p:spPr>
          <a:xfrm rot="16200000" flipH="1">
            <a:off x="5213670" y="2787462"/>
            <a:ext cx="796042" cy="2645018"/>
          </a:xfrm>
          <a:prstGeom prst="bentConnector2">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C91EC617-4DCE-4CA0-9E9F-8B1A38B716FB}"/>
              </a:ext>
            </a:extLst>
          </p:cNvPr>
          <p:cNvSpPr txBox="1"/>
          <p:nvPr/>
        </p:nvSpPr>
        <p:spPr>
          <a:xfrm>
            <a:off x="3886199" y="4655206"/>
            <a:ext cx="988044" cy="338554"/>
          </a:xfrm>
          <a:prstGeom prst="rect">
            <a:avLst/>
          </a:prstGeom>
          <a:noFill/>
        </p:spPr>
        <p:txBody>
          <a:bodyPr wrap="square" rtlCol="0">
            <a:spAutoFit/>
          </a:bodyPr>
          <a:lstStyle/>
          <a:p>
            <a:r>
              <a:rPr lang="en-US" sz="800" dirty="0">
                <a:solidFill>
                  <a:schemeClr val="accent3">
                    <a:lumMod val="75000"/>
                  </a:schemeClr>
                </a:solidFill>
              </a:rPr>
              <a:t>Developed</a:t>
            </a:r>
          </a:p>
          <a:p>
            <a:r>
              <a:rPr lang="en-US" sz="800" dirty="0">
                <a:solidFill>
                  <a:schemeClr val="accent3">
                    <a:lumMod val="75000"/>
                  </a:schemeClr>
                </a:solidFill>
              </a:rPr>
              <a:t>by district</a:t>
            </a:r>
          </a:p>
        </p:txBody>
      </p:sp>
      <p:sp>
        <p:nvSpPr>
          <p:cNvPr id="58" name="TextBox 57">
            <a:extLst>
              <a:ext uri="{FF2B5EF4-FFF2-40B4-BE49-F238E27FC236}">
                <a16:creationId xmlns:a16="http://schemas.microsoft.com/office/drawing/2014/main" id="{BF21239D-A130-4A01-A71A-12ED8C9FBB0F}"/>
              </a:ext>
            </a:extLst>
          </p:cNvPr>
          <p:cNvSpPr txBox="1"/>
          <p:nvPr/>
        </p:nvSpPr>
        <p:spPr>
          <a:xfrm>
            <a:off x="4856290" y="4679511"/>
            <a:ext cx="926114" cy="338554"/>
          </a:xfrm>
          <a:prstGeom prst="rect">
            <a:avLst/>
          </a:prstGeom>
          <a:noFill/>
        </p:spPr>
        <p:txBody>
          <a:bodyPr wrap="square" rtlCol="0">
            <a:spAutoFit/>
          </a:bodyPr>
          <a:lstStyle/>
          <a:p>
            <a:r>
              <a:rPr lang="en-US" sz="800" dirty="0">
                <a:solidFill>
                  <a:schemeClr val="accent6">
                    <a:lumMod val="75000"/>
                  </a:schemeClr>
                </a:solidFill>
              </a:rPr>
              <a:t>Adopted/adapted by teacher</a:t>
            </a:r>
          </a:p>
        </p:txBody>
      </p:sp>
    </p:spTree>
    <p:extLst>
      <p:ext uri="{BB962C8B-B14F-4D97-AF65-F5344CB8AC3E}">
        <p14:creationId xmlns:p14="http://schemas.microsoft.com/office/powerpoint/2010/main" val="1619541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
                                            <p:txEl>
                                              <p:pRg st="0" end="0"/>
                                            </p:txEl>
                                          </p:spTgt>
                                        </p:tgtEl>
                                        <p:attrNameLst>
                                          <p:attrName>style.visibility</p:attrName>
                                        </p:attrNameLst>
                                      </p:cBhvr>
                                      <p:to>
                                        <p:strVal val="visible"/>
                                      </p:to>
                                    </p:set>
                                    <p:animEffect transition="in" filter="fade">
                                      <p:cBhvr>
                                        <p:cTn id="7" dur="500"/>
                                        <p:tgtEl>
                                          <p:spTgt spid="4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7">
                                            <p:txEl>
                                              <p:pRg st="2" end="2"/>
                                            </p:txEl>
                                          </p:spTgt>
                                        </p:tgtEl>
                                        <p:attrNameLst>
                                          <p:attrName>style.visibility</p:attrName>
                                        </p:attrNameLst>
                                      </p:cBhvr>
                                      <p:to>
                                        <p:strVal val="visible"/>
                                      </p:to>
                                    </p:set>
                                    <p:animEffect transition="in" filter="fade">
                                      <p:cBhvr>
                                        <p:cTn id="10" dur="500"/>
                                        <p:tgtEl>
                                          <p:spTgt spid="4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D31916-81ED-4924-9DCD-7C02E5C561DD}"/>
              </a:ext>
            </a:extLst>
          </p:cNvPr>
          <p:cNvSpPr>
            <a:spLocks noGrp="1"/>
          </p:cNvSpPr>
          <p:nvPr>
            <p:ph type="title"/>
          </p:nvPr>
        </p:nvSpPr>
        <p:spPr/>
        <p:txBody>
          <a:bodyPr/>
          <a:lstStyle/>
          <a:p>
            <a:r>
              <a:rPr lang="en-US" dirty="0"/>
              <a:t>What Does the System Look Like?</a:t>
            </a:r>
          </a:p>
        </p:txBody>
      </p:sp>
      <p:sp>
        <p:nvSpPr>
          <p:cNvPr id="42" name="Rounded Rectangle 82">
            <a:extLst>
              <a:ext uri="{FF2B5EF4-FFF2-40B4-BE49-F238E27FC236}">
                <a16:creationId xmlns:a16="http://schemas.microsoft.com/office/drawing/2014/main" id="{63CAF75C-F938-4614-AC15-054557B64E24}"/>
              </a:ext>
            </a:extLst>
          </p:cNvPr>
          <p:cNvSpPr/>
          <p:nvPr/>
        </p:nvSpPr>
        <p:spPr>
          <a:xfrm>
            <a:off x="1772141" y="6488690"/>
            <a:ext cx="722918" cy="27552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State</a:t>
            </a:r>
          </a:p>
        </p:txBody>
      </p:sp>
      <p:sp>
        <p:nvSpPr>
          <p:cNvPr id="43" name="Rounded Rectangle 83">
            <a:extLst>
              <a:ext uri="{FF2B5EF4-FFF2-40B4-BE49-F238E27FC236}">
                <a16:creationId xmlns:a16="http://schemas.microsoft.com/office/drawing/2014/main" id="{DEF2790A-73DF-4992-BA48-D8CA9298B9F9}"/>
              </a:ext>
            </a:extLst>
          </p:cNvPr>
          <p:cNvSpPr/>
          <p:nvPr/>
        </p:nvSpPr>
        <p:spPr>
          <a:xfrm>
            <a:off x="2590800" y="6488690"/>
            <a:ext cx="901612" cy="275526"/>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District</a:t>
            </a:r>
          </a:p>
        </p:txBody>
      </p:sp>
      <p:sp>
        <p:nvSpPr>
          <p:cNvPr id="44" name="Rounded Rectangle 84">
            <a:extLst>
              <a:ext uri="{FF2B5EF4-FFF2-40B4-BE49-F238E27FC236}">
                <a16:creationId xmlns:a16="http://schemas.microsoft.com/office/drawing/2014/main" id="{8E12C3DB-2081-4883-B844-B86C9C4775DC}"/>
              </a:ext>
            </a:extLst>
          </p:cNvPr>
          <p:cNvSpPr/>
          <p:nvPr/>
        </p:nvSpPr>
        <p:spPr>
          <a:xfrm>
            <a:off x="3581400" y="6488690"/>
            <a:ext cx="1016176" cy="275526"/>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Teacher</a:t>
            </a:r>
          </a:p>
        </p:txBody>
      </p:sp>
      <p:sp>
        <p:nvSpPr>
          <p:cNvPr id="46" name="Rectangle 45">
            <a:extLst>
              <a:ext uri="{FF2B5EF4-FFF2-40B4-BE49-F238E27FC236}">
                <a16:creationId xmlns:a16="http://schemas.microsoft.com/office/drawing/2014/main" id="{BCD68392-EB56-421F-B1C8-CCFE7C6A8AFC}"/>
              </a:ext>
            </a:extLst>
          </p:cNvPr>
          <p:cNvSpPr/>
          <p:nvPr/>
        </p:nvSpPr>
        <p:spPr>
          <a:xfrm>
            <a:off x="0" y="6439531"/>
            <a:ext cx="1677319" cy="369332"/>
          </a:xfrm>
          <a:prstGeom prst="rect">
            <a:avLst/>
          </a:prstGeom>
        </p:spPr>
        <p:txBody>
          <a:bodyPr wrap="none">
            <a:spAutoFit/>
          </a:bodyPr>
          <a:lstStyle/>
          <a:p>
            <a:r>
              <a:rPr lang="en-US" dirty="0"/>
              <a:t>Locus of control</a:t>
            </a:r>
          </a:p>
        </p:txBody>
      </p:sp>
      <p:sp>
        <p:nvSpPr>
          <p:cNvPr id="66" name="Rounded Rectangle 4">
            <a:extLst>
              <a:ext uri="{FF2B5EF4-FFF2-40B4-BE49-F238E27FC236}">
                <a16:creationId xmlns:a16="http://schemas.microsoft.com/office/drawing/2014/main" id="{B8DFB893-5D79-43C7-AFDA-C123563978DA}"/>
              </a:ext>
            </a:extLst>
          </p:cNvPr>
          <p:cNvSpPr/>
          <p:nvPr/>
        </p:nvSpPr>
        <p:spPr>
          <a:xfrm>
            <a:off x="5257800" y="2949950"/>
            <a:ext cx="1524000" cy="762000"/>
          </a:xfrm>
          <a:prstGeom prst="roundRect">
            <a:avLst/>
          </a:prstGeom>
          <a:solidFill>
            <a:schemeClr val="accent6">
              <a:lumMod val="75000"/>
            </a:schemeClr>
          </a:solidFill>
          <a:ln w="254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Daily Lesson Planning</a:t>
            </a:r>
          </a:p>
        </p:txBody>
      </p:sp>
      <p:sp>
        <p:nvSpPr>
          <p:cNvPr id="67" name="Rounded Rectangle 5">
            <a:extLst>
              <a:ext uri="{FF2B5EF4-FFF2-40B4-BE49-F238E27FC236}">
                <a16:creationId xmlns:a16="http://schemas.microsoft.com/office/drawing/2014/main" id="{C4209E2E-EDCB-4E6B-8E4F-3E522F604839}"/>
              </a:ext>
            </a:extLst>
          </p:cNvPr>
          <p:cNvSpPr/>
          <p:nvPr/>
        </p:nvSpPr>
        <p:spPr>
          <a:xfrm>
            <a:off x="2286000" y="2244800"/>
            <a:ext cx="1524000" cy="371652"/>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Curriculum</a:t>
            </a:r>
          </a:p>
        </p:txBody>
      </p:sp>
      <p:sp>
        <p:nvSpPr>
          <p:cNvPr id="71" name="Rounded Rectangle 13">
            <a:extLst>
              <a:ext uri="{FF2B5EF4-FFF2-40B4-BE49-F238E27FC236}">
                <a16:creationId xmlns:a16="http://schemas.microsoft.com/office/drawing/2014/main" id="{DED0A6A6-67C7-4287-BFA4-EAEC1F91DEF1}"/>
              </a:ext>
            </a:extLst>
          </p:cNvPr>
          <p:cNvSpPr/>
          <p:nvPr/>
        </p:nvSpPr>
        <p:spPr>
          <a:xfrm>
            <a:off x="287212" y="2244968"/>
            <a:ext cx="1524000" cy="37661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Standards</a:t>
            </a:r>
          </a:p>
        </p:txBody>
      </p:sp>
      <p:cxnSp>
        <p:nvCxnSpPr>
          <p:cNvPr id="72" name="Straight Arrow Connector 71">
            <a:extLst>
              <a:ext uri="{FF2B5EF4-FFF2-40B4-BE49-F238E27FC236}">
                <a16:creationId xmlns:a16="http://schemas.microsoft.com/office/drawing/2014/main" id="{5AB13E77-1DA2-461D-BA12-506566E100C7}"/>
              </a:ext>
            </a:extLst>
          </p:cNvPr>
          <p:cNvCxnSpPr>
            <a:cxnSpLocks/>
            <a:stCxn id="97" idx="2"/>
            <a:endCxn id="71" idx="0"/>
          </p:cNvCxnSpPr>
          <p:nvPr/>
        </p:nvCxnSpPr>
        <p:spPr>
          <a:xfrm>
            <a:off x="1049212" y="1810758"/>
            <a:ext cx="0" cy="434210"/>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4" name="Elbow Connector 26">
            <a:extLst>
              <a:ext uri="{FF2B5EF4-FFF2-40B4-BE49-F238E27FC236}">
                <a16:creationId xmlns:a16="http://schemas.microsoft.com/office/drawing/2014/main" id="{D0CA90C7-600E-4FEB-8A4E-1FB378D90D26}"/>
              </a:ext>
            </a:extLst>
          </p:cNvPr>
          <p:cNvCxnSpPr>
            <a:cxnSpLocks/>
            <a:stCxn id="97" idx="3"/>
            <a:endCxn id="67" idx="0"/>
          </p:cNvCxnSpPr>
          <p:nvPr/>
        </p:nvCxnSpPr>
        <p:spPr>
          <a:xfrm>
            <a:off x="1811212" y="1429758"/>
            <a:ext cx="1236788" cy="815042"/>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534CB7B0-8DDC-41BA-97F1-95226BB1775F}"/>
              </a:ext>
            </a:extLst>
          </p:cNvPr>
          <p:cNvCxnSpPr>
            <a:cxnSpLocks/>
            <a:stCxn id="71" idx="2"/>
            <a:endCxn id="87" idx="0"/>
          </p:cNvCxnSpPr>
          <p:nvPr/>
        </p:nvCxnSpPr>
        <p:spPr>
          <a:xfrm flipH="1">
            <a:off x="1047752" y="2621581"/>
            <a:ext cx="1460" cy="1576861"/>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CC43EE4B-F3CB-4E47-8A30-2F05B41975F4}"/>
              </a:ext>
            </a:extLst>
          </p:cNvPr>
          <p:cNvCxnSpPr>
            <a:cxnSpLocks/>
            <a:stCxn id="54" idx="3"/>
            <a:endCxn id="66" idx="1"/>
          </p:cNvCxnSpPr>
          <p:nvPr/>
        </p:nvCxnSpPr>
        <p:spPr>
          <a:xfrm flipV="1">
            <a:off x="4970587" y="3330950"/>
            <a:ext cx="287213" cy="2377"/>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7" name="Rounded Rectangle 29">
            <a:extLst>
              <a:ext uri="{FF2B5EF4-FFF2-40B4-BE49-F238E27FC236}">
                <a16:creationId xmlns:a16="http://schemas.microsoft.com/office/drawing/2014/main" id="{7FD5BFF7-125C-45D8-B1FF-57C01A3374A4}"/>
              </a:ext>
            </a:extLst>
          </p:cNvPr>
          <p:cNvSpPr/>
          <p:nvPr/>
        </p:nvSpPr>
        <p:spPr>
          <a:xfrm>
            <a:off x="287212" y="4198442"/>
            <a:ext cx="1521080" cy="98315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State Summative Assessment</a:t>
            </a:r>
          </a:p>
        </p:txBody>
      </p:sp>
      <p:cxnSp>
        <p:nvCxnSpPr>
          <p:cNvPr id="89" name="Straight Arrow Connector 53">
            <a:extLst>
              <a:ext uri="{FF2B5EF4-FFF2-40B4-BE49-F238E27FC236}">
                <a16:creationId xmlns:a16="http://schemas.microsoft.com/office/drawing/2014/main" id="{177856E5-F542-443A-9E56-3BAD94CDBBD9}"/>
              </a:ext>
            </a:extLst>
          </p:cNvPr>
          <p:cNvCxnSpPr>
            <a:cxnSpLocks/>
            <a:stCxn id="87" idx="2"/>
            <a:endCxn id="90" idx="1"/>
          </p:cNvCxnSpPr>
          <p:nvPr/>
        </p:nvCxnSpPr>
        <p:spPr>
          <a:xfrm rot="16200000" flipH="1">
            <a:off x="1274171" y="4955179"/>
            <a:ext cx="785408" cy="1238247"/>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0" name="Rounded Rectangle 79">
            <a:extLst>
              <a:ext uri="{FF2B5EF4-FFF2-40B4-BE49-F238E27FC236}">
                <a16:creationId xmlns:a16="http://schemas.microsoft.com/office/drawing/2014/main" id="{B427D7DD-040B-4F9D-96A6-85002A07DCBE}"/>
              </a:ext>
            </a:extLst>
          </p:cNvPr>
          <p:cNvSpPr/>
          <p:nvPr/>
        </p:nvSpPr>
        <p:spPr>
          <a:xfrm>
            <a:off x="2285999" y="5770129"/>
            <a:ext cx="2590801" cy="393755"/>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Summative Course Finals</a:t>
            </a:r>
          </a:p>
        </p:txBody>
      </p:sp>
      <p:sp>
        <p:nvSpPr>
          <p:cNvPr id="91" name="Rounded Rectangle 79">
            <a:extLst>
              <a:ext uri="{FF2B5EF4-FFF2-40B4-BE49-F238E27FC236}">
                <a16:creationId xmlns:a16="http://schemas.microsoft.com/office/drawing/2014/main" id="{8EEE4F11-7337-4A1B-9A52-4F7A7D11D4AB}"/>
              </a:ext>
            </a:extLst>
          </p:cNvPr>
          <p:cNvSpPr/>
          <p:nvPr/>
        </p:nvSpPr>
        <p:spPr>
          <a:xfrm>
            <a:off x="6934200" y="4114800"/>
            <a:ext cx="1887412" cy="786384"/>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Minor-Unit Modular Interims</a:t>
            </a:r>
          </a:p>
        </p:txBody>
      </p:sp>
      <p:cxnSp>
        <p:nvCxnSpPr>
          <p:cNvPr id="93" name="Straight Arrow Connector 92">
            <a:extLst>
              <a:ext uri="{FF2B5EF4-FFF2-40B4-BE49-F238E27FC236}">
                <a16:creationId xmlns:a16="http://schemas.microsoft.com/office/drawing/2014/main" id="{BA9DF50C-BA70-4E89-A2D6-FB275AFD3B13}"/>
              </a:ext>
            </a:extLst>
          </p:cNvPr>
          <p:cNvCxnSpPr>
            <a:cxnSpLocks/>
            <a:stCxn id="90" idx="3"/>
            <a:endCxn id="95" idx="1"/>
          </p:cNvCxnSpPr>
          <p:nvPr/>
        </p:nvCxnSpPr>
        <p:spPr>
          <a:xfrm>
            <a:off x="4876800" y="5967007"/>
            <a:ext cx="914400" cy="0"/>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5" name="Rounded Rectangle 79">
            <a:extLst>
              <a:ext uri="{FF2B5EF4-FFF2-40B4-BE49-F238E27FC236}">
                <a16:creationId xmlns:a16="http://schemas.microsoft.com/office/drawing/2014/main" id="{4E7A72E9-278F-4FE9-B625-C9AFBFD055B2}"/>
              </a:ext>
            </a:extLst>
          </p:cNvPr>
          <p:cNvSpPr/>
          <p:nvPr/>
        </p:nvSpPr>
        <p:spPr>
          <a:xfrm>
            <a:off x="5791200" y="5770129"/>
            <a:ext cx="3030412" cy="393755"/>
          </a:xfrm>
          <a:prstGeom prst="roundRect">
            <a:avLst/>
          </a:prstGeom>
          <a:gradFill>
            <a:gsLst>
              <a:gs pos="55000">
                <a:schemeClr val="accent6">
                  <a:lumMod val="75000"/>
                </a:schemeClr>
              </a:gs>
              <a:gs pos="45000">
                <a:srgbClr val="77933C"/>
              </a:gs>
              <a:gs pos="100000">
                <a:schemeClr val="accent6">
                  <a:lumMod val="75000"/>
                </a:schemeClr>
              </a:gs>
              <a:gs pos="0">
                <a:schemeClr val="accent3">
                  <a:lumMod val="7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Major-Unit Modular Interims</a:t>
            </a:r>
          </a:p>
        </p:txBody>
      </p:sp>
      <p:cxnSp>
        <p:nvCxnSpPr>
          <p:cNvPr id="96" name="Straight Arrow Connector 95">
            <a:extLst>
              <a:ext uri="{FF2B5EF4-FFF2-40B4-BE49-F238E27FC236}">
                <a16:creationId xmlns:a16="http://schemas.microsoft.com/office/drawing/2014/main" id="{8206D05E-6E31-4DE5-908C-563216166AF1}"/>
              </a:ext>
            </a:extLst>
          </p:cNvPr>
          <p:cNvCxnSpPr>
            <a:cxnSpLocks/>
            <a:endCxn id="91" idx="2"/>
          </p:cNvCxnSpPr>
          <p:nvPr/>
        </p:nvCxnSpPr>
        <p:spPr>
          <a:xfrm flipV="1">
            <a:off x="7877906" y="4901184"/>
            <a:ext cx="0" cy="868945"/>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7" name="Rounded Rectangle 13">
            <a:extLst>
              <a:ext uri="{FF2B5EF4-FFF2-40B4-BE49-F238E27FC236}">
                <a16:creationId xmlns:a16="http://schemas.microsoft.com/office/drawing/2014/main" id="{E916FAE9-1E19-418C-B7D1-CEE771D238D6}"/>
              </a:ext>
            </a:extLst>
          </p:cNvPr>
          <p:cNvSpPr/>
          <p:nvPr/>
        </p:nvSpPr>
        <p:spPr>
          <a:xfrm>
            <a:off x="287212" y="1048758"/>
            <a:ext cx="1524000" cy="762000"/>
          </a:xfrm>
          <a:prstGeom prst="roundRect">
            <a:avLst/>
          </a:prstGeom>
          <a:gradFill>
            <a:gsLst>
              <a:gs pos="74991">
                <a:schemeClr val="accent6">
                  <a:lumMod val="75000"/>
                </a:schemeClr>
              </a:gs>
              <a:gs pos="66655">
                <a:srgbClr val="77933C"/>
              </a:gs>
              <a:gs pos="35000">
                <a:schemeClr val="accent3">
                  <a:lumMod val="75000"/>
                </a:schemeClr>
              </a:gs>
              <a:gs pos="25000">
                <a:schemeClr val="accent1"/>
              </a:gs>
              <a:gs pos="0">
                <a:schemeClr val="accent1"/>
              </a:gs>
              <a:gs pos="100000">
                <a:schemeClr val="accent6">
                  <a:lumMod val="7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Learning Theory</a:t>
            </a:r>
          </a:p>
        </p:txBody>
      </p:sp>
      <p:cxnSp>
        <p:nvCxnSpPr>
          <p:cNvPr id="53" name="Straight Arrow Connector 52">
            <a:extLst>
              <a:ext uri="{FF2B5EF4-FFF2-40B4-BE49-F238E27FC236}">
                <a16:creationId xmlns:a16="http://schemas.microsoft.com/office/drawing/2014/main" id="{1D432C83-3F31-4355-910C-E29E37CFFD2E}"/>
              </a:ext>
            </a:extLst>
          </p:cNvPr>
          <p:cNvCxnSpPr>
            <a:cxnSpLocks/>
            <a:stCxn id="67" idx="2"/>
          </p:cNvCxnSpPr>
          <p:nvPr/>
        </p:nvCxnSpPr>
        <p:spPr>
          <a:xfrm>
            <a:off x="3048000" y="2616452"/>
            <a:ext cx="0" cy="3153677"/>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9" name="Elbow Connector 33">
            <a:extLst>
              <a:ext uri="{FF2B5EF4-FFF2-40B4-BE49-F238E27FC236}">
                <a16:creationId xmlns:a16="http://schemas.microsoft.com/office/drawing/2014/main" id="{A534138F-CADF-4837-9D9D-D4D3B7060166}"/>
              </a:ext>
            </a:extLst>
          </p:cNvPr>
          <p:cNvCxnSpPr>
            <a:cxnSpLocks/>
            <a:stCxn id="87" idx="3"/>
          </p:cNvCxnSpPr>
          <p:nvPr/>
        </p:nvCxnSpPr>
        <p:spPr>
          <a:xfrm flipV="1">
            <a:off x="1808292" y="2616453"/>
            <a:ext cx="744412" cy="2073568"/>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8" name="Elbow Connector 61">
            <a:extLst>
              <a:ext uri="{FF2B5EF4-FFF2-40B4-BE49-F238E27FC236}">
                <a16:creationId xmlns:a16="http://schemas.microsoft.com/office/drawing/2014/main" id="{B0902C51-85BB-40B8-939C-84AC8436C2C7}"/>
              </a:ext>
            </a:extLst>
          </p:cNvPr>
          <p:cNvCxnSpPr>
            <a:cxnSpLocks/>
            <a:stCxn id="71" idx="3"/>
            <a:endCxn id="67" idx="1"/>
          </p:cNvCxnSpPr>
          <p:nvPr/>
        </p:nvCxnSpPr>
        <p:spPr>
          <a:xfrm flipV="1">
            <a:off x="1811212" y="2430626"/>
            <a:ext cx="474788" cy="2649"/>
          </a:xfrm>
          <a:prstGeom prst="straightConnector1">
            <a:avLst/>
          </a:prstGeom>
          <a:ln w="25400" cmpd="sng">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4" name="Rounded Rectangle 73">
            <a:extLst>
              <a:ext uri="{FF2B5EF4-FFF2-40B4-BE49-F238E27FC236}">
                <a16:creationId xmlns:a16="http://schemas.microsoft.com/office/drawing/2014/main" id="{CB141662-F5BB-4801-BF0B-0AD1BC4DEF57}"/>
              </a:ext>
            </a:extLst>
          </p:cNvPr>
          <p:cNvSpPr/>
          <p:nvPr/>
        </p:nvSpPr>
        <p:spPr>
          <a:xfrm>
            <a:off x="3607777" y="2954704"/>
            <a:ext cx="1362810" cy="757246"/>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Minor Unit Planning</a:t>
            </a:r>
          </a:p>
        </p:txBody>
      </p:sp>
      <p:sp>
        <p:nvSpPr>
          <p:cNvPr id="47" name="Content Placeholder 2">
            <a:extLst>
              <a:ext uri="{FF2B5EF4-FFF2-40B4-BE49-F238E27FC236}">
                <a16:creationId xmlns:a16="http://schemas.microsoft.com/office/drawing/2014/main" id="{535F8D10-52E1-44F5-8742-29FA1AD52C20}"/>
              </a:ext>
            </a:extLst>
          </p:cNvPr>
          <p:cNvSpPr>
            <a:spLocks noGrp="1"/>
          </p:cNvSpPr>
          <p:nvPr>
            <p:ph idx="1"/>
          </p:nvPr>
        </p:nvSpPr>
        <p:spPr>
          <a:xfrm>
            <a:off x="3048000" y="785785"/>
            <a:ext cx="5257800" cy="1306781"/>
          </a:xfrm>
          <a:ln>
            <a:noFill/>
          </a:ln>
        </p:spPr>
        <p:txBody>
          <a:bodyPr>
            <a:normAutofit/>
          </a:bodyPr>
          <a:lstStyle/>
          <a:p>
            <a:pPr marL="0" indent="0">
              <a:buNone/>
            </a:pPr>
            <a:r>
              <a:rPr lang="en-US" sz="1600" dirty="0">
                <a:solidFill>
                  <a:srgbClr val="FF0000"/>
                </a:solidFill>
              </a:rPr>
              <a:t>Minor unit planning feeds into daily lesson planning</a:t>
            </a:r>
          </a:p>
          <a:p>
            <a:pPr marL="0" indent="0">
              <a:buNone/>
            </a:pPr>
            <a:endParaRPr lang="en-US" sz="1600" dirty="0">
              <a:solidFill>
                <a:srgbClr val="FF0000"/>
              </a:solidFill>
            </a:endParaRPr>
          </a:p>
          <a:p>
            <a:pPr marL="0" indent="0">
              <a:buNone/>
            </a:pPr>
            <a:endParaRPr lang="en-US" sz="1600" dirty="0">
              <a:solidFill>
                <a:srgbClr val="FF0000"/>
              </a:solidFill>
            </a:endParaRPr>
          </a:p>
          <a:p>
            <a:pPr marL="0" indent="0">
              <a:buNone/>
            </a:pPr>
            <a:endParaRPr lang="en-US" sz="1600" dirty="0">
              <a:solidFill>
                <a:srgbClr val="FF0000"/>
              </a:solidFill>
            </a:endParaRPr>
          </a:p>
        </p:txBody>
      </p:sp>
      <p:sp>
        <p:nvSpPr>
          <p:cNvPr id="32" name="TextBox 31">
            <a:extLst>
              <a:ext uri="{FF2B5EF4-FFF2-40B4-BE49-F238E27FC236}">
                <a16:creationId xmlns:a16="http://schemas.microsoft.com/office/drawing/2014/main" id="{581FA60B-3A38-488A-87A8-DFEFCAF4D890}"/>
              </a:ext>
            </a:extLst>
          </p:cNvPr>
          <p:cNvSpPr txBox="1"/>
          <p:nvPr/>
        </p:nvSpPr>
        <p:spPr>
          <a:xfrm>
            <a:off x="5782405" y="5431703"/>
            <a:ext cx="1110767" cy="338554"/>
          </a:xfrm>
          <a:prstGeom prst="rect">
            <a:avLst/>
          </a:prstGeom>
          <a:noFill/>
        </p:spPr>
        <p:txBody>
          <a:bodyPr wrap="square" rtlCol="0">
            <a:spAutoFit/>
          </a:bodyPr>
          <a:lstStyle/>
          <a:p>
            <a:r>
              <a:rPr lang="en-US" sz="800" dirty="0">
                <a:solidFill>
                  <a:schemeClr val="accent3">
                    <a:lumMod val="75000"/>
                  </a:schemeClr>
                </a:solidFill>
              </a:rPr>
              <a:t>3 mid-term tests</a:t>
            </a:r>
          </a:p>
          <a:p>
            <a:r>
              <a:rPr lang="en-US" sz="800" dirty="0">
                <a:solidFill>
                  <a:schemeClr val="accent3">
                    <a:lumMod val="75000"/>
                  </a:schemeClr>
                </a:solidFill>
              </a:rPr>
              <a:t>Developed by district</a:t>
            </a:r>
          </a:p>
        </p:txBody>
      </p:sp>
      <p:sp>
        <p:nvSpPr>
          <p:cNvPr id="33" name="TextBox 32">
            <a:extLst>
              <a:ext uri="{FF2B5EF4-FFF2-40B4-BE49-F238E27FC236}">
                <a16:creationId xmlns:a16="http://schemas.microsoft.com/office/drawing/2014/main" id="{F5B768BD-F740-424E-904D-159330AC3D70}"/>
              </a:ext>
            </a:extLst>
          </p:cNvPr>
          <p:cNvSpPr txBox="1"/>
          <p:nvPr/>
        </p:nvSpPr>
        <p:spPr>
          <a:xfrm>
            <a:off x="7877906" y="5549721"/>
            <a:ext cx="943706" cy="215444"/>
          </a:xfrm>
          <a:prstGeom prst="rect">
            <a:avLst/>
          </a:prstGeom>
          <a:noFill/>
        </p:spPr>
        <p:txBody>
          <a:bodyPr wrap="square" rtlCol="0">
            <a:spAutoFit/>
          </a:bodyPr>
          <a:lstStyle/>
          <a:p>
            <a:r>
              <a:rPr lang="en-US" sz="800" dirty="0">
                <a:solidFill>
                  <a:schemeClr val="accent6">
                    <a:lumMod val="75000"/>
                  </a:schemeClr>
                </a:solidFill>
              </a:rPr>
              <a:t>Timed by teacher</a:t>
            </a:r>
          </a:p>
        </p:txBody>
      </p:sp>
      <p:cxnSp>
        <p:nvCxnSpPr>
          <p:cNvPr id="38" name="Straight Arrow Connector 69">
            <a:extLst>
              <a:ext uri="{FF2B5EF4-FFF2-40B4-BE49-F238E27FC236}">
                <a16:creationId xmlns:a16="http://schemas.microsoft.com/office/drawing/2014/main" id="{522F6E48-3011-4C35-B2C5-513FCAA8EE78}"/>
              </a:ext>
            </a:extLst>
          </p:cNvPr>
          <p:cNvCxnSpPr>
            <a:cxnSpLocks/>
            <a:endCxn id="39" idx="1"/>
          </p:cNvCxnSpPr>
          <p:nvPr/>
        </p:nvCxnSpPr>
        <p:spPr>
          <a:xfrm rot="16200000" flipH="1">
            <a:off x="2186906" y="3782348"/>
            <a:ext cx="2586769" cy="254976"/>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 name="Rounded Rectangle 73">
            <a:extLst>
              <a:ext uri="{FF2B5EF4-FFF2-40B4-BE49-F238E27FC236}">
                <a16:creationId xmlns:a16="http://schemas.microsoft.com/office/drawing/2014/main" id="{9CE7B47F-0A76-4B66-BF14-B1431679892E}"/>
              </a:ext>
            </a:extLst>
          </p:cNvPr>
          <p:cNvSpPr/>
          <p:nvPr/>
        </p:nvSpPr>
        <p:spPr>
          <a:xfrm>
            <a:off x="3607778" y="5006625"/>
            <a:ext cx="2174627" cy="393192"/>
          </a:xfrm>
          <a:prstGeom prst="roundRect">
            <a:avLst/>
          </a:prstGeom>
          <a:gradFill>
            <a:gsLst>
              <a:gs pos="76000">
                <a:schemeClr val="accent6">
                  <a:lumMod val="75000"/>
                </a:schemeClr>
              </a:gs>
              <a:gs pos="64000">
                <a:schemeClr val="accent3">
                  <a:lumMod val="75000"/>
                </a:schemeClr>
              </a:gs>
              <a:gs pos="0">
                <a:schemeClr val="accent3">
                  <a:lumMod val="75000"/>
                </a:schemeClr>
              </a:gs>
              <a:gs pos="100000">
                <a:schemeClr val="accent6">
                  <a:lumMod val="7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Major Unit Planning</a:t>
            </a:r>
          </a:p>
        </p:txBody>
      </p:sp>
      <p:cxnSp>
        <p:nvCxnSpPr>
          <p:cNvPr id="41" name="Straight Arrow Connector 69">
            <a:extLst>
              <a:ext uri="{FF2B5EF4-FFF2-40B4-BE49-F238E27FC236}">
                <a16:creationId xmlns:a16="http://schemas.microsoft.com/office/drawing/2014/main" id="{736D2D95-90C3-447A-BC02-32286FCC4DEA}"/>
              </a:ext>
            </a:extLst>
          </p:cNvPr>
          <p:cNvCxnSpPr>
            <a:cxnSpLocks/>
            <a:stCxn id="39" idx="3"/>
          </p:cNvCxnSpPr>
          <p:nvPr/>
        </p:nvCxnSpPr>
        <p:spPr>
          <a:xfrm>
            <a:off x="5782405" y="5203221"/>
            <a:ext cx="1524001" cy="566908"/>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C7B1D0BC-20BF-4685-A4D3-7E695FE36710}"/>
              </a:ext>
            </a:extLst>
          </p:cNvPr>
          <p:cNvSpPr txBox="1"/>
          <p:nvPr/>
        </p:nvSpPr>
        <p:spPr>
          <a:xfrm>
            <a:off x="7907404" y="4891606"/>
            <a:ext cx="1011956" cy="215444"/>
          </a:xfrm>
          <a:prstGeom prst="rect">
            <a:avLst/>
          </a:prstGeom>
          <a:noFill/>
        </p:spPr>
        <p:txBody>
          <a:bodyPr wrap="square" rtlCol="0">
            <a:spAutoFit/>
          </a:bodyPr>
          <a:lstStyle/>
          <a:p>
            <a:pPr algn="r"/>
            <a:r>
              <a:rPr lang="en-US" sz="800" dirty="0">
                <a:solidFill>
                  <a:schemeClr val="accent6">
                    <a:lumMod val="75000"/>
                  </a:schemeClr>
                </a:solidFill>
              </a:rPr>
              <a:t>Graded homework</a:t>
            </a:r>
          </a:p>
        </p:txBody>
      </p:sp>
      <p:sp>
        <p:nvSpPr>
          <p:cNvPr id="50" name="TextBox 49">
            <a:extLst>
              <a:ext uri="{FF2B5EF4-FFF2-40B4-BE49-F238E27FC236}">
                <a16:creationId xmlns:a16="http://schemas.microsoft.com/office/drawing/2014/main" id="{EBE2B5D4-BBB8-4E04-BF15-C209F8E28AAF}"/>
              </a:ext>
            </a:extLst>
          </p:cNvPr>
          <p:cNvSpPr txBox="1"/>
          <p:nvPr/>
        </p:nvSpPr>
        <p:spPr>
          <a:xfrm>
            <a:off x="6934199" y="4896570"/>
            <a:ext cx="1011958" cy="215444"/>
          </a:xfrm>
          <a:prstGeom prst="rect">
            <a:avLst/>
          </a:prstGeom>
          <a:noFill/>
        </p:spPr>
        <p:txBody>
          <a:bodyPr wrap="square" rtlCol="0">
            <a:spAutoFit/>
          </a:bodyPr>
          <a:lstStyle/>
          <a:p>
            <a:r>
              <a:rPr lang="en-US" sz="800" dirty="0">
                <a:solidFill>
                  <a:schemeClr val="accent6">
                    <a:lumMod val="75000"/>
                  </a:schemeClr>
                </a:solidFill>
              </a:rPr>
              <a:t>Quizzes</a:t>
            </a:r>
          </a:p>
        </p:txBody>
      </p:sp>
      <p:sp>
        <p:nvSpPr>
          <p:cNvPr id="51" name="TextBox 50">
            <a:extLst>
              <a:ext uri="{FF2B5EF4-FFF2-40B4-BE49-F238E27FC236}">
                <a16:creationId xmlns:a16="http://schemas.microsoft.com/office/drawing/2014/main" id="{0970A0BF-9187-4896-9A8C-4279964AE17D}"/>
              </a:ext>
            </a:extLst>
          </p:cNvPr>
          <p:cNvSpPr txBox="1"/>
          <p:nvPr/>
        </p:nvSpPr>
        <p:spPr>
          <a:xfrm>
            <a:off x="2285999" y="5541894"/>
            <a:ext cx="714568" cy="218951"/>
          </a:xfrm>
          <a:prstGeom prst="rect">
            <a:avLst/>
          </a:prstGeom>
          <a:noFill/>
        </p:spPr>
        <p:txBody>
          <a:bodyPr wrap="square" rtlCol="0">
            <a:spAutoFit/>
          </a:bodyPr>
          <a:lstStyle/>
          <a:p>
            <a:r>
              <a:rPr lang="en-US" sz="800" dirty="0">
                <a:solidFill>
                  <a:schemeClr val="accent3">
                    <a:lumMod val="75000"/>
                  </a:schemeClr>
                </a:solidFill>
              </a:rPr>
              <a:t>Final exam,</a:t>
            </a:r>
          </a:p>
        </p:txBody>
      </p:sp>
      <p:sp>
        <p:nvSpPr>
          <p:cNvPr id="52" name="Rectangle 51">
            <a:extLst>
              <a:ext uri="{FF2B5EF4-FFF2-40B4-BE49-F238E27FC236}">
                <a16:creationId xmlns:a16="http://schemas.microsoft.com/office/drawing/2014/main" id="{025FD97B-CA96-4114-AC41-FCDB9DD74BDA}"/>
              </a:ext>
            </a:extLst>
          </p:cNvPr>
          <p:cNvSpPr/>
          <p:nvPr/>
        </p:nvSpPr>
        <p:spPr>
          <a:xfrm>
            <a:off x="3095435" y="5545402"/>
            <a:ext cx="1503938" cy="215444"/>
          </a:xfrm>
          <a:prstGeom prst="rect">
            <a:avLst/>
          </a:prstGeom>
        </p:spPr>
        <p:txBody>
          <a:bodyPr wrap="none">
            <a:spAutoFit/>
          </a:bodyPr>
          <a:lstStyle/>
          <a:p>
            <a:r>
              <a:rPr lang="en-US" sz="800" dirty="0">
                <a:solidFill>
                  <a:schemeClr val="accent3">
                    <a:lumMod val="75000"/>
                  </a:schemeClr>
                </a:solidFill>
              </a:rPr>
              <a:t>project, paper, or performance</a:t>
            </a:r>
            <a:endParaRPr lang="en-US" sz="800" dirty="0"/>
          </a:p>
        </p:txBody>
      </p:sp>
      <p:cxnSp>
        <p:nvCxnSpPr>
          <p:cNvPr id="61" name="Elbow Connector 93">
            <a:extLst>
              <a:ext uri="{FF2B5EF4-FFF2-40B4-BE49-F238E27FC236}">
                <a16:creationId xmlns:a16="http://schemas.microsoft.com/office/drawing/2014/main" id="{60E3985D-3D16-4AA8-8E2A-DC4B17B5D86A}"/>
              </a:ext>
            </a:extLst>
          </p:cNvPr>
          <p:cNvCxnSpPr>
            <a:cxnSpLocks/>
          </p:cNvCxnSpPr>
          <p:nvPr/>
        </p:nvCxnSpPr>
        <p:spPr>
          <a:xfrm>
            <a:off x="4698824" y="3721046"/>
            <a:ext cx="2235375" cy="622354"/>
          </a:xfrm>
          <a:prstGeom prst="bentConnector3">
            <a:avLst>
              <a:gd name="adj1" fmla="val -143"/>
            </a:avLst>
          </a:prstGeom>
          <a:ln w="28575">
            <a:solidFill>
              <a:schemeClr val="tx1">
                <a:lumMod val="50000"/>
                <a:lumOff val="5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C03A78FC-AB8A-4744-8E7F-FA70F9198D5F}"/>
              </a:ext>
            </a:extLst>
          </p:cNvPr>
          <p:cNvCxnSpPr>
            <a:cxnSpLocks/>
          </p:cNvCxnSpPr>
          <p:nvPr/>
        </p:nvCxnSpPr>
        <p:spPr>
          <a:xfrm flipV="1">
            <a:off x="3886200" y="3693836"/>
            <a:ext cx="0" cy="1312789"/>
          </a:xfrm>
          <a:prstGeom prst="straightConnector1">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3" name="Elbow Connector 93">
            <a:extLst>
              <a:ext uri="{FF2B5EF4-FFF2-40B4-BE49-F238E27FC236}">
                <a16:creationId xmlns:a16="http://schemas.microsoft.com/office/drawing/2014/main" id="{9896EE00-1335-473D-ACCB-B6966326D250}"/>
              </a:ext>
            </a:extLst>
          </p:cNvPr>
          <p:cNvCxnSpPr>
            <a:cxnSpLocks/>
          </p:cNvCxnSpPr>
          <p:nvPr/>
        </p:nvCxnSpPr>
        <p:spPr>
          <a:xfrm rot="16200000" flipH="1">
            <a:off x="5213670" y="2787462"/>
            <a:ext cx="796042" cy="2645018"/>
          </a:xfrm>
          <a:prstGeom prst="bentConnector2">
            <a:avLst/>
          </a:prstGeom>
          <a:ln w="28575">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6E37FD21-1AC1-4479-9405-5C8329F0A4EF}"/>
              </a:ext>
            </a:extLst>
          </p:cNvPr>
          <p:cNvSpPr txBox="1"/>
          <p:nvPr/>
        </p:nvSpPr>
        <p:spPr>
          <a:xfrm>
            <a:off x="3886199" y="4655206"/>
            <a:ext cx="988044" cy="338554"/>
          </a:xfrm>
          <a:prstGeom prst="rect">
            <a:avLst/>
          </a:prstGeom>
          <a:noFill/>
        </p:spPr>
        <p:txBody>
          <a:bodyPr wrap="square" rtlCol="0">
            <a:spAutoFit/>
          </a:bodyPr>
          <a:lstStyle/>
          <a:p>
            <a:r>
              <a:rPr lang="en-US" sz="800" dirty="0">
                <a:solidFill>
                  <a:schemeClr val="accent3">
                    <a:lumMod val="75000"/>
                  </a:schemeClr>
                </a:solidFill>
              </a:rPr>
              <a:t>Developed</a:t>
            </a:r>
          </a:p>
          <a:p>
            <a:r>
              <a:rPr lang="en-US" sz="800" dirty="0">
                <a:solidFill>
                  <a:schemeClr val="accent3">
                    <a:lumMod val="75000"/>
                  </a:schemeClr>
                </a:solidFill>
              </a:rPr>
              <a:t>by district</a:t>
            </a:r>
          </a:p>
        </p:txBody>
      </p:sp>
      <p:sp>
        <p:nvSpPr>
          <p:cNvPr id="65" name="TextBox 64">
            <a:extLst>
              <a:ext uri="{FF2B5EF4-FFF2-40B4-BE49-F238E27FC236}">
                <a16:creationId xmlns:a16="http://schemas.microsoft.com/office/drawing/2014/main" id="{32D63701-0874-4388-8EC3-490DCB2E8380}"/>
              </a:ext>
            </a:extLst>
          </p:cNvPr>
          <p:cNvSpPr txBox="1"/>
          <p:nvPr/>
        </p:nvSpPr>
        <p:spPr>
          <a:xfrm>
            <a:off x="4856290" y="4679511"/>
            <a:ext cx="926114" cy="338554"/>
          </a:xfrm>
          <a:prstGeom prst="rect">
            <a:avLst/>
          </a:prstGeom>
          <a:noFill/>
        </p:spPr>
        <p:txBody>
          <a:bodyPr wrap="square" rtlCol="0">
            <a:spAutoFit/>
          </a:bodyPr>
          <a:lstStyle/>
          <a:p>
            <a:r>
              <a:rPr lang="en-US" sz="800" dirty="0">
                <a:solidFill>
                  <a:schemeClr val="accent6">
                    <a:lumMod val="75000"/>
                  </a:schemeClr>
                </a:solidFill>
              </a:rPr>
              <a:t>Adopted/adapted by teacher</a:t>
            </a:r>
          </a:p>
        </p:txBody>
      </p:sp>
    </p:spTree>
    <p:extLst>
      <p:ext uri="{BB962C8B-B14F-4D97-AF65-F5344CB8AC3E}">
        <p14:creationId xmlns:p14="http://schemas.microsoft.com/office/powerpoint/2010/main" val="1141965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
                                            <p:txEl>
                                              <p:pRg st="0" end="0"/>
                                            </p:txEl>
                                          </p:spTgt>
                                        </p:tgtEl>
                                        <p:attrNameLst>
                                          <p:attrName>style.visibility</p:attrName>
                                        </p:attrNameLst>
                                      </p:cBhvr>
                                      <p:to>
                                        <p:strVal val="visible"/>
                                      </p:to>
                                    </p:set>
                                    <p:animEffect transition="in" filter="fade">
                                      <p:cBhvr>
                                        <p:cTn id="7" dur="500"/>
                                        <p:tgtEl>
                                          <p:spTgt spid="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3156</TotalTime>
  <Words>1272</Words>
  <Application>Microsoft Macintosh PowerPoint</Application>
  <PresentationFormat>On-screen Show (4:3)</PresentationFormat>
  <Paragraphs>296</Paragraphs>
  <Slides>14</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Berlin Sans FB</vt:lpstr>
      <vt:lpstr>Calibri</vt:lpstr>
      <vt:lpstr>Office Theme</vt:lpstr>
      <vt:lpstr>District Assessment System Design Toolkit  System Design Schematic - Exemplar</vt:lpstr>
      <vt:lpstr>License</vt:lpstr>
      <vt:lpstr>What Does the System Look Like?</vt:lpstr>
      <vt:lpstr>What Does the System Look Like?</vt:lpstr>
      <vt:lpstr>What Does the System Look Like?</vt:lpstr>
      <vt:lpstr>What Does the System Look Like?</vt:lpstr>
      <vt:lpstr>What Does the System Look Like?</vt:lpstr>
      <vt:lpstr>What Does the System Look Like?</vt:lpstr>
      <vt:lpstr>What Does the System Look Like?</vt:lpstr>
      <vt:lpstr>What Does the System Look Like?</vt:lpstr>
      <vt:lpstr>What Does the System Look Like?</vt:lpstr>
      <vt:lpstr>What Does the System Look Like?</vt:lpstr>
      <vt:lpstr>What Does the System Look Like?</vt:lpstr>
      <vt:lpstr>What Does the System Look Like?</vt:lpstr>
    </vt:vector>
  </TitlesOfParts>
  <Company>Microsoft</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Joseph Martineau</dc:creator>
  <cp:lastModifiedBy>Joseph Martineau</cp:lastModifiedBy>
  <cp:revision>150</cp:revision>
  <dcterms:created xsi:type="dcterms:W3CDTF">2016-02-18T19:54:58Z</dcterms:created>
  <dcterms:modified xsi:type="dcterms:W3CDTF">2018-05-30T00:59:47Z</dcterms:modified>
</cp:coreProperties>
</file>