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tags/tag7.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6"/>
  </p:notesMasterIdLst>
  <p:sldIdLst>
    <p:sldId id="270" r:id="rId2"/>
    <p:sldId id="269" r:id="rId3"/>
    <p:sldId id="264" r:id="rId4"/>
    <p:sldId id="305" r:id="rId5"/>
    <p:sldId id="680" r:id="rId6"/>
    <p:sldId id="516" r:id="rId7"/>
    <p:sldId id="676" r:id="rId8"/>
    <p:sldId id="677" r:id="rId9"/>
    <p:sldId id="535" r:id="rId10"/>
    <p:sldId id="524" r:id="rId11"/>
    <p:sldId id="525" r:id="rId12"/>
    <p:sldId id="527" r:id="rId13"/>
    <p:sldId id="534" r:id="rId14"/>
    <p:sldId id="612" r:id="rId15"/>
    <p:sldId id="613" r:id="rId16"/>
    <p:sldId id="616" r:id="rId17"/>
    <p:sldId id="674" r:id="rId18"/>
    <p:sldId id="618" r:id="rId19"/>
    <p:sldId id="621" r:id="rId20"/>
    <p:sldId id="614" r:id="rId21"/>
    <p:sldId id="623" r:id="rId22"/>
    <p:sldId id="576" r:id="rId23"/>
    <p:sldId id="672" r:id="rId24"/>
    <p:sldId id="630" r:id="rId25"/>
    <p:sldId id="546" r:id="rId26"/>
    <p:sldId id="547" r:id="rId27"/>
    <p:sldId id="631" r:id="rId28"/>
    <p:sldId id="632" r:id="rId29"/>
    <p:sldId id="548" r:id="rId30"/>
    <p:sldId id="549" r:id="rId31"/>
    <p:sldId id="550" r:id="rId32"/>
    <p:sldId id="551" r:id="rId33"/>
    <p:sldId id="633" r:id="rId34"/>
    <p:sldId id="636" r:id="rId35"/>
    <p:sldId id="552" r:id="rId36"/>
    <p:sldId id="553" r:id="rId37"/>
    <p:sldId id="554" r:id="rId38"/>
    <p:sldId id="637" r:id="rId39"/>
    <p:sldId id="658" r:id="rId40"/>
    <p:sldId id="555" r:id="rId41"/>
    <p:sldId id="556" r:id="rId42"/>
    <p:sldId id="667" r:id="rId43"/>
    <p:sldId id="640" r:id="rId44"/>
    <p:sldId id="557" r:id="rId45"/>
    <p:sldId id="558" r:id="rId46"/>
    <p:sldId id="559" r:id="rId47"/>
    <p:sldId id="560" r:id="rId48"/>
    <p:sldId id="668" r:id="rId49"/>
    <p:sldId id="644" r:id="rId50"/>
    <p:sldId id="561" r:id="rId51"/>
    <p:sldId id="562" r:id="rId52"/>
    <p:sldId id="563" r:id="rId53"/>
    <p:sldId id="669" r:id="rId54"/>
    <p:sldId id="594" r:id="rId55"/>
    <p:sldId id="679" r:id="rId56"/>
    <p:sldId id="652" r:id="rId57"/>
    <p:sldId id="304" r:id="rId58"/>
    <p:sldId id="280" r:id="rId59"/>
    <p:sldId id="291" r:id="rId60"/>
    <p:sldId id="303" r:id="rId61"/>
    <p:sldId id="296" r:id="rId62"/>
    <p:sldId id="297" r:id="rId63"/>
    <p:sldId id="298" r:id="rId64"/>
    <p:sldId id="299" r:id="rId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F7FF"/>
    <a:srgbClr val="009041"/>
    <a:srgbClr val="55B881"/>
    <a:srgbClr val="F8FFF3"/>
    <a:srgbClr val="E2F0D9"/>
    <a:srgbClr val="C6F0D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747"/>
    <p:restoredTop sz="96303"/>
  </p:normalViewPr>
  <p:slideViewPr>
    <p:cSldViewPr snapToGrid="0" snapToObjects="1">
      <p:cViewPr varScale="1">
        <p:scale>
          <a:sx n="113" d="100"/>
          <a:sy n="113" d="100"/>
        </p:scale>
        <p:origin x="216" y="9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97BFF2-9C0E-C74A-80ED-56D5C0AC28E4}" type="datetimeFigureOut">
              <a:rPr lang="en-US" smtClean="0"/>
              <a:t>6/29/18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0F930D-0AC4-834F-89AC-B2C824767452}" type="slidenum">
              <a:rPr lang="en-US" smtClean="0"/>
              <a:t>‹#›</a:t>
            </a:fld>
            <a:endParaRPr lang="en-US"/>
          </a:p>
        </p:txBody>
      </p:sp>
    </p:spTree>
    <p:extLst>
      <p:ext uri="{BB962C8B-B14F-4D97-AF65-F5344CB8AC3E}">
        <p14:creationId xmlns:p14="http://schemas.microsoft.com/office/powerpoint/2010/main" val="19217464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notesMaster" Target="../notesMasters/notesMaster1.xml"/><Relationship Id="rId1" Type="http://schemas.openxmlformats.org/officeDocument/2006/relationships/tags" Target="../tags/tag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Multifaceted enterprise – used for formative and summative purposes</a:t>
            </a:r>
          </a:p>
        </p:txBody>
      </p:sp>
      <p:sp>
        <p:nvSpPr>
          <p:cNvPr id="4" name="Slide Number Placeholder 3"/>
          <p:cNvSpPr>
            <a:spLocks noGrp="1"/>
          </p:cNvSpPr>
          <p:nvPr>
            <p:ph type="sldNum" sz="quarter" idx="10"/>
          </p:nvPr>
        </p:nvSpPr>
        <p:spPr/>
        <p:txBody>
          <a:bodyPr/>
          <a:lstStyle/>
          <a:p>
            <a:fld id="{406551FC-3915-4B31-A92D-DB5E2B34DB28}" type="slidenum">
              <a:rPr lang="en-US" smtClean="0"/>
              <a:t>5</a:t>
            </a:fld>
            <a:endParaRPr lang="en-US"/>
          </a:p>
        </p:txBody>
      </p:sp>
    </p:spTree>
    <p:extLst>
      <p:ext uri="{BB962C8B-B14F-4D97-AF65-F5344CB8AC3E}">
        <p14:creationId xmlns:p14="http://schemas.microsoft.com/office/powerpoint/2010/main" val="28815408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a:xfrm>
            <a:off x="452438" y="703263"/>
            <a:ext cx="6261100" cy="3522662"/>
          </a:xfrm>
          <a:ln/>
        </p:spPr>
      </p:sp>
      <p:sp>
        <p:nvSpPr>
          <p:cNvPr id="134147" name="Notes Placeholder 2"/>
          <p:cNvSpPr>
            <a:spLocks noGrp="1"/>
          </p:cNvSpPr>
          <p:nvPr>
            <p:ph type="body" idx="1"/>
          </p:nvPr>
        </p:nvSpPr>
        <p:spPr>
          <a:noFill/>
          <a:ln/>
        </p:spPr>
        <p:txBody>
          <a:bodyPr lIns="91435" tIns="45717" rIns="91435" bIns="45717"/>
          <a:lstStyle/>
          <a:p>
            <a:pPr eaLnBrk="1" hangingPunct="1">
              <a:spcBef>
                <a:spcPct val="0"/>
              </a:spcBef>
            </a:pPr>
            <a:r>
              <a:rPr lang="en-US" u="sng">
                <a:latin typeface="Arial" pitchFamily="4" charset="0"/>
                <a:ea typeface="ＭＳ Ｐゴシック" pitchFamily="4" charset="-128"/>
                <a:cs typeface="ＭＳ Ｐゴシック" pitchFamily="4" charset="-128"/>
              </a:rPr>
              <a:t>Narrative Notes</a:t>
            </a:r>
          </a:p>
          <a:p>
            <a:pPr eaLnBrk="1" hangingPunct="1">
              <a:spcBef>
                <a:spcPct val="0"/>
              </a:spcBef>
            </a:pPr>
            <a:r>
              <a:rPr lang="en-US">
                <a:latin typeface="Arial" pitchFamily="4" charset="0"/>
                <a:ea typeface="ＭＳ Ｐゴシック" pitchFamily="4" charset="-128"/>
                <a:cs typeface="ＭＳ Ｐゴシック" pitchFamily="4" charset="-128"/>
              </a:rPr>
              <a:t>Stiggins states that student achievement is linked to the improvement of classroom assessment, which reinforces the previous which shows us that classroom assessment provides us with the most information on individual student learning.</a:t>
            </a:r>
          </a:p>
        </p:txBody>
      </p:sp>
      <p:sp>
        <p:nvSpPr>
          <p:cNvPr id="134148" name="Slide Number Placeholder 3"/>
          <p:cNvSpPr>
            <a:spLocks noGrp="1"/>
          </p:cNvSpPr>
          <p:nvPr>
            <p:ph type="sldNum" sz="quarter" idx="5"/>
          </p:nvPr>
        </p:nvSpPr>
        <p:spPr>
          <a:xfrm>
            <a:off x="3970339" y="8829675"/>
            <a:ext cx="3038475" cy="465138"/>
          </a:xfrm>
          <a:prstGeom prst="rect">
            <a:avLst/>
          </a:prstGeom>
          <a:noFill/>
          <a:ln>
            <a:headEnd/>
            <a:tailEnd/>
          </a:ln>
        </p:spPr>
        <p:txBody>
          <a:bodyPr lIns="91435" tIns="45717" rIns="91435" bIns="45717"/>
          <a:lstStyle/>
          <a:p>
            <a:pPr defTabSz="931811" eaLnBrk="0" hangingPunct="0"/>
            <a:fld id="{43EBB408-F67D-8142-8F75-E39AB7C8E992}" type="slidenum">
              <a:rPr lang="en-US">
                <a:solidFill>
                  <a:srgbClr val="000000"/>
                </a:solidFill>
                <a:latin typeface="Arial" pitchFamily="4" charset="0"/>
                <a:ea typeface="ＭＳ Ｐゴシック" pitchFamily="4" charset="-128"/>
                <a:cs typeface="ＭＳ Ｐゴシック" pitchFamily="4" charset="-128"/>
              </a:rPr>
              <a:pPr defTabSz="931811" eaLnBrk="0" hangingPunct="0"/>
              <a:t>16</a:t>
            </a:fld>
            <a:endParaRPr lang="en-US">
              <a:solidFill>
                <a:srgbClr val="000000"/>
              </a:solidFill>
              <a:latin typeface="Arial" pitchFamily="4" charset="0"/>
              <a:ea typeface="ＭＳ Ｐゴシック" pitchFamily="4" charset="-128"/>
              <a:cs typeface="ＭＳ Ｐゴシック" pitchFamily="4" charset="-128"/>
            </a:endParaRPr>
          </a:p>
        </p:txBody>
      </p:sp>
    </p:spTree>
    <p:extLst>
      <p:ext uri="{BB962C8B-B14F-4D97-AF65-F5344CB8AC3E}">
        <p14:creationId xmlns:p14="http://schemas.microsoft.com/office/powerpoint/2010/main" val="8710539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Lst>
        </p:spPr>
      </p:sp>
      <p:sp>
        <p:nvSpPr>
          <p:cNvPr id="149507" name="Notes Placeholder 2"/>
          <p:cNvSpPr>
            <a:spLocks noGrp="1"/>
          </p:cNvSpPr>
          <p:nvPr>
            <p:ph type="body" idx="1"/>
          </p:nvPr>
        </p:nvSpPr>
        <p:spPr bwMode="auto">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defRPr/>
            </a:pPr>
            <a:endParaRPr lang="en-US" strike="sngStrike">
              <a:latin typeface="Arial" pitchFamily="34" charset="0"/>
              <a:ea typeface="ＭＳ Ｐゴシック"/>
              <a:cs typeface="ＭＳ Ｐゴシック"/>
            </a:endParaRPr>
          </a:p>
        </p:txBody>
      </p:sp>
      <p:sp>
        <p:nvSpPr>
          <p:cNvPr id="181252" name="Slide Number Placeholder 3"/>
          <p:cNvSpPr>
            <a:spLocks noGrp="1"/>
          </p:cNvSpPr>
          <p:nvPr>
            <p:ph type="sldNum" sz="quarter" idx="5"/>
          </p:nvPr>
        </p:nvSpPr>
        <p:spPr bwMode="auto">
          <a:xfrm>
            <a:off x="3970938" y="8829967"/>
            <a:ext cx="3037840" cy="464820"/>
          </a:xfrm>
          <a:prstGeom prst="rect">
            <a:avLst/>
          </a:prstGeom>
          <a:noFill/>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lIns="93177" tIns="46589" rIns="93177" bIns="46589" numCol="1" anchorCtr="0" compatLnSpc="1">
            <a:prstTxWarp prst="textNoShape">
              <a:avLst/>
            </a:prstTxWarp>
          </a:bodyPr>
          <a:lstStyle>
            <a:lvl1pPr defTabSz="904161" eaLnBrk="0" hangingPunct="0">
              <a:defRPr>
                <a:solidFill>
                  <a:schemeClr val="tx1"/>
                </a:solidFill>
                <a:latin typeface="Calibri" pitchFamily="34" charset="0"/>
              </a:defRPr>
            </a:lvl1pPr>
            <a:lvl2pPr marL="737189" indent="-283535" defTabSz="904161" eaLnBrk="0" hangingPunct="0">
              <a:defRPr>
                <a:solidFill>
                  <a:schemeClr val="tx1"/>
                </a:solidFill>
                <a:latin typeface="Calibri" pitchFamily="34" charset="0"/>
              </a:defRPr>
            </a:lvl2pPr>
            <a:lvl3pPr marL="1134138" indent="-226827" defTabSz="904161" eaLnBrk="0" hangingPunct="0">
              <a:defRPr>
                <a:solidFill>
                  <a:schemeClr val="tx1"/>
                </a:solidFill>
                <a:latin typeface="Calibri" pitchFamily="34" charset="0"/>
              </a:defRPr>
            </a:lvl3pPr>
            <a:lvl4pPr marL="1587794" indent="-226827" defTabSz="904161" eaLnBrk="0" hangingPunct="0">
              <a:defRPr>
                <a:solidFill>
                  <a:schemeClr val="tx1"/>
                </a:solidFill>
                <a:latin typeface="Calibri" pitchFamily="34" charset="0"/>
              </a:defRPr>
            </a:lvl4pPr>
            <a:lvl5pPr marL="2041449" indent="-226827" defTabSz="904161" eaLnBrk="0" hangingPunct="0">
              <a:defRPr>
                <a:solidFill>
                  <a:schemeClr val="tx1"/>
                </a:solidFill>
                <a:latin typeface="Calibri" pitchFamily="34" charset="0"/>
              </a:defRPr>
            </a:lvl5pPr>
            <a:lvl6pPr marL="2495103" indent="-226827" defTabSz="904161" eaLnBrk="0" fontAlgn="base" hangingPunct="0">
              <a:spcBef>
                <a:spcPct val="0"/>
              </a:spcBef>
              <a:spcAft>
                <a:spcPct val="0"/>
              </a:spcAft>
              <a:defRPr>
                <a:solidFill>
                  <a:schemeClr val="tx1"/>
                </a:solidFill>
                <a:latin typeface="Calibri" pitchFamily="34" charset="0"/>
              </a:defRPr>
            </a:lvl6pPr>
            <a:lvl7pPr marL="2948759" indent="-226827" defTabSz="904161" eaLnBrk="0" fontAlgn="base" hangingPunct="0">
              <a:spcBef>
                <a:spcPct val="0"/>
              </a:spcBef>
              <a:spcAft>
                <a:spcPct val="0"/>
              </a:spcAft>
              <a:defRPr>
                <a:solidFill>
                  <a:schemeClr val="tx1"/>
                </a:solidFill>
                <a:latin typeface="Calibri" pitchFamily="34" charset="0"/>
              </a:defRPr>
            </a:lvl7pPr>
            <a:lvl8pPr marL="3402415" indent="-226827" defTabSz="904161" eaLnBrk="0" fontAlgn="base" hangingPunct="0">
              <a:spcBef>
                <a:spcPct val="0"/>
              </a:spcBef>
              <a:spcAft>
                <a:spcPct val="0"/>
              </a:spcAft>
              <a:defRPr>
                <a:solidFill>
                  <a:schemeClr val="tx1"/>
                </a:solidFill>
                <a:latin typeface="Calibri" pitchFamily="34" charset="0"/>
              </a:defRPr>
            </a:lvl8pPr>
            <a:lvl9pPr marL="3856069" indent="-226827" defTabSz="904161" eaLnBrk="0" fontAlgn="base" hangingPunct="0">
              <a:spcBef>
                <a:spcPct val="0"/>
              </a:spcBef>
              <a:spcAft>
                <a:spcPct val="0"/>
              </a:spcAft>
              <a:defRPr>
                <a:solidFill>
                  <a:schemeClr val="tx1"/>
                </a:solidFill>
                <a:latin typeface="Calibri" pitchFamily="34" charset="0"/>
              </a:defRPr>
            </a:lvl9pPr>
          </a:lstStyle>
          <a:p>
            <a:pPr fontAlgn="base">
              <a:spcBef>
                <a:spcPct val="0"/>
              </a:spcBef>
              <a:spcAft>
                <a:spcPct val="0"/>
              </a:spcAft>
            </a:pPr>
            <a:fld id="{F7089010-A324-4AD0-88DC-9CE605AA290E}" type="slidenum">
              <a:rPr lang="en-US" smtClean="0">
                <a:latin typeface="Arial" pitchFamily="34" charset="0"/>
                <a:ea typeface="ＭＳ Ｐゴシック"/>
                <a:cs typeface="ＭＳ Ｐゴシック"/>
              </a:rPr>
              <a:pPr fontAlgn="base">
                <a:spcBef>
                  <a:spcPct val="0"/>
                </a:spcBef>
                <a:spcAft>
                  <a:spcPct val="0"/>
                </a:spcAft>
              </a:pPr>
              <a:t>25</a:t>
            </a:fld>
            <a:endParaRPr lang="en-US">
              <a:latin typeface="Arial" pitchFamily="34" charset="0"/>
              <a:ea typeface="ＭＳ Ｐゴシック"/>
              <a:cs typeface="ＭＳ Ｐゴシック"/>
            </a:endParaRPr>
          </a:p>
        </p:txBody>
      </p:sp>
    </p:spTree>
    <p:extLst>
      <p:ext uri="{BB962C8B-B14F-4D97-AF65-F5344CB8AC3E}">
        <p14:creationId xmlns:p14="http://schemas.microsoft.com/office/powerpoint/2010/main" val="11310681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530487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082894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0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Arial" pitchFamily="34" charset="0"/>
                <a:ea typeface="ＭＳ Ｐゴシック" pitchFamily="34" charset="-128"/>
              </a:rPr>
              <a:t>See citation in the User’s Guide.</a:t>
            </a:r>
          </a:p>
          <a:p>
            <a:pPr eaLnBrk="1" hangingPunct="1">
              <a:spcBef>
                <a:spcPct val="0"/>
              </a:spcBef>
            </a:pPr>
            <a:endParaRPr lang="en-US">
              <a:latin typeface="Arial" pitchFamily="34" charset="0"/>
              <a:ea typeface="ＭＳ Ｐゴシック" pitchFamily="34" charset="-128"/>
            </a:endParaRPr>
          </a:p>
          <a:p>
            <a:pPr eaLnBrk="1" hangingPunct="1">
              <a:spcBef>
                <a:spcPct val="0"/>
              </a:spcBef>
            </a:pPr>
            <a:r>
              <a:rPr lang="en-US">
                <a:latin typeface="Arial" pitchFamily="34" charset="0"/>
                <a:ea typeface="ＭＳ Ｐゴシック" pitchFamily="34" charset="-128"/>
              </a:rPr>
              <a:t>“Please take a moment to read Shepard’s quote to yourself, then turn to a partner and share what this quote means to you.”</a:t>
            </a:r>
          </a:p>
        </p:txBody>
      </p:sp>
      <p:sp>
        <p:nvSpPr>
          <p:cNvPr id="150532" name="Slide Number Placeholder 3"/>
          <p:cNvSpPr>
            <a:spLocks noGrp="1"/>
          </p:cNvSpPr>
          <p:nvPr>
            <p:ph type="sldNum" sz="quarter" idx="5"/>
          </p:nvPr>
        </p:nvSpPr>
        <p:spPr bwMode="auto">
          <a:xfrm>
            <a:off x="4097788" y="9041519"/>
            <a:ext cx="3134883" cy="47760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3177" tIns="46589" rIns="93177" bIns="46589" numCol="1" anchorCtr="0" compatLnSpc="1">
            <a:prstTxWarp prst="textNoShape">
              <a:avLst/>
            </a:prstTxWarp>
          </a:bodyPr>
          <a:lstStyle>
            <a:lvl1pPr defTabSz="976930" eaLnBrk="0" hangingPunct="0">
              <a:defRPr>
                <a:solidFill>
                  <a:schemeClr val="tx1"/>
                </a:solidFill>
                <a:latin typeface="Arial" pitchFamily="34" charset="0"/>
                <a:cs typeface="Arial" pitchFamily="34" charset="0"/>
              </a:defRPr>
            </a:lvl1pPr>
            <a:lvl2pPr marL="792378" indent="-304762" defTabSz="976930" eaLnBrk="0" hangingPunct="0">
              <a:defRPr>
                <a:solidFill>
                  <a:schemeClr val="tx1"/>
                </a:solidFill>
                <a:latin typeface="Arial" pitchFamily="34" charset="0"/>
                <a:cs typeface="Arial" pitchFamily="34" charset="0"/>
              </a:defRPr>
            </a:lvl2pPr>
            <a:lvl3pPr marL="1219043" indent="-243809" defTabSz="976930" eaLnBrk="0" hangingPunct="0">
              <a:defRPr>
                <a:solidFill>
                  <a:schemeClr val="tx1"/>
                </a:solidFill>
                <a:latin typeface="Arial" pitchFamily="34" charset="0"/>
                <a:cs typeface="Arial" pitchFamily="34" charset="0"/>
              </a:defRPr>
            </a:lvl3pPr>
            <a:lvl4pPr marL="1706663" indent="-243809" defTabSz="976930" eaLnBrk="0" hangingPunct="0">
              <a:defRPr>
                <a:solidFill>
                  <a:schemeClr val="tx1"/>
                </a:solidFill>
                <a:latin typeface="Arial" pitchFamily="34" charset="0"/>
                <a:cs typeface="Arial" pitchFamily="34" charset="0"/>
              </a:defRPr>
            </a:lvl4pPr>
            <a:lvl5pPr marL="2194281" indent="-243809" defTabSz="976930" eaLnBrk="0" hangingPunct="0">
              <a:defRPr>
                <a:solidFill>
                  <a:schemeClr val="tx1"/>
                </a:solidFill>
                <a:latin typeface="Arial" pitchFamily="34" charset="0"/>
                <a:cs typeface="Arial" pitchFamily="34" charset="0"/>
              </a:defRPr>
            </a:lvl5pPr>
            <a:lvl6pPr marL="2681897" indent="-243809" defTabSz="976930" eaLnBrk="0" fontAlgn="base" hangingPunct="0">
              <a:spcBef>
                <a:spcPct val="0"/>
              </a:spcBef>
              <a:spcAft>
                <a:spcPct val="0"/>
              </a:spcAft>
              <a:defRPr>
                <a:solidFill>
                  <a:schemeClr val="tx1"/>
                </a:solidFill>
                <a:latin typeface="Arial" pitchFamily="34" charset="0"/>
                <a:cs typeface="Arial" pitchFamily="34" charset="0"/>
              </a:defRPr>
            </a:lvl6pPr>
            <a:lvl7pPr marL="3169517" indent="-243809" defTabSz="976930" eaLnBrk="0" fontAlgn="base" hangingPunct="0">
              <a:spcBef>
                <a:spcPct val="0"/>
              </a:spcBef>
              <a:spcAft>
                <a:spcPct val="0"/>
              </a:spcAft>
              <a:defRPr>
                <a:solidFill>
                  <a:schemeClr val="tx1"/>
                </a:solidFill>
                <a:latin typeface="Arial" pitchFamily="34" charset="0"/>
                <a:cs typeface="Arial" pitchFamily="34" charset="0"/>
              </a:defRPr>
            </a:lvl7pPr>
            <a:lvl8pPr marL="3657133" indent="-243809" defTabSz="976930" eaLnBrk="0" fontAlgn="base" hangingPunct="0">
              <a:spcBef>
                <a:spcPct val="0"/>
              </a:spcBef>
              <a:spcAft>
                <a:spcPct val="0"/>
              </a:spcAft>
              <a:defRPr>
                <a:solidFill>
                  <a:schemeClr val="tx1"/>
                </a:solidFill>
                <a:latin typeface="Arial" pitchFamily="34" charset="0"/>
                <a:cs typeface="Arial" pitchFamily="34" charset="0"/>
              </a:defRPr>
            </a:lvl8pPr>
            <a:lvl9pPr marL="4144752" indent="-243809" defTabSz="976930" eaLnBrk="0" fontAlgn="base" hangingPunct="0">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pPr>
            <a:fld id="{D137E112-079E-4FBF-BA4C-E83F9D07FB30}" type="slidenum">
              <a:rPr lang="en-US" smtClean="0">
                <a:solidFill>
                  <a:srgbClr val="000000"/>
                </a:solidFill>
                <a:ea typeface="ＭＳ Ｐゴシック" pitchFamily="34" charset="-128"/>
              </a:rPr>
              <a:pPr fontAlgn="base">
                <a:spcBef>
                  <a:spcPct val="0"/>
                </a:spcBef>
                <a:spcAft>
                  <a:spcPct val="0"/>
                </a:spcAft>
              </a:pPr>
              <a:t>39</a:t>
            </a:fld>
            <a:endParaRPr lang="en-US">
              <a:solidFill>
                <a:srgbClr val="000000"/>
              </a:solidFill>
              <a:ea typeface="ＭＳ Ｐゴシック" pitchFamily="34" charset="-128"/>
            </a:endParaRPr>
          </a:p>
        </p:txBody>
      </p:sp>
    </p:spTree>
    <p:extLst>
      <p:ext uri="{BB962C8B-B14F-4D97-AF65-F5344CB8AC3E}">
        <p14:creationId xmlns:p14="http://schemas.microsoft.com/office/powerpoint/2010/main" val="2058175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There are two basic types of assessment — Assessment</a:t>
            </a:r>
            <a:r>
              <a:rPr lang="en-US" baseline="0"/>
              <a:t> </a:t>
            </a:r>
            <a:r>
              <a:rPr lang="en-US" i="1" baseline="0"/>
              <a:t>for</a:t>
            </a:r>
            <a:r>
              <a:rPr lang="en-US" i="0" baseline="0"/>
              <a:t> learning and assessment </a:t>
            </a:r>
            <a:r>
              <a:rPr lang="en-US" i="1" baseline="0"/>
              <a:t>of</a:t>
            </a:r>
            <a:r>
              <a:rPr lang="en-US" i="0" baseline="0"/>
              <a:t> learning.</a:t>
            </a:r>
            <a:endParaRPr lang="en-US"/>
          </a:p>
        </p:txBody>
      </p:sp>
      <p:sp>
        <p:nvSpPr>
          <p:cNvPr id="4" name="Slide Number Placeholder 3"/>
          <p:cNvSpPr>
            <a:spLocks noGrp="1"/>
          </p:cNvSpPr>
          <p:nvPr>
            <p:ph type="sldNum" sz="quarter" idx="10"/>
          </p:nvPr>
        </p:nvSpPr>
        <p:spPr>
          <a:xfrm>
            <a:off x="3970938" y="8829967"/>
            <a:ext cx="3037840" cy="464820"/>
          </a:xfrm>
          <a:prstGeom prst="rect">
            <a:avLst/>
          </a:prstGeom>
        </p:spPr>
        <p:txBody>
          <a:bodyPr lIns="93177" tIns="46589" rIns="93177" bIns="46589"/>
          <a:lstStyle/>
          <a:p>
            <a:fld id="{32674CE4-FBD8-4481-AEFB-CA53E599A745}" type="slidenum">
              <a:rPr lang="en-US" smtClean="0"/>
              <a:pPr/>
              <a:t>6</a:t>
            </a:fld>
            <a:endParaRPr lang="en-US"/>
          </a:p>
        </p:txBody>
      </p:sp>
    </p:spTree>
    <p:extLst>
      <p:ext uri="{BB962C8B-B14F-4D97-AF65-F5344CB8AC3E}">
        <p14:creationId xmlns:p14="http://schemas.microsoft.com/office/powerpoint/2010/main" val="41832137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4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b="1" dirty="0">
                <a:latin typeface="Arial" pitchFamily="34" charset="0"/>
                <a:ea typeface="ＭＳ Ｐゴシック"/>
                <a:cs typeface="ＭＳ Ｐゴシック"/>
              </a:rPr>
              <a:t>ALECIA</a:t>
            </a:r>
            <a:endParaRPr lang="en-US" dirty="0">
              <a:latin typeface="Arial" pitchFamily="34" charset="0"/>
              <a:ea typeface="ＭＳ Ｐゴシック"/>
              <a:cs typeface="ＭＳ Ｐゴシック"/>
            </a:endParaRPr>
          </a:p>
          <a:p>
            <a:pPr eaLnBrk="1" hangingPunct="1">
              <a:spcBef>
                <a:spcPct val="0"/>
              </a:spcBef>
            </a:pPr>
            <a:r>
              <a:rPr lang="en-US" dirty="0">
                <a:latin typeface="Arial" pitchFamily="34" charset="0"/>
                <a:ea typeface="ＭＳ Ｐゴシック"/>
                <a:cs typeface="ＭＳ Ｐゴシック"/>
              </a:rPr>
              <a:t>COMMON DEFINTIONS FOR SUMMATIVE, INTERIM/BENCHMARK, AND FORMATIVE CLASSROOM ASSESSMENT!!</a:t>
            </a:r>
          </a:p>
        </p:txBody>
      </p:sp>
      <p:sp>
        <p:nvSpPr>
          <p:cNvPr id="164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05317" eaLnBrk="0" hangingPunct="0">
              <a:defRPr>
                <a:solidFill>
                  <a:schemeClr val="tx1"/>
                </a:solidFill>
                <a:latin typeface="Calibri" pitchFamily="34" charset="0"/>
              </a:defRPr>
            </a:lvl1pPr>
            <a:lvl2pPr marL="738133" indent="-283897" defTabSz="905317" eaLnBrk="0" hangingPunct="0">
              <a:defRPr>
                <a:solidFill>
                  <a:schemeClr val="tx1"/>
                </a:solidFill>
                <a:latin typeface="Calibri" pitchFamily="34" charset="0"/>
              </a:defRPr>
            </a:lvl2pPr>
            <a:lvl3pPr marL="1135589" indent="-227118" defTabSz="905317" eaLnBrk="0" hangingPunct="0">
              <a:defRPr>
                <a:solidFill>
                  <a:schemeClr val="tx1"/>
                </a:solidFill>
                <a:latin typeface="Calibri" pitchFamily="34" charset="0"/>
              </a:defRPr>
            </a:lvl3pPr>
            <a:lvl4pPr marL="1589825" indent="-227118" defTabSz="905317" eaLnBrk="0" hangingPunct="0">
              <a:defRPr>
                <a:solidFill>
                  <a:schemeClr val="tx1"/>
                </a:solidFill>
                <a:latin typeface="Calibri" pitchFamily="34" charset="0"/>
              </a:defRPr>
            </a:lvl4pPr>
            <a:lvl5pPr marL="2044061" indent="-227118" defTabSz="905317" eaLnBrk="0" hangingPunct="0">
              <a:defRPr>
                <a:solidFill>
                  <a:schemeClr val="tx1"/>
                </a:solidFill>
                <a:latin typeface="Calibri" pitchFamily="34" charset="0"/>
              </a:defRPr>
            </a:lvl5pPr>
            <a:lvl6pPr marL="2498297" indent="-227118" defTabSz="905317" eaLnBrk="0" fontAlgn="base" hangingPunct="0">
              <a:spcBef>
                <a:spcPct val="0"/>
              </a:spcBef>
              <a:spcAft>
                <a:spcPct val="0"/>
              </a:spcAft>
              <a:defRPr>
                <a:solidFill>
                  <a:schemeClr val="tx1"/>
                </a:solidFill>
                <a:latin typeface="Calibri" pitchFamily="34" charset="0"/>
              </a:defRPr>
            </a:lvl6pPr>
            <a:lvl7pPr marL="2952533" indent="-227118" defTabSz="905317" eaLnBrk="0" fontAlgn="base" hangingPunct="0">
              <a:spcBef>
                <a:spcPct val="0"/>
              </a:spcBef>
              <a:spcAft>
                <a:spcPct val="0"/>
              </a:spcAft>
              <a:defRPr>
                <a:solidFill>
                  <a:schemeClr val="tx1"/>
                </a:solidFill>
                <a:latin typeface="Calibri" pitchFamily="34" charset="0"/>
              </a:defRPr>
            </a:lvl7pPr>
            <a:lvl8pPr marL="3406768" indent="-227118" defTabSz="905317" eaLnBrk="0" fontAlgn="base" hangingPunct="0">
              <a:spcBef>
                <a:spcPct val="0"/>
              </a:spcBef>
              <a:spcAft>
                <a:spcPct val="0"/>
              </a:spcAft>
              <a:defRPr>
                <a:solidFill>
                  <a:schemeClr val="tx1"/>
                </a:solidFill>
                <a:latin typeface="Calibri" pitchFamily="34" charset="0"/>
              </a:defRPr>
            </a:lvl8pPr>
            <a:lvl9pPr marL="3861004" indent="-227118" defTabSz="905317" eaLnBrk="0" fontAlgn="base" hangingPunct="0">
              <a:spcBef>
                <a:spcPct val="0"/>
              </a:spcBef>
              <a:spcAft>
                <a:spcPct val="0"/>
              </a:spcAft>
              <a:defRPr>
                <a:solidFill>
                  <a:schemeClr val="tx1"/>
                </a:solidFill>
                <a:latin typeface="Calibri" pitchFamily="34" charset="0"/>
              </a:defRPr>
            </a:lvl9pPr>
          </a:lstStyle>
          <a:p>
            <a:pPr fontAlgn="base">
              <a:spcBef>
                <a:spcPct val="0"/>
              </a:spcBef>
              <a:spcAft>
                <a:spcPct val="0"/>
              </a:spcAft>
            </a:pPr>
            <a:fld id="{B2D1C6D7-87F7-453F-AA6E-36FD846C1C45}" type="slidenum">
              <a:rPr lang="en-US" smtClean="0">
                <a:latin typeface="Arial" pitchFamily="34" charset="0"/>
                <a:ea typeface="ＭＳ Ｐゴシック"/>
                <a:cs typeface="ＭＳ Ｐゴシック"/>
              </a:rPr>
              <a:pPr fontAlgn="base">
                <a:spcBef>
                  <a:spcPct val="0"/>
                </a:spcBef>
                <a:spcAft>
                  <a:spcPct val="0"/>
                </a:spcAft>
              </a:pPr>
              <a:t>7</a:t>
            </a:fld>
            <a:endParaRPr lang="en-US">
              <a:latin typeface="Arial" pitchFamily="34" charset="0"/>
              <a:ea typeface="ＭＳ Ｐゴシック"/>
              <a:cs typeface="ＭＳ Ｐゴシック"/>
            </a:endParaRPr>
          </a:p>
        </p:txBody>
      </p:sp>
    </p:spTree>
    <p:extLst>
      <p:ext uri="{BB962C8B-B14F-4D97-AF65-F5344CB8AC3E}">
        <p14:creationId xmlns:p14="http://schemas.microsoft.com/office/powerpoint/2010/main" val="2326441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latin typeface="Arial" pitchFamily="34" charset="0"/>
                <a:ea typeface="ＭＳ Ｐゴシック"/>
                <a:cs typeface="ＭＳ Ｐゴシック"/>
              </a:rPr>
              <a:t>ALECIA</a:t>
            </a:r>
            <a:endParaRPr lang="en-US" dirty="0"/>
          </a:p>
        </p:txBody>
      </p:sp>
      <p:sp>
        <p:nvSpPr>
          <p:cNvPr id="4" name="Slide Number Placeholder 3"/>
          <p:cNvSpPr>
            <a:spLocks noGrp="1"/>
          </p:cNvSpPr>
          <p:nvPr>
            <p:ph type="sldNum" sz="quarter" idx="10"/>
          </p:nvPr>
        </p:nvSpPr>
        <p:spPr/>
        <p:txBody>
          <a:bodyPr/>
          <a:lstStyle/>
          <a:p>
            <a:pPr>
              <a:defRPr/>
            </a:pPr>
            <a:fld id="{A923F7FE-0707-4E26-B48B-3990488C5C7C}" type="slidenum">
              <a:rPr lang="en-US" smtClean="0"/>
              <a:pPr>
                <a:defRPr/>
              </a:pPr>
              <a:t>8</a:t>
            </a:fld>
            <a:endParaRPr lang="en-US"/>
          </a:p>
        </p:txBody>
      </p:sp>
    </p:spTree>
    <p:extLst>
      <p:ext uri="{BB962C8B-B14F-4D97-AF65-F5344CB8AC3E}">
        <p14:creationId xmlns:p14="http://schemas.microsoft.com/office/powerpoint/2010/main" val="5232675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t>There are three types of assessment in a balanced assessment system</a:t>
            </a:r>
          </a:p>
          <a:p>
            <a:endParaRPr lang="en-US"/>
          </a:p>
          <a:p>
            <a:pPr lvl="1">
              <a:buFont typeface="Arial"/>
              <a:buChar char="•"/>
            </a:pPr>
            <a:r>
              <a:rPr lang="en-US"/>
              <a:t>  Summative assessments – the assessment </a:t>
            </a:r>
            <a:r>
              <a:rPr lang="en-US" i="1"/>
              <a:t>of</a:t>
            </a:r>
            <a:r>
              <a:rPr lang="en-US" i="0"/>
              <a:t> learning that occur annually</a:t>
            </a:r>
          </a:p>
          <a:p>
            <a:pPr lvl="1">
              <a:buFont typeface="Arial"/>
              <a:buNone/>
            </a:pPr>
            <a:endParaRPr lang="en-US"/>
          </a:p>
          <a:p>
            <a:pPr lvl="1">
              <a:buFont typeface="Arial"/>
              <a:buChar char="•"/>
            </a:pPr>
            <a:r>
              <a:rPr lang="en-US"/>
              <a:t>  Interim assessments – the summative assessments used</a:t>
            </a:r>
            <a:r>
              <a:rPr lang="en-US" baseline="0"/>
              <a:t> periodically throughout the school year</a:t>
            </a:r>
          </a:p>
          <a:p>
            <a:pPr lvl="1">
              <a:buFont typeface="Arial"/>
              <a:buNone/>
            </a:pPr>
            <a:endParaRPr lang="en-US"/>
          </a:p>
          <a:p>
            <a:pPr lvl="1">
              <a:buFont typeface="Arial"/>
              <a:buChar char="•"/>
            </a:pPr>
            <a:r>
              <a:rPr lang="en-US"/>
              <a:t>  Formative assessment practices – the assessment </a:t>
            </a:r>
            <a:r>
              <a:rPr lang="en-US" i="1"/>
              <a:t>for</a:t>
            </a:r>
            <a:r>
              <a:rPr lang="en-US" i="0" baseline="0"/>
              <a:t> learning strategies used daily during instruction by classroom teachers</a:t>
            </a:r>
            <a:endParaRPr lang="en-US"/>
          </a:p>
          <a:p>
            <a:pPr lvl="1">
              <a:buFont typeface="Arial"/>
              <a:buNone/>
            </a:pPr>
            <a:endParaRPr lang="en-US"/>
          </a:p>
          <a:p>
            <a:r>
              <a:rPr lang="en-US"/>
              <a:t>Both summative and formative types of assessment provide a balanced approach to assessment.</a:t>
            </a:r>
          </a:p>
        </p:txBody>
      </p:sp>
      <p:sp>
        <p:nvSpPr>
          <p:cNvPr id="4" name="Slide Number Placeholder 3"/>
          <p:cNvSpPr>
            <a:spLocks noGrp="1"/>
          </p:cNvSpPr>
          <p:nvPr>
            <p:ph type="sldNum" sz="quarter" idx="10"/>
          </p:nvPr>
        </p:nvSpPr>
        <p:spPr>
          <a:xfrm>
            <a:off x="3970938" y="8829967"/>
            <a:ext cx="3037840" cy="464820"/>
          </a:xfrm>
          <a:prstGeom prst="rect">
            <a:avLst/>
          </a:prstGeom>
        </p:spPr>
        <p:txBody>
          <a:bodyPr lIns="93177" tIns="46589" rIns="93177" bIns="46589"/>
          <a:lstStyle/>
          <a:p>
            <a:fld id="{32674CE4-FBD8-4481-AEFB-CA53E599A745}" type="slidenum">
              <a:rPr lang="en-US" smtClean="0"/>
              <a:pPr/>
              <a:t>9</a:t>
            </a:fld>
            <a:endParaRPr lang="en-US"/>
          </a:p>
        </p:txBody>
      </p:sp>
    </p:spTree>
    <p:extLst>
      <p:ext uri="{BB962C8B-B14F-4D97-AF65-F5344CB8AC3E}">
        <p14:creationId xmlns:p14="http://schemas.microsoft.com/office/powerpoint/2010/main" val="28175838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anose="020B0604020202020204" pitchFamily="34" charset="0"/>
              <a:buChar char="•"/>
            </a:pPr>
            <a:r>
              <a:rPr lang="en-US" kern="1200">
                <a:solidFill>
                  <a:schemeClr val="tx1"/>
                </a:solidFill>
                <a:latin typeface="+mn-lt"/>
                <a:ea typeface="+mn-ea"/>
                <a:cs typeface="+mn-cs"/>
              </a:rPr>
              <a:t>Students may ask several questions of themselves or their teacher during learning</a:t>
            </a:r>
          </a:p>
          <a:p>
            <a:pPr marL="174708" indent="-174708">
              <a:buFont typeface="Arial" panose="020B0604020202020204" pitchFamily="34" charset="0"/>
              <a:buChar char="•"/>
            </a:pPr>
            <a:endParaRPr lang="en-US" kern="1200">
              <a:solidFill>
                <a:schemeClr val="tx1"/>
              </a:solidFill>
              <a:latin typeface="+mn-lt"/>
              <a:ea typeface="+mn-ea"/>
              <a:cs typeface="+mn-cs"/>
            </a:endParaRPr>
          </a:p>
          <a:p>
            <a:pPr marL="174708" indent="-174708"/>
            <a:r>
              <a:rPr lang="en-US" kern="1200">
                <a:solidFill>
                  <a:schemeClr val="tx1"/>
                </a:solidFill>
                <a:latin typeface="+mn-lt"/>
                <a:ea typeface="+mn-ea"/>
                <a:cs typeface="+mn-cs"/>
              </a:rPr>
              <a:t>	For example, what am I supposed to learn? Or, am I learning enough.</a:t>
            </a:r>
            <a:r>
              <a:rPr lang="en-US"/>
              <a:t> </a:t>
            </a:r>
          </a:p>
          <a:p>
            <a:pPr marL="174708" indent="-174708">
              <a:buFont typeface="Arial" panose="020B0604020202020204" pitchFamily="34" charset="0"/>
              <a:buChar char="•"/>
            </a:pPr>
            <a:endParaRPr lang="en-US"/>
          </a:p>
          <a:p>
            <a:pPr marL="174708" indent="-174708">
              <a:buFont typeface="Arial" panose="020B0604020202020204" pitchFamily="34" charset="0"/>
              <a:buChar char="•"/>
            </a:pPr>
            <a:r>
              <a:rPr lang="en-US"/>
              <a:t>[Pause]</a:t>
            </a:r>
          </a:p>
          <a:p>
            <a:pPr marL="174708" indent="-174708">
              <a:buFont typeface="Arial" panose="020B0604020202020204" pitchFamily="34" charset="0"/>
              <a:buChar char="•"/>
            </a:pPr>
            <a:endParaRPr lang="en-US"/>
          </a:p>
          <a:p>
            <a:pPr marL="174708" indent="-174708">
              <a:buFont typeface="Arial" panose="020B0604020202020204" pitchFamily="34" charset="0"/>
              <a:buChar char="•"/>
            </a:pPr>
            <a:r>
              <a:rPr lang="en-US" kern="1200">
                <a:solidFill>
                  <a:schemeClr val="tx1"/>
                </a:solidFill>
                <a:latin typeface="+mn-lt"/>
                <a:ea typeface="+mn-ea"/>
                <a:cs typeface="+mn-cs"/>
              </a:rPr>
              <a:t>Students may have other questions after learning opportunities have concluded.</a:t>
            </a:r>
          </a:p>
          <a:p>
            <a:pPr marL="174708" indent="-174708"/>
            <a:endParaRPr lang="en-US" kern="1200">
              <a:solidFill>
                <a:schemeClr val="tx1"/>
              </a:solidFill>
              <a:latin typeface="+mn-lt"/>
              <a:ea typeface="+mn-ea"/>
              <a:cs typeface="+mn-cs"/>
            </a:endParaRPr>
          </a:p>
          <a:p>
            <a:pPr marL="174708" indent="-174708"/>
            <a:r>
              <a:rPr lang="en-US" kern="1200">
                <a:solidFill>
                  <a:schemeClr val="tx1"/>
                </a:solidFill>
                <a:latin typeface="+mn-lt"/>
                <a:ea typeface="+mn-ea"/>
                <a:cs typeface="+mn-cs"/>
              </a:rPr>
              <a:t>	For example, how much did I learn? Will I get a good grade? Or, is learning worth the effort?</a:t>
            </a:r>
          </a:p>
          <a:p>
            <a:pPr marL="174708" indent="-174708">
              <a:buFont typeface="Arial" panose="020B0604020202020204" pitchFamily="34" charset="0"/>
              <a:buChar char="•"/>
            </a:pPr>
            <a:endParaRPr lang="en-US" kern="1200">
              <a:solidFill>
                <a:schemeClr val="tx1"/>
              </a:solidFill>
              <a:latin typeface="+mn-lt"/>
              <a:ea typeface="+mn-ea"/>
              <a:cs typeface="+mn-cs"/>
            </a:endParaRPr>
          </a:p>
          <a:p>
            <a:pPr marL="174708" indent="-174708">
              <a:buFont typeface="Arial" panose="020B0604020202020204" pitchFamily="34" charset="0"/>
              <a:buChar char="•"/>
            </a:pPr>
            <a:r>
              <a:rPr lang="en-US" kern="1200">
                <a:solidFill>
                  <a:schemeClr val="tx1"/>
                </a:solidFill>
                <a:latin typeface="+mn-lt"/>
                <a:ea typeface="+mn-ea"/>
                <a:cs typeface="+mn-cs"/>
              </a:rPr>
              <a:t>[Pause] </a:t>
            </a:r>
            <a:endParaRPr lang="en-US"/>
          </a:p>
        </p:txBody>
      </p:sp>
      <p:sp>
        <p:nvSpPr>
          <p:cNvPr id="4" name="Slide Number Placeholder 3"/>
          <p:cNvSpPr>
            <a:spLocks noGrp="1"/>
          </p:cNvSpPr>
          <p:nvPr>
            <p:ph type="sldNum" sz="quarter" idx="10"/>
          </p:nvPr>
        </p:nvSpPr>
        <p:spPr>
          <a:xfrm>
            <a:off x="3970938" y="8829967"/>
            <a:ext cx="3037840" cy="464820"/>
          </a:xfrm>
          <a:prstGeom prst="rect">
            <a:avLst/>
          </a:prstGeom>
        </p:spPr>
        <p:txBody>
          <a:bodyPr lIns="93177" tIns="46589" rIns="93177" bIns="46589"/>
          <a:lstStyle/>
          <a:p>
            <a:fld id="{CF2FD335-6D8E-486A-8F5F-DFC7325903FF}" type="slidenum">
              <a:rPr lang="en-US" smtClean="0"/>
              <a:pPr/>
              <a:t>10</a:t>
            </a:fld>
            <a:endParaRPr lang="en-US"/>
          </a:p>
        </p:txBody>
      </p:sp>
    </p:spTree>
    <p:extLst>
      <p:ext uri="{BB962C8B-B14F-4D97-AF65-F5344CB8AC3E}">
        <p14:creationId xmlns:p14="http://schemas.microsoft.com/office/powerpoint/2010/main" val="33249017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anose="020B0604020202020204" pitchFamily="34" charset="0"/>
              <a:buChar char="•"/>
            </a:pPr>
            <a:r>
              <a:rPr lang="en-US" kern="1200">
                <a:solidFill>
                  <a:schemeClr val="tx1"/>
                </a:solidFill>
                <a:latin typeface="+mn-lt"/>
                <a:ea typeface="+mn-ea"/>
                <a:cs typeface="+mn-cs"/>
              </a:rPr>
              <a:t>Teachers may ask several questions of themselves during instruction.</a:t>
            </a:r>
          </a:p>
          <a:p>
            <a:pPr marL="174708" indent="-174708"/>
            <a:endParaRPr lang="en-US" kern="1200">
              <a:solidFill>
                <a:schemeClr val="tx1"/>
              </a:solidFill>
              <a:latin typeface="+mn-lt"/>
              <a:ea typeface="+mn-ea"/>
              <a:cs typeface="+mn-cs"/>
            </a:endParaRPr>
          </a:p>
          <a:p>
            <a:pPr marL="174708" indent="-174708"/>
            <a:r>
              <a:rPr lang="en-US" kern="1200">
                <a:solidFill>
                  <a:schemeClr val="tx1"/>
                </a:solidFill>
                <a:latin typeface="+mn-lt"/>
                <a:ea typeface="+mn-ea"/>
                <a:cs typeface="+mn-cs"/>
              </a:rPr>
              <a:t>	For example, what does each student need to continue</a:t>
            </a:r>
            <a:r>
              <a:rPr lang="en-US"/>
              <a:t> learning? Or, am I going to fast or</a:t>
            </a:r>
            <a:r>
              <a:rPr lang="en-US" baseline="0"/>
              <a:t> too slow?</a:t>
            </a:r>
            <a:endParaRPr lang="en-US"/>
          </a:p>
          <a:p>
            <a:pPr marL="174708" indent="-174708">
              <a:buFont typeface="Arial" panose="020B0604020202020204" pitchFamily="34" charset="0"/>
              <a:buChar char="•"/>
            </a:pPr>
            <a:endParaRPr lang="en-US"/>
          </a:p>
          <a:p>
            <a:pPr marL="174708" indent="-174708">
              <a:buFont typeface="Arial" panose="020B0604020202020204" pitchFamily="34" charset="0"/>
              <a:buChar char="•"/>
            </a:pPr>
            <a:r>
              <a:rPr lang="en-US"/>
              <a:t>[Pause]</a:t>
            </a:r>
          </a:p>
          <a:p>
            <a:pPr marL="174708" indent="-174708">
              <a:buFont typeface="Arial" panose="020B0604020202020204" pitchFamily="34" charset="0"/>
              <a:buChar char="•"/>
            </a:pPr>
            <a:endParaRPr lang="en-US"/>
          </a:p>
          <a:p>
            <a:pPr marL="174708" indent="-174708">
              <a:buFont typeface="Arial" panose="020B0604020202020204" pitchFamily="34" charset="0"/>
              <a:buChar char="•"/>
            </a:pPr>
            <a:r>
              <a:rPr lang="en-US" kern="1200">
                <a:solidFill>
                  <a:schemeClr val="tx1"/>
                </a:solidFill>
                <a:latin typeface="+mn-lt"/>
                <a:ea typeface="+mn-ea"/>
                <a:cs typeface="+mn-cs"/>
              </a:rPr>
              <a:t>Teachers may have other questions questions after learning opportunities have concluded.. </a:t>
            </a:r>
          </a:p>
          <a:p>
            <a:pPr marL="174708" indent="-174708" algn="l" defTabSz="931774" rtl="0">
              <a:defRPr/>
            </a:pPr>
            <a:endParaRPr lang="en-US" kern="1200">
              <a:solidFill>
                <a:schemeClr val="tx1"/>
              </a:solidFill>
              <a:latin typeface="+mn-lt"/>
              <a:ea typeface="+mn-ea"/>
              <a:cs typeface="+mn-cs"/>
            </a:endParaRPr>
          </a:p>
          <a:p>
            <a:pPr marL="174708" indent="-174708" algn="l" defTabSz="931774" rtl="0">
              <a:defRPr/>
            </a:pPr>
            <a:r>
              <a:rPr lang="en-US" kern="1200">
                <a:solidFill>
                  <a:schemeClr val="tx1"/>
                </a:solidFill>
                <a:latin typeface="+mn-lt"/>
                <a:ea typeface="+mn-ea"/>
                <a:cs typeface="+mn-cs"/>
              </a:rPr>
              <a:t>	For example, what grades should I assign to each student?</a:t>
            </a:r>
            <a:r>
              <a:rPr lang="en-US"/>
              <a:t> </a:t>
            </a:r>
          </a:p>
          <a:p>
            <a:pPr marL="174708" indent="-174708"/>
            <a:endParaRPr lang="en-US" kern="1200">
              <a:solidFill>
                <a:schemeClr val="tx1"/>
              </a:solidFill>
              <a:latin typeface="+mn-lt"/>
              <a:ea typeface="+mn-ea"/>
              <a:cs typeface="+mn-cs"/>
            </a:endParaRPr>
          </a:p>
          <a:p>
            <a:pPr marL="174708" indent="-174708">
              <a:buFont typeface="Arial" panose="020B0604020202020204" pitchFamily="34" charset="0"/>
              <a:buChar char="•"/>
            </a:pPr>
            <a:r>
              <a:rPr lang="en-US" kern="1200">
                <a:solidFill>
                  <a:schemeClr val="tx1"/>
                </a:solidFill>
                <a:latin typeface="+mn-lt"/>
                <a:ea typeface="+mn-ea"/>
                <a:cs typeface="+mn-cs"/>
              </a:rPr>
              <a:t>[Pause] </a:t>
            </a:r>
            <a:endParaRPr lang="en-US"/>
          </a:p>
        </p:txBody>
      </p:sp>
      <p:sp>
        <p:nvSpPr>
          <p:cNvPr id="4" name="Slide Number Placeholder 3"/>
          <p:cNvSpPr>
            <a:spLocks noGrp="1"/>
          </p:cNvSpPr>
          <p:nvPr>
            <p:ph type="sldNum" sz="quarter" idx="10"/>
          </p:nvPr>
        </p:nvSpPr>
        <p:spPr>
          <a:xfrm>
            <a:off x="3970938" y="8829967"/>
            <a:ext cx="3037840" cy="464820"/>
          </a:xfrm>
          <a:prstGeom prst="rect">
            <a:avLst/>
          </a:prstGeom>
        </p:spPr>
        <p:txBody>
          <a:bodyPr lIns="93177" tIns="46589" rIns="93177" bIns="46589"/>
          <a:lstStyle/>
          <a:p>
            <a:fld id="{CF2FD335-6D8E-486A-8F5F-DFC7325903FF}" type="slidenum">
              <a:rPr lang="en-US" smtClean="0"/>
              <a:pPr/>
              <a:t>11</a:t>
            </a:fld>
            <a:endParaRPr lang="en-US"/>
          </a:p>
        </p:txBody>
      </p:sp>
    </p:spTree>
    <p:extLst>
      <p:ext uri="{BB962C8B-B14F-4D97-AF65-F5344CB8AC3E}">
        <p14:creationId xmlns:p14="http://schemas.microsoft.com/office/powerpoint/2010/main" val="1116450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anose="020B0604020202020204" pitchFamily="34" charset="0"/>
              <a:buChar char="•"/>
            </a:pPr>
            <a:r>
              <a:rPr lang="en-US" kern="1200">
                <a:solidFill>
                  <a:schemeClr val="tx1"/>
                </a:solidFill>
                <a:latin typeface="+mn-lt"/>
                <a:ea typeface="+mn-ea"/>
                <a:cs typeface="+mn-cs"/>
              </a:rPr>
              <a:t>The principal may have several questions he or she may be thinking about during learning.</a:t>
            </a:r>
          </a:p>
          <a:p>
            <a:pPr marL="174708" indent="-174708" algn="l" defTabSz="931774" rtl="0">
              <a:defRPr/>
            </a:pPr>
            <a:endParaRPr lang="en-US" kern="1200">
              <a:solidFill>
                <a:schemeClr val="tx1"/>
              </a:solidFill>
              <a:latin typeface="+mn-lt"/>
              <a:ea typeface="+mn-ea"/>
              <a:cs typeface="+mn-cs"/>
            </a:endParaRPr>
          </a:p>
          <a:p>
            <a:pPr marL="174708" indent="-174708" algn="l" defTabSz="931774" rtl="0">
              <a:defRPr/>
            </a:pPr>
            <a:r>
              <a:rPr lang="en-US" kern="1200">
                <a:solidFill>
                  <a:schemeClr val="tx1"/>
                </a:solidFill>
                <a:latin typeface="+mn-lt"/>
                <a:ea typeface="+mn-ea"/>
                <a:cs typeface="+mn-cs"/>
              </a:rPr>
              <a:t>	For example, are the students being taught and are they learning what they should be? </a:t>
            </a:r>
            <a:r>
              <a:rPr lang="en-US"/>
              <a:t> </a:t>
            </a:r>
          </a:p>
          <a:p>
            <a:pPr marL="174708" indent="-174708">
              <a:buFont typeface="Arial" panose="020B0604020202020204" pitchFamily="34" charset="0"/>
              <a:buChar char="•"/>
            </a:pPr>
            <a:endParaRPr lang="en-US"/>
          </a:p>
          <a:p>
            <a:pPr marL="174708" indent="-174708">
              <a:buFont typeface="Arial" panose="020B0604020202020204" pitchFamily="34" charset="0"/>
              <a:buChar char="•"/>
            </a:pPr>
            <a:r>
              <a:rPr lang="en-US"/>
              <a:t>[Pause]</a:t>
            </a:r>
          </a:p>
          <a:p>
            <a:pPr marL="174708" indent="-174708">
              <a:buFont typeface="Arial" panose="020B0604020202020204" pitchFamily="34" charset="0"/>
              <a:buChar char="•"/>
            </a:pPr>
            <a:endParaRPr lang="en-US"/>
          </a:p>
          <a:p>
            <a:pPr marL="174708" indent="-174708">
              <a:buFont typeface="Arial" panose="020B0604020202020204" pitchFamily="34" charset="0"/>
              <a:buChar char="•"/>
            </a:pPr>
            <a:r>
              <a:rPr lang="en-US" kern="1200">
                <a:solidFill>
                  <a:schemeClr val="tx1"/>
                </a:solidFill>
                <a:latin typeface="+mn-lt"/>
                <a:ea typeface="+mn-ea"/>
                <a:cs typeface="+mn-cs"/>
              </a:rPr>
              <a:t>The principal may have other questions after learning opportunities have concluded.</a:t>
            </a:r>
          </a:p>
          <a:p>
            <a:pPr marL="174708" indent="-174708"/>
            <a:endParaRPr lang="en-US" kern="1200">
              <a:solidFill>
                <a:schemeClr val="tx1"/>
              </a:solidFill>
              <a:latin typeface="+mn-lt"/>
              <a:ea typeface="+mn-ea"/>
              <a:cs typeface="+mn-cs"/>
            </a:endParaRPr>
          </a:p>
          <a:p>
            <a:pPr marL="174708" indent="-174708" algn="l" defTabSz="931774" rtl="0">
              <a:defRPr/>
            </a:pPr>
            <a:r>
              <a:rPr lang="en-US" kern="1200">
                <a:solidFill>
                  <a:schemeClr val="tx1"/>
                </a:solidFill>
                <a:latin typeface="+mn-lt"/>
                <a:ea typeface="+mn-ea"/>
                <a:cs typeface="+mn-cs"/>
              </a:rPr>
              <a:t>	For example, how are my students doing on the state tests? </a:t>
            </a:r>
          </a:p>
          <a:p>
            <a:pPr marL="174708" indent="-174708">
              <a:buFont typeface="Arial" panose="020B0604020202020204" pitchFamily="34" charset="0"/>
              <a:buChar char="•"/>
            </a:pPr>
            <a:endParaRPr lang="en-US" kern="1200">
              <a:solidFill>
                <a:schemeClr val="tx1"/>
              </a:solidFill>
              <a:latin typeface="+mn-lt"/>
              <a:ea typeface="+mn-ea"/>
              <a:cs typeface="+mn-cs"/>
            </a:endParaRPr>
          </a:p>
          <a:p>
            <a:pPr marL="174708" indent="-174708">
              <a:buFont typeface="Arial" panose="020B0604020202020204" pitchFamily="34" charset="0"/>
              <a:buChar char="•"/>
            </a:pPr>
            <a:r>
              <a:rPr lang="en-US" kern="1200">
                <a:solidFill>
                  <a:schemeClr val="tx1"/>
                </a:solidFill>
                <a:latin typeface="+mn-lt"/>
                <a:ea typeface="+mn-ea"/>
                <a:cs typeface="+mn-cs"/>
              </a:rPr>
              <a:t>[Pause] </a:t>
            </a:r>
            <a:endParaRPr lang="en-US"/>
          </a:p>
        </p:txBody>
      </p:sp>
      <p:sp>
        <p:nvSpPr>
          <p:cNvPr id="4" name="Slide Number Placeholder 3"/>
          <p:cNvSpPr>
            <a:spLocks noGrp="1"/>
          </p:cNvSpPr>
          <p:nvPr>
            <p:ph type="sldNum" sz="quarter" idx="10"/>
          </p:nvPr>
        </p:nvSpPr>
        <p:spPr>
          <a:xfrm>
            <a:off x="3970938" y="8829967"/>
            <a:ext cx="3037840" cy="464820"/>
          </a:xfrm>
          <a:prstGeom prst="rect">
            <a:avLst/>
          </a:prstGeom>
        </p:spPr>
        <p:txBody>
          <a:bodyPr lIns="93177" tIns="46589" rIns="93177" bIns="46589"/>
          <a:lstStyle/>
          <a:p>
            <a:fld id="{CF2FD335-6D8E-486A-8F5F-DFC7325903FF}" type="slidenum">
              <a:rPr lang="en-US" smtClean="0"/>
              <a:pPr/>
              <a:t>12</a:t>
            </a:fld>
            <a:endParaRPr lang="en-US"/>
          </a:p>
        </p:txBody>
      </p:sp>
    </p:spTree>
    <p:extLst>
      <p:ext uri="{BB962C8B-B14F-4D97-AF65-F5344CB8AC3E}">
        <p14:creationId xmlns:p14="http://schemas.microsoft.com/office/powerpoint/2010/main" val="23333667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r>
              <a:rPr lang="en-US"/>
              <a:t>Now we’ll move on to Concept 2 – Elements</a:t>
            </a:r>
            <a:r>
              <a:rPr lang="en-US" baseline="0"/>
              <a:t> of a </a:t>
            </a:r>
            <a:r>
              <a:rPr lang="en-US" i="1" baseline="0"/>
              <a:t>Balanced </a:t>
            </a:r>
            <a:r>
              <a:rPr lang="en-US" i="0" baseline="0"/>
              <a:t>Assessment System</a:t>
            </a:r>
          </a:p>
          <a:p>
            <a:endParaRPr lang="en-US" i="0" baseline="0"/>
          </a:p>
          <a:p>
            <a:r>
              <a:rPr lang="en-US"/>
              <a:t>When you think of a </a:t>
            </a:r>
            <a:r>
              <a:rPr lang="en-US" i="1"/>
              <a:t>balanced</a:t>
            </a:r>
            <a:r>
              <a:rPr lang="en-US"/>
              <a:t> assessment system and your own assessment environment, what thoughts and ideas come to mind? </a:t>
            </a:r>
          </a:p>
          <a:p>
            <a:endParaRPr lang="en-US"/>
          </a:p>
          <a:p>
            <a:r>
              <a:rPr lang="en-US"/>
              <a:t>You may wish to pause</a:t>
            </a:r>
            <a:r>
              <a:rPr lang="en-US" baseline="0"/>
              <a:t> the module once again to think about your answers to this question, alone or with other colleagues.</a:t>
            </a:r>
          </a:p>
          <a:p>
            <a:endParaRPr lang="en-US" baseline="0"/>
          </a:p>
          <a:p>
            <a:r>
              <a:rPr lang="en-US" baseline="0"/>
              <a:t>[Pause]</a:t>
            </a:r>
            <a:endParaRPr lang="en-US"/>
          </a:p>
        </p:txBody>
      </p:sp>
      <p:sp>
        <p:nvSpPr>
          <p:cNvPr id="4" name="Slide Number Placeholder 3"/>
          <p:cNvSpPr>
            <a:spLocks noGrp="1"/>
          </p:cNvSpPr>
          <p:nvPr>
            <p:ph type="sldNum" sz="quarter" idx="10"/>
          </p:nvPr>
        </p:nvSpPr>
        <p:spPr>
          <a:xfrm>
            <a:off x="3970938" y="8829967"/>
            <a:ext cx="3037840" cy="464820"/>
          </a:xfrm>
          <a:prstGeom prst="rect">
            <a:avLst/>
          </a:prstGeom>
        </p:spPr>
        <p:txBody>
          <a:bodyPr lIns="93177" tIns="46589" rIns="93177" bIns="46589"/>
          <a:lstStyle/>
          <a:p>
            <a:fld id="{CF2FD335-6D8E-486A-8F5F-DFC7325903FF}" type="slidenum">
              <a:rPr lang="en-US" smtClean="0"/>
              <a:pPr/>
              <a:t>13</a:t>
            </a:fld>
            <a:endParaRPr lang="en-US"/>
          </a:p>
        </p:txBody>
      </p:sp>
    </p:spTree>
    <p:extLst>
      <p:ext uri="{BB962C8B-B14F-4D97-AF65-F5344CB8AC3E}">
        <p14:creationId xmlns:p14="http://schemas.microsoft.com/office/powerpoint/2010/main" val="8084760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Rectangle 11"/>
          <p:cNvSpPr/>
          <p:nvPr userDrawn="1"/>
        </p:nvSpPr>
        <p:spPr>
          <a:xfrm>
            <a:off x="0" y="0"/>
            <a:ext cx="12192000" cy="68579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2" y="3428999"/>
            <a:ext cx="12192002" cy="2648905"/>
          </a:xfrm>
          <a:prstGeom prst="rect">
            <a:avLst/>
          </a:prstGeom>
          <a:solidFill>
            <a:srgbClr val="F8FF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1" y="5584742"/>
            <a:ext cx="12192001" cy="12801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
          <p:cNvSpPr>
            <a:spLocks noGrp="1"/>
          </p:cNvSpPr>
          <p:nvPr>
            <p:ph type="ctrTitle" hasCustomPrompt="1"/>
          </p:nvPr>
        </p:nvSpPr>
        <p:spPr>
          <a:xfrm>
            <a:off x="3200400" y="228600"/>
            <a:ext cx="8795084" cy="2743200"/>
          </a:xfrm>
          <a:solidFill>
            <a:schemeClr val="bg1"/>
          </a:solidFill>
        </p:spPr>
        <p:txBody>
          <a:bodyPr anchor="ctr" anchorCtr="0">
            <a:normAutofit/>
          </a:bodyPr>
          <a:lstStyle>
            <a:lvl1pPr algn="l">
              <a:defRPr sz="4800" baseline="0">
                <a:solidFill>
                  <a:schemeClr val="accent1"/>
                </a:solidFill>
              </a:defRPr>
            </a:lvl1pPr>
          </a:lstStyle>
          <a:p>
            <a:r>
              <a:rPr lang="en-US" dirty="0"/>
              <a:t>District Name</a:t>
            </a:r>
            <a:br>
              <a:rPr lang="en-US" dirty="0"/>
            </a:br>
            <a:br>
              <a:rPr lang="en-US" dirty="0"/>
            </a:br>
            <a:r>
              <a:rPr lang="en-US" dirty="0"/>
              <a:t>District Assessment System</a:t>
            </a:r>
            <a:br>
              <a:rPr lang="en-US" dirty="0"/>
            </a:br>
            <a:r>
              <a:rPr lang="en-US" dirty="0"/>
              <a:t>Design Workshop #1</a:t>
            </a:r>
          </a:p>
        </p:txBody>
      </p:sp>
      <p:sp>
        <p:nvSpPr>
          <p:cNvPr id="18" name="Subtitle 2"/>
          <p:cNvSpPr>
            <a:spLocks noGrp="1"/>
          </p:cNvSpPr>
          <p:nvPr>
            <p:ph type="subTitle" idx="1" hasCustomPrompt="1"/>
          </p:nvPr>
        </p:nvSpPr>
        <p:spPr>
          <a:xfrm>
            <a:off x="3200400" y="3717759"/>
            <a:ext cx="8795084" cy="1581326"/>
          </a:xfrm>
          <a:noFill/>
        </p:spPr>
        <p:txBody>
          <a:bodyPr anchor="ctr" anchorCtr="0"/>
          <a:lstStyle>
            <a:lvl1pPr marL="0" indent="0" algn="l">
              <a:buNone/>
              <a:defRPr sz="24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Date</a:t>
            </a:r>
          </a:p>
          <a:p>
            <a:r>
              <a:rPr lang="en-US" dirty="0"/>
              <a:t>Location</a:t>
            </a:r>
          </a:p>
        </p:txBody>
      </p:sp>
      <p:pic>
        <p:nvPicPr>
          <p:cNvPr id="13" name="Picture 12">
            <a:extLst>
              <a:ext uri="{FF2B5EF4-FFF2-40B4-BE49-F238E27FC236}">
                <a16:creationId xmlns:a16="http://schemas.microsoft.com/office/drawing/2014/main" id="{87A241EE-EFDB-6341-B474-989DFD27DA5F}"/>
              </a:ext>
            </a:extLst>
          </p:cNvPr>
          <p:cNvPicPr/>
          <p:nvPr userDrawn="1"/>
        </p:nvPicPr>
        <p:blipFill>
          <a:blip r:embed="rId2"/>
          <a:stretch>
            <a:fillRect/>
          </a:stretch>
        </p:blipFill>
        <p:spPr bwMode="auto">
          <a:xfrm>
            <a:off x="228599" y="5757817"/>
            <a:ext cx="912378" cy="911404"/>
          </a:xfrm>
          <a:prstGeom prst="rect">
            <a:avLst/>
          </a:prstGeom>
          <a:ln w="9525">
            <a:solidFill>
              <a:schemeClr val="accent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89887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11353800" y="0"/>
            <a:ext cx="838200" cy="365125"/>
          </a:xfrm>
          <a:prstGeom prst="rect">
            <a:avLst/>
          </a:prstGeom>
        </p:spPr>
        <p:txBody>
          <a:bodyPr/>
          <a:lstStyle/>
          <a:p>
            <a:fld id="{413F71C1-6DF5-084C-BE71-F7CEE99F51B8}" type="datetimeFigureOut">
              <a:rPr lang="en-US" smtClean="0"/>
              <a:t>6/29/18</a:t>
            </a:fld>
            <a:endParaRPr lang="en-US"/>
          </a:p>
        </p:txBody>
      </p:sp>
      <p:sp>
        <p:nvSpPr>
          <p:cNvPr id="5" name="Footer Placeholder 4"/>
          <p:cNvSpPr>
            <a:spLocks noGrp="1"/>
          </p:cNvSpPr>
          <p:nvPr>
            <p:ph type="ftr" sz="quarter" idx="11"/>
          </p:nvPr>
        </p:nvSpPr>
        <p:spPr>
          <a:xfrm>
            <a:off x="557981" y="6214369"/>
            <a:ext cx="3394587" cy="643631"/>
          </a:xfrm>
          <a:prstGeom prst="rect">
            <a:avLst/>
          </a:prstGeom>
        </p:spPr>
        <p:txBody>
          <a:bodyPr/>
          <a:lstStyle/>
          <a:p>
            <a:endParaRPr lang="en-US"/>
          </a:p>
        </p:txBody>
      </p:sp>
      <p:sp>
        <p:nvSpPr>
          <p:cNvPr id="6" name="Slide Number Placeholder 5"/>
          <p:cNvSpPr>
            <a:spLocks noGrp="1"/>
          </p:cNvSpPr>
          <p:nvPr>
            <p:ph type="sldNum" sz="quarter" idx="12"/>
          </p:nvPr>
        </p:nvSpPr>
        <p:spPr>
          <a:xfrm>
            <a:off x="11407140" y="6214369"/>
            <a:ext cx="784860" cy="643631"/>
          </a:xfrm>
          <a:prstGeom prst="rect">
            <a:avLst/>
          </a:prstGeom>
        </p:spPr>
        <p:txBody>
          <a:bodyPr/>
          <a:lstStyle/>
          <a:p>
            <a:fld id="{410FE838-BAFF-954F-82C1-2A029DBD0788}" type="slidenum">
              <a:rPr lang="en-US" smtClean="0"/>
              <a:t>‹#›</a:t>
            </a:fld>
            <a:endParaRPr lang="en-US"/>
          </a:p>
        </p:txBody>
      </p:sp>
    </p:spTree>
    <p:extLst>
      <p:ext uri="{BB962C8B-B14F-4D97-AF65-F5344CB8AC3E}">
        <p14:creationId xmlns:p14="http://schemas.microsoft.com/office/powerpoint/2010/main" val="1208297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11353800" y="0"/>
            <a:ext cx="838200" cy="365125"/>
          </a:xfrm>
          <a:prstGeom prst="rect">
            <a:avLst/>
          </a:prstGeom>
        </p:spPr>
        <p:txBody>
          <a:bodyPr/>
          <a:lstStyle/>
          <a:p>
            <a:fld id="{413F71C1-6DF5-084C-BE71-F7CEE99F51B8}" type="datetimeFigureOut">
              <a:rPr lang="en-US" smtClean="0"/>
              <a:t>6/29/18</a:t>
            </a:fld>
            <a:endParaRPr lang="en-US"/>
          </a:p>
        </p:txBody>
      </p:sp>
      <p:sp>
        <p:nvSpPr>
          <p:cNvPr id="5" name="Footer Placeholder 4"/>
          <p:cNvSpPr>
            <a:spLocks noGrp="1"/>
          </p:cNvSpPr>
          <p:nvPr>
            <p:ph type="ftr" sz="quarter" idx="11"/>
          </p:nvPr>
        </p:nvSpPr>
        <p:spPr>
          <a:xfrm>
            <a:off x="557981" y="6214369"/>
            <a:ext cx="3394587" cy="643631"/>
          </a:xfrm>
          <a:prstGeom prst="rect">
            <a:avLst/>
          </a:prstGeom>
        </p:spPr>
        <p:txBody>
          <a:bodyPr/>
          <a:lstStyle/>
          <a:p>
            <a:endParaRPr lang="en-US"/>
          </a:p>
        </p:txBody>
      </p:sp>
      <p:sp>
        <p:nvSpPr>
          <p:cNvPr id="6" name="Slide Number Placeholder 5"/>
          <p:cNvSpPr>
            <a:spLocks noGrp="1"/>
          </p:cNvSpPr>
          <p:nvPr>
            <p:ph type="sldNum" sz="quarter" idx="12"/>
          </p:nvPr>
        </p:nvSpPr>
        <p:spPr>
          <a:xfrm>
            <a:off x="11407140" y="6214369"/>
            <a:ext cx="784860" cy="643631"/>
          </a:xfrm>
          <a:prstGeom prst="rect">
            <a:avLst/>
          </a:prstGeom>
        </p:spPr>
        <p:txBody>
          <a:bodyPr/>
          <a:lstStyle/>
          <a:p>
            <a:fld id="{410FE838-BAFF-954F-82C1-2A029DBD0788}" type="slidenum">
              <a:rPr lang="en-US" smtClean="0"/>
              <a:t>‹#›</a:t>
            </a:fld>
            <a:endParaRPr lang="en-US"/>
          </a:p>
        </p:txBody>
      </p:sp>
    </p:spTree>
    <p:extLst>
      <p:ext uri="{BB962C8B-B14F-4D97-AF65-F5344CB8AC3E}">
        <p14:creationId xmlns:p14="http://schemas.microsoft.com/office/powerpoint/2010/main" val="1243119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93999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11353800" y="0"/>
            <a:ext cx="838200" cy="365125"/>
          </a:xfrm>
          <a:prstGeom prst="rect">
            <a:avLst/>
          </a:prstGeom>
        </p:spPr>
        <p:txBody>
          <a:bodyPr/>
          <a:lstStyle/>
          <a:p>
            <a:fld id="{413F71C1-6DF5-084C-BE71-F7CEE99F51B8}" type="datetimeFigureOut">
              <a:rPr lang="en-US" smtClean="0"/>
              <a:t>6/29/18</a:t>
            </a:fld>
            <a:endParaRPr lang="en-US"/>
          </a:p>
        </p:txBody>
      </p:sp>
      <p:sp>
        <p:nvSpPr>
          <p:cNvPr id="5" name="Footer Placeholder 4"/>
          <p:cNvSpPr>
            <a:spLocks noGrp="1"/>
          </p:cNvSpPr>
          <p:nvPr>
            <p:ph type="ftr" sz="quarter" idx="11"/>
          </p:nvPr>
        </p:nvSpPr>
        <p:spPr>
          <a:xfrm>
            <a:off x="557981" y="6214369"/>
            <a:ext cx="3394587" cy="643631"/>
          </a:xfrm>
          <a:prstGeom prst="rect">
            <a:avLst/>
          </a:prstGeom>
        </p:spPr>
        <p:txBody>
          <a:bodyPr/>
          <a:lstStyle/>
          <a:p>
            <a:endParaRPr lang="en-US"/>
          </a:p>
        </p:txBody>
      </p:sp>
      <p:sp>
        <p:nvSpPr>
          <p:cNvPr id="6" name="Slide Number Placeholder 5"/>
          <p:cNvSpPr>
            <a:spLocks noGrp="1"/>
          </p:cNvSpPr>
          <p:nvPr>
            <p:ph type="sldNum" sz="quarter" idx="12"/>
          </p:nvPr>
        </p:nvSpPr>
        <p:spPr>
          <a:xfrm>
            <a:off x="11407140" y="6214369"/>
            <a:ext cx="784860" cy="643631"/>
          </a:xfrm>
          <a:prstGeom prst="rect">
            <a:avLst/>
          </a:prstGeom>
        </p:spPr>
        <p:txBody>
          <a:bodyPr/>
          <a:lstStyle/>
          <a:p>
            <a:fld id="{410FE838-BAFF-954F-82C1-2A029DBD0788}" type="slidenum">
              <a:rPr lang="en-US" smtClean="0"/>
              <a:t>‹#›</a:t>
            </a:fld>
            <a:endParaRPr lang="en-US"/>
          </a:p>
        </p:txBody>
      </p:sp>
    </p:spTree>
    <p:extLst>
      <p:ext uri="{BB962C8B-B14F-4D97-AF65-F5344CB8AC3E}">
        <p14:creationId xmlns:p14="http://schemas.microsoft.com/office/powerpoint/2010/main" val="1069338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11353800" y="0"/>
            <a:ext cx="838200" cy="365125"/>
          </a:xfrm>
          <a:prstGeom prst="rect">
            <a:avLst/>
          </a:prstGeom>
        </p:spPr>
        <p:txBody>
          <a:bodyPr/>
          <a:lstStyle/>
          <a:p>
            <a:fld id="{413F71C1-6DF5-084C-BE71-F7CEE99F51B8}" type="datetimeFigureOut">
              <a:rPr lang="en-US" smtClean="0"/>
              <a:t>6/29/18</a:t>
            </a:fld>
            <a:endParaRPr lang="en-US"/>
          </a:p>
        </p:txBody>
      </p:sp>
      <p:sp>
        <p:nvSpPr>
          <p:cNvPr id="6" name="Footer Placeholder 5"/>
          <p:cNvSpPr>
            <a:spLocks noGrp="1"/>
          </p:cNvSpPr>
          <p:nvPr>
            <p:ph type="ftr" sz="quarter" idx="11"/>
          </p:nvPr>
        </p:nvSpPr>
        <p:spPr>
          <a:xfrm>
            <a:off x="557981" y="6214369"/>
            <a:ext cx="3394587" cy="643631"/>
          </a:xfrm>
          <a:prstGeom prst="rect">
            <a:avLst/>
          </a:prstGeom>
        </p:spPr>
        <p:txBody>
          <a:bodyPr/>
          <a:lstStyle/>
          <a:p>
            <a:endParaRPr lang="en-US"/>
          </a:p>
        </p:txBody>
      </p:sp>
      <p:sp>
        <p:nvSpPr>
          <p:cNvPr id="7" name="Slide Number Placeholder 6"/>
          <p:cNvSpPr>
            <a:spLocks noGrp="1"/>
          </p:cNvSpPr>
          <p:nvPr>
            <p:ph type="sldNum" sz="quarter" idx="12"/>
          </p:nvPr>
        </p:nvSpPr>
        <p:spPr>
          <a:xfrm>
            <a:off x="11407140" y="6214369"/>
            <a:ext cx="784860" cy="643631"/>
          </a:xfrm>
          <a:prstGeom prst="rect">
            <a:avLst/>
          </a:prstGeom>
        </p:spPr>
        <p:txBody>
          <a:bodyPr/>
          <a:lstStyle/>
          <a:p>
            <a:fld id="{410FE838-BAFF-954F-82C1-2A029DBD0788}" type="slidenum">
              <a:rPr lang="en-US" smtClean="0"/>
              <a:t>‹#›</a:t>
            </a:fld>
            <a:endParaRPr lang="en-US"/>
          </a:p>
        </p:txBody>
      </p:sp>
    </p:spTree>
    <p:extLst>
      <p:ext uri="{BB962C8B-B14F-4D97-AF65-F5344CB8AC3E}">
        <p14:creationId xmlns:p14="http://schemas.microsoft.com/office/powerpoint/2010/main" val="77678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11353800" y="0"/>
            <a:ext cx="838200" cy="365125"/>
          </a:xfrm>
          <a:prstGeom prst="rect">
            <a:avLst/>
          </a:prstGeom>
        </p:spPr>
        <p:txBody>
          <a:bodyPr/>
          <a:lstStyle/>
          <a:p>
            <a:fld id="{413F71C1-6DF5-084C-BE71-F7CEE99F51B8}" type="datetimeFigureOut">
              <a:rPr lang="en-US" smtClean="0"/>
              <a:t>6/29/18</a:t>
            </a:fld>
            <a:endParaRPr lang="en-US"/>
          </a:p>
        </p:txBody>
      </p:sp>
      <p:sp>
        <p:nvSpPr>
          <p:cNvPr id="8" name="Footer Placeholder 7"/>
          <p:cNvSpPr>
            <a:spLocks noGrp="1"/>
          </p:cNvSpPr>
          <p:nvPr>
            <p:ph type="ftr" sz="quarter" idx="11"/>
          </p:nvPr>
        </p:nvSpPr>
        <p:spPr>
          <a:xfrm>
            <a:off x="557981" y="6214369"/>
            <a:ext cx="3394587" cy="643631"/>
          </a:xfrm>
          <a:prstGeom prst="rect">
            <a:avLst/>
          </a:prstGeom>
        </p:spPr>
        <p:txBody>
          <a:bodyPr/>
          <a:lstStyle/>
          <a:p>
            <a:endParaRPr lang="en-US"/>
          </a:p>
        </p:txBody>
      </p:sp>
      <p:sp>
        <p:nvSpPr>
          <p:cNvPr id="9" name="Slide Number Placeholder 8"/>
          <p:cNvSpPr>
            <a:spLocks noGrp="1"/>
          </p:cNvSpPr>
          <p:nvPr>
            <p:ph type="sldNum" sz="quarter" idx="12"/>
          </p:nvPr>
        </p:nvSpPr>
        <p:spPr>
          <a:xfrm>
            <a:off x="11407140" y="6214369"/>
            <a:ext cx="784860" cy="643631"/>
          </a:xfrm>
          <a:prstGeom prst="rect">
            <a:avLst/>
          </a:prstGeom>
        </p:spPr>
        <p:txBody>
          <a:bodyPr/>
          <a:lstStyle/>
          <a:p>
            <a:fld id="{410FE838-BAFF-954F-82C1-2A029DBD0788}" type="slidenum">
              <a:rPr lang="en-US" smtClean="0"/>
              <a:t>‹#›</a:t>
            </a:fld>
            <a:endParaRPr lang="en-US"/>
          </a:p>
        </p:txBody>
      </p:sp>
    </p:spTree>
    <p:extLst>
      <p:ext uri="{BB962C8B-B14F-4D97-AF65-F5344CB8AC3E}">
        <p14:creationId xmlns:p14="http://schemas.microsoft.com/office/powerpoint/2010/main" val="20276061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11353800" y="0"/>
            <a:ext cx="838200" cy="365125"/>
          </a:xfrm>
          <a:prstGeom prst="rect">
            <a:avLst/>
          </a:prstGeom>
        </p:spPr>
        <p:txBody>
          <a:bodyPr/>
          <a:lstStyle/>
          <a:p>
            <a:fld id="{413F71C1-6DF5-084C-BE71-F7CEE99F51B8}" type="datetimeFigureOut">
              <a:rPr lang="en-US" smtClean="0"/>
              <a:t>6/29/18</a:t>
            </a:fld>
            <a:endParaRPr lang="en-US"/>
          </a:p>
        </p:txBody>
      </p:sp>
      <p:sp>
        <p:nvSpPr>
          <p:cNvPr id="4" name="Footer Placeholder 3"/>
          <p:cNvSpPr>
            <a:spLocks noGrp="1"/>
          </p:cNvSpPr>
          <p:nvPr>
            <p:ph type="ftr" sz="quarter" idx="11"/>
          </p:nvPr>
        </p:nvSpPr>
        <p:spPr>
          <a:xfrm>
            <a:off x="557981" y="6214369"/>
            <a:ext cx="3394587" cy="643631"/>
          </a:xfrm>
          <a:prstGeom prst="rect">
            <a:avLst/>
          </a:prstGeom>
        </p:spPr>
        <p:txBody>
          <a:bodyPr/>
          <a:lstStyle/>
          <a:p>
            <a:endParaRPr lang="en-US"/>
          </a:p>
        </p:txBody>
      </p:sp>
      <p:sp>
        <p:nvSpPr>
          <p:cNvPr id="5" name="Slide Number Placeholder 4"/>
          <p:cNvSpPr>
            <a:spLocks noGrp="1"/>
          </p:cNvSpPr>
          <p:nvPr>
            <p:ph type="sldNum" sz="quarter" idx="12"/>
          </p:nvPr>
        </p:nvSpPr>
        <p:spPr>
          <a:xfrm>
            <a:off x="11407140" y="6214369"/>
            <a:ext cx="784860" cy="643631"/>
          </a:xfrm>
          <a:prstGeom prst="rect">
            <a:avLst/>
          </a:prstGeom>
        </p:spPr>
        <p:txBody>
          <a:bodyPr/>
          <a:lstStyle/>
          <a:p>
            <a:fld id="{410FE838-BAFF-954F-82C1-2A029DBD0788}" type="slidenum">
              <a:rPr lang="en-US" smtClean="0"/>
              <a:t>‹#›</a:t>
            </a:fld>
            <a:endParaRPr lang="en-US"/>
          </a:p>
        </p:txBody>
      </p:sp>
    </p:spTree>
    <p:extLst>
      <p:ext uri="{BB962C8B-B14F-4D97-AF65-F5344CB8AC3E}">
        <p14:creationId xmlns:p14="http://schemas.microsoft.com/office/powerpoint/2010/main" val="1706035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23D2E64-50A0-DA4A-B980-4876C630D265}"/>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9464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1353800" y="0"/>
            <a:ext cx="838200" cy="365125"/>
          </a:xfrm>
          <a:prstGeom prst="rect">
            <a:avLst/>
          </a:prstGeom>
        </p:spPr>
        <p:txBody>
          <a:bodyPr/>
          <a:lstStyle/>
          <a:p>
            <a:fld id="{413F71C1-6DF5-084C-BE71-F7CEE99F51B8}" type="datetimeFigureOut">
              <a:rPr lang="en-US" smtClean="0"/>
              <a:t>6/29/18</a:t>
            </a:fld>
            <a:endParaRPr lang="en-US"/>
          </a:p>
        </p:txBody>
      </p:sp>
      <p:sp>
        <p:nvSpPr>
          <p:cNvPr id="6" name="Footer Placeholder 5"/>
          <p:cNvSpPr>
            <a:spLocks noGrp="1"/>
          </p:cNvSpPr>
          <p:nvPr>
            <p:ph type="ftr" sz="quarter" idx="11"/>
          </p:nvPr>
        </p:nvSpPr>
        <p:spPr>
          <a:xfrm>
            <a:off x="557981" y="6214369"/>
            <a:ext cx="3394587" cy="643631"/>
          </a:xfrm>
          <a:prstGeom prst="rect">
            <a:avLst/>
          </a:prstGeom>
        </p:spPr>
        <p:txBody>
          <a:bodyPr/>
          <a:lstStyle/>
          <a:p>
            <a:endParaRPr lang="en-US"/>
          </a:p>
        </p:txBody>
      </p:sp>
      <p:sp>
        <p:nvSpPr>
          <p:cNvPr id="7" name="Slide Number Placeholder 6"/>
          <p:cNvSpPr>
            <a:spLocks noGrp="1"/>
          </p:cNvSpPr>
          <p:nvPr>
            <p:ph type="sldNum" sz="quarter" idx="12"/>
          </p:nvPr>
        </p:nvSpPr>
        <p:spPr>
          <a:xfrm>
            <a:off x="11407140" y="6214369"/>
            <a:ext cx="784860" cy="643631"/>
          </a:xfrm>
          <a:prstGeom prst="rect">
            <a:avLst/>
          </a:prstGeom>
        </p:spPr>
        <p:txBody>
          <a:bodyPr/>
          <a:lstStyle/>
          <a:p>
            <a:fld id="{410FE838-BAFF-954F-82C1-2A029DBD0788}" type="slidenum">
              <a:rPr lang="en-US" smtClean="0"/>
              <a:t>‹#›</a:t>
            </a:fld>
            <a:endParaRPr lang="en-US"/>
          </a:p>
        </p:txBody>
      </p:sp>
    </p:spTree>
    <p:extLst>
      <p:ext uri="{BB962C8B-B14F-4D97-AF65-F5344CB8AC3E}">
        <p14:creationId xmlns:p14="http://schemas.microsoft.com/office/powerpoint/2010/main" val="1073259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1353800" y="0"/>
            <a:ext cx="838200" cy="365125"/>
          </a:xfrm>
          <a:prstGeom prst="rect">
            <a:avLst/>
          </a:prstGeom>
        </p:spPr>
        <p:txBody>
          <a:bodyPr/>
          <a:lstStyle/>
          <a:p>
            <a:fld id="{413F71C1-6DF5-084C-BE71-F7CEE99F51B8}" type="datetimeFigureOut">
              <a:rPr lang="en-US" smtClean="0"/>
              <a:t>6/29/18</a:t>
            </a:fld>
            <a:endParaRPr lang="en-US"/>
          </a:p>
        </p:txBody>
      </p:sp>
      <p:sp>
        <p:nvSpPr>
          <p:cNvPr id="6" name="Footer Placeholder 5"/>
          <p:cNvSpPr>
            <a:spLocks noGrp="1"/>
          </p:cNvSpPr>
          <p:nvPr>
            <p:ph type="ftr" sz="quarter" idx="11"/>
          </p:nvPr>
        </p:nvSpPr>
        <p:spPr>
          <a:xfrm>
            <a:off x="557981" y="6214369"/>
            <a:ext cx="3394587" cy="643631"/>
          </a:xfrm>
          <a:prstGeom prst="rect">
            <a:avLst/>
          </a:prstGeom>
        </p:spPr>
        <p:txBody>
          <a:bodyPr/>
          <a:lstStyle/>
          <a:p>
            <a:endParaRPr lang="en-US"/>
          </a:p>
        </p:txBody>
      </p:sp>
      <p:sp>
        <p:nvSpPr>
          <p:cNvPr id="7" name="Slide Number Placeholder 6"/>
          <p:cNvSpPr>
            <a:spLocks noGrp="1"/>
          </p:cNvSpPr>
          <p:nvPr>
            <p:ph type="sldNum" sz="quarter" idx="12"/>
          </p:nvPr>
        </p:nvSpPr>
        <p:spPr>
          <a:xfrm>
            <a:off x="11407140" y="6214369"/>
            <a:ext cx="784860" cy="643631"/>
          </a:xfrm>
          <a:prstGeom prst="rect">
            <a:avLst/>
          </a:prstGeom>
        </p:spPr>
        <p:txBody>
          <a:bodyPr/>
          <a:lstStyle/>
          <a:p>
            <a:fld id="{410FE838-BAFF-954F-82C1-2A029DBD0788}" type="slidenum">
              <a:rPr lang="en-US" smtClean="0"/>
              <a:t>‹#›</a:t>
            </a:fld>
            <a:endParaRPr lang="en-US"/>
          </a:p>
        </p:txBody>
      </p:sp>
    </p:spTree>
    <p:extLst>
      <p:ext uri="{BB962C8B-B14F-4D97-AF65-F5344CB8AC3E}">
        <p14:creationId xmlns:p14="http://schemas.microsoft.com/office/powerpoint/2010/main" val="15626099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783770"/>
            <a:ext cx="12192000" cy="5500073"/>
          </a:xfrm>
          <a:prstGeom prst="rect">
            <a:avLst/>
          </a:prstGeom>
          <a:solidFill>
            <a:srgbClr val="F8FF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0" y="0"/>
            <a:ext cx="12192000" cy="783771"/>
          </a:xfrm>
          <a:prstGeom prst="rect">
            <a:avLst/>
          </a:prstGeom>
          <a:solidFill>
            <a:schemeClr val="bg1"/>
          </a:solidFill>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8600" y="1014983"/>
            <a:ext cx="11731752" cy="5087719"/>
          </a:xfrm>
          <a:prstGeom prst="rect">
            <a:avLst/>
          </a:prstGeom>
          <a:noFill/>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7" name="Straight Connector 16"/>
          <p:cNvCxnSpPr/>
          <p:nvPr userDrawn="1"/>
        </p:nvCxnSpPr>
        <p:spPr>
          <a:xfrm>
            <a:off x="0" y="792901"/>
            <a:ext cx="1219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0" y="6292975"/>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Rectangle 13"/>
          <p:cNvSpPr/>
          <p:nvPr userDrawn="1"/>
        </p:nvSpPr>
        <p:spPr>
          <a:xfrm>
            <a:off x="451964" y="6382295"/>
            <a:ext cx="2367956" cy="400110"/>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solidFill>
                  <a:schemeClr val="accent1"/>
                </a:solidFill>
              </a:rPr>
              <a:t>District Assessment System</a:t>
            </a:r>
            <a:r>
              <a:rPr lang="en-US" sz="1000" baseline="0" dirty="0">
                <a:solidFill>
                  <a:schemeClr val="accent1"/>
                </a:solidFill>
              </a:rPr>
              <a:t> Design Toolkit</a:t>
            </a:r>
          </a:p>
          <a:p>
            <a:r>
              <a:rPr lang="en-US" sz="1000" baseline="0" dirty="0">
                <a:solidFill>
                  <a:schemeClr val="accent1"/>
                </a:solidFill>
              </a:rPr>
              <a:t>Workshop #2 Slide Deck</a:t>
            </a:r>
            <a:endParaRPr lang="en-US" sz="1000" dirty="0">
              <a:solidFill>
                <a:schemeClr val="accent1"/>
              </a:solidFill>
            </a:endParaRPr>
          </a:p>
        </p:txBody>
      </p:sp>
      <p:sp>
        <p:nvSpPr>
          <p:cNvPr id="15" name="Rectangle 14"/>
          <p:cNvSpPr/>
          <p:nvPr userDrawn="1"/>
        </p:nvSpPr>
        <p:spPr>
          <a:xfrm>
            <a:off x="11564090" y="6432448"/>
            <a:ext cx="396262" cy="307777"/>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BD195846-72D0-0243-980D-F8B91CF2F15A}" type="slidenum">
              <a:rPr lang="en-US" sz="1400" smtClean="0">
                <a:solidFill>
                  <a:schemeClr val="accent1"/>
                </a:solidFill>
              </a:rPr>
              <a:t>‹#›</a:t>
            </a:fld>
            <a:endParaRPr lang="en-US" sz="1400" dirty="0">
              <a:solidFill>
                <a:schemeClr val="accent1"/>
              </a:solidFill>
            </a:endParaRPr>
          </a:p>
        </p:txBody>
      </p:sp>
      <p:pic>
        <p:nvPicPr>
          <p:cNvPr id="16" name="Picture 15">
            <a:extLst>
              <a:ext uri="{FF2B5EF4-FFF2-40B4-BE49-F238E27FC236}">
                <a16:creationId xmlns:a16="http://schemas.microsoft.com/office/drawing/2014/main" id="{88600472-6D92-1342-8A5D-DA65D3BD7AC8}"/>
              </a:ext>
            </a:extLst>
          </p:cNvPr>
          <p:cNvPicPr>
            <a:picLocks noChangeAspect="1"/>
          </p:cNvPicPr>
          <p:nvPr userDrawn="1"/>
        </p:nvPicPr>
        <p:blipFill>
          <a:blip r:embed="rId13"/>
          <a:stretch>
            <a:fillRect/>
          </a:stretch>
        </p:blipFill>
        <p:spPr bwMode="auto">
          <a:xfrm>
            <a:off x="92691" y="6399665"/>
            <a:ext cx="365760" cy="365369"/>
          </a:xfrm>
          <a:prstGeom prst="rect">
            <a:avLst/>
          </a:prstGeom>
          <a:ln w="9525">
            <a:solidFill>
              <a:schemeClr val="accent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836921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chemeClr val="accent1">
              <a:lumMod val="7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hyperlink" Target="https://www.nciea.org/dasd-toolkit" TargetMode="External"/><Relationship Id="rId7" Type="http://schemas.openxmlformats.org/officeDocument/2006/relationships/image" Target="../media/image4.jpeg"/><Relationship Id="rId2" Type="http://schemas.openxmlformats.org/officeDocument/2006/relationships/hyperlink" Target="https://creativecommons.org/licenses/by/4.0/" TargetMode="External"/><Relationship Id="rId1" Type="http://schemas.openxmlformats.org/officeDocument/2006/relationships/slideLayout" Target="../slideLayouts/slideLayout7.xml"/><Relationship Id="rId6" Type="http://schemas.openxmlformats.org/officeDocument/2006/relationships/image" Target="../media/image3.tiff"/><Relationship Id="rId5"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7.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a:extLst>
              <a:ext uri="{FF2B5EF4-FFF2-40B4-BE49-F238E27FC236}">
                <a16:creationId xmlns:a16="http://schemas.microsoft.com/office/drawing/2014/main" id="{A9936507-E5F6-CF4B-B9A1-360C365B66F3}"/>
              </a:ext>
            </a:extLst>
          </p:cNvPr>
          <p:cNvGraphicFramePr>
            <a:graphicFrameLocks noGrp="1"/>
          </p:cNvGraphicFramePr>
          <p:nvPr>
            <p:extLst>
              <p:ext uri="{D42A27DB-BD31-4B8C-83A1-F6EECF244321}">
                <p14:modId xmlns:p14="http://schemas.microsoft.com/office/powerpoint/2010/main" val="4100831257"/>
              </p:ext>
            </p:extLst>
          </p:nvPr>
        </p:nvGraphicFramePr>
        <p:xfrm>
          <a:off x="337929" y="4472512"/>
          <a:ext cx="11489636" cy="1676400"/>
        </p:xfrm>
        <a:graphic>
          <a:graphicData uri="http://schemas.openxmlformats.org/drawingml/2006/table">
            <a:tbl>
              <a:tblPr firstRow="1" bandRow="1">
                <a:tableStyleId>{5C22544A-7EE6-4342-B048-85BDC9FD1C3A}</a:tableStyleId>
              </a:tblPr>
              <a:tblGrid>
                <a:gridCol w="11489636">
                  <a:extLst>
                    <a:ext uri="{9D8B030D-6E8A-4147-A177-3AD203B41FA5}">
                      <a16:colId xmlns:a16="http://schemas.microsoft.com/office/drawing/2014/main" val="1964510505"/>
                    </a:ext>
                  </a:extLst>
                </a:gridCol>
              </a:tblGrid>
              <a:tr h="178924">
                <a:tc>
                  <a:txBody>
                    <a:bodyPr/>
                    <a:lstStyle/>
                    <a:p>
                      <a:r>
                        <a:rPr lang="en-US" sz="1600" dirty="0">
                          <a:solidFill>
                            <a:schemeClr val="accent1"/>
                          </a:solidFill>
                        </a:rPr>
                        <a:t>LICENSE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3017530"/>
                  </a:ext>
                </a:extLst>
              </a:tr>
              <a:tr h="178924">
                <a:tc>
                  <a:txBody>
                    <a:bodyPr/>
                    <a:lstStyle/>
                    <a:p>
                      <a:r>
                        <a:rPr lang="en-US" sz="1600" dirty="0">
                          <a:solidFill>
                            <a:schemeClr val="accent1"/>
                          </a:solidFill>
                        </a:rPr>
                        <a:t>This toolkit is licensed under a </a:t>
                      </a:r>
                      <a:r>
                        <a:rPr lang="en-US" sz="1600" dirty="0">
                          <a:solidFill>
                            <a:schemeClr val="accent1"/>
                          </a:solidFill>
                          <a:hlinkClick r:id="rId2"/>
                        </a:rPr>
                        <a:t>Creative Commons Attribution 4.0 License</a:t>
                      </a:r>
                      <a:r>
                        <a:rPr lang="en-US" sz="1600" dirty="0">
                          <a:solidFill>
                            <a:schemeClr val="accent1"/>
                          </a:solidFill>
                        </a:rPr>
                        <a:t> (CC BY 4.0).</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49556028"/>
                  </a:ext>
                </a:extLst>
              </a:tr>
              <a:tr h="178924">
                <a:tc>
                  <a:txBody>
                    <a:bodyPr/>
                    <a:lstStyle/>
                    <a:p>
                      <a:endParaRPr lang="en-US" sz="1600" dirty="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55104267"/>
                  </a:ext>
                </a:extLst>
              </a:tr>
              <a:tr h="178924">
                <a:tc>
                  <a:txBody>
                    <a:bodyPr/>
                    <a:lstStyle/>
                    <a:p>
                      <a:r>
                        <a:rPr lang="en-US" sz="1600" b="1" dirty="0">
                          <a:solidFill>
                            <a:schemeClr val="accent1"/>
                          </a:solidFill>
                        </a:rPr>
                        <a:t>VERSION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914782"/>
                  </a:ext>
                </a:extLst>
              </a:tr>
              <a:tr h="178924">
                <a:tc>
                  <a:txBody>
                    <a:bodyPr/>
                    <a:lstStyle/>
                    <a:p>
                      <a:r>
                        <a:rPr lang="en-US" sz="1600" dirty="0">
                          <a:solidFill>
                            <a:schemeClr val="accent1"/>
                          </a:solidFill>
                        </a:rPr>
                        <a:t>The latest version of this Toolkit can be found at the Center for Assessment’s website at </a:t>
                      </a:r>
                      <a:r>
                        <a:rPr lang="en-US" sz="1600" dirty="0">
                          <a:solidFill>
                            <a:schemeClr val="accent1"/>
                          </a:solidFill>
                          <a:hlinkClick r:id="rId3"/>
                        </a:rPr>
                        <a:t>https://www.nciea.org/dasd-toolkit</a:t>
                      </a:r>
                      <a:r>
                        <a:rPr lang="en-US" sz="1600" dirty="0">
                          <a:solidFill>
                            <a:schemeClr val="accent1"/>
                          </a:solidFill>
                        </a:rPr>
                        <a: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49587987"/>
                  </a:ext>
                </a:extLst>
              </a:tr>
            </a:tbl>
          </a:graphicData>
        </a:graphic>
      </p:graphicFrame>
      <p:sp>
        <p:nvSpPr>
          <p:cNvPr id="6" name="Rectangle 5">
            <a:extLst>
              <a:ext uri="{FF2B5EF4-FFF2-40B4-BE49-F238E27FC236}">
                <a16:creationId xmlns:a16="http://schemas.microsoft.com/office/drawing/2014/main" id="{BFC52738-C132-C54E-8045-1CC302256111}"/>
              </a:ext>
            </a:extLst>
          </p:cNvPr>
          <p:cNvSpPr/>
          <p:nvPr/>
        </p:nvSpPr>
        <p:spPr>
          <a:xfrm>
            <a:off x="0" y="-1"/>
            <a:ext cx="12192000" cy="41148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7">
            <a:extLst>
              <a:ext uri="{FF2B5EF4-FFF2-40B4-BE49-F238E27FC236}">
                <a16:creationId xmlns:a16="http://schemas.microsoft.com/office/drawing/2014/main" id="{31E1D642-D5F8-3643-B6B2-2FFFA567E05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457200"/>
            <a:ext cx="3200400" cy="320040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3A5AF174-18F2-8847-BE04-6855F1BC7830}"/>
              </a:ext>
            </a:extLst>
          </p:cNvPr>
          <p:cNvSpPr/>
          <p:nvPr/>
        </p:nvSpPr>
        <p:spPr>
          <a:xfrm>
            <a:off x="3963503" y="278344"/>
            <a:ext cx="7960767" cy="1077218"/>
          </a:xfrm>
          <a:prstGeom prst="rect">
            <a:avLst/>
          </a:prstGeom>
        </p:spPr>
        <p:txBody>
          <a:bodyPr wrap="square">
            <a:spAutoFit/>
          </a:bodyPr>
          <a:lstStyle/>
          <a:p>
            <a:r>
              <a:rPr lang="en-US" sz="3600" dirty="0">
                <a:solidFill>
                  <a:schemeClr val="accent1">
                    <a:lumMod val="75000"/>
                  </a:schemeClr>
                </a:solidFill>
              </a:rPr>
              <a:t>District Assessment System Design Toolkit</a:t>
            </a:r>
            <a:endParaRPr lang="en-US" sz="2400" dirty="0">
              <a:solidFill>
                <a:schemeClr val="accent1">
                  <a:lumMod val="75000"/>
                </a:schemeClr>
              </a:solidFill>
            </a:endParaRPr>
          </a:p>
          <a:p>
            <a:r>
              <a:rPr lang="en-US" sz="2800" i="1" dirty="0">
                <a:solidFill>
                  <a:schemeClr val="accent1">
                    <a:lumMod val="75000"/>
                  </a:schemeClr>
                </a:solidFill>
              </a:rPr>
              <a:t>Workshop #2 Slide Deck</a:t>
            </a:r>
            <a:endParaRPr lang="en-US" sz="3600" i="1" dirty="0">
              <a:solidFill>
                <a:schemeClr val="accent1">
                  <a:lumMod val="75000"/>
                </a:schemeClr>
              </a:solidFill>
            </a:endParaRPr>
          </a:p>
        </p:txBody>
      </p:sp>
      <p:pic>
        <p:nvPicPr>
          <p:cNvPr id="14" name="Graphic 6">
            <a:hlinkClick r:id="rId2"/>
            <a:extLst>
              <a:ext uri="{FF2B5EF4-FFF2-40B4-BE49-F238E27FC236}">
                <a16:creationId xmlns:a16="http://schemas.microsoft.com/office/drawing/2014/main" id="{562DC855-F930-E14E-BDAF-0A69825C59F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r="-238"/>
          <a:stretch>
            <a:fillRect/>
          </a:stretch>
        </p:blipFill>
        <p:spPr bwMode="auto">
          <a:xfrm>
            <a:off x="10627441" y="4572000"/>
            <a:ext cx="1143000" cy="39460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Table 1">
            <a:extLst>
              <a:ext uri="{FF2B5EF4-FFF2-40B4-BE49-F238E27FC236}">
                <a16:creationId xmlns:a16="http://schemas.microsoft.com/office/drawing/2014/main" id="{B0B33728-A472-2D4C-A5AC-55E3D52E77A3}"/>
              </a:ext>
            </a:extLst>
          </p:cNvPr>
          <p:cNvGraphicFramePr>
            <a:graphicFrameLocks noGrp="1"/>
          </p:cNvGraphicFramePr>
          <p:nvPr>
            <p:extLst>
              <p:ext uri="{D42A27DB-BD31-4B8C-83A1-F6EECF244321}">
                <p14:modId xmlns:p14="http://schemas.microsoft.com/office/powerpoint/2010/main" val="1887935792"/>
              </p:ext>
            </p:extLst>
          </p:nvPr>
        </p:nvGraphicFramePr>
        <p:xfrm>
          <a:off x="4065368" y="1463040"/>
          <a:ext cx="7735335" cy="2194560"/>
        </p:xfrm>
        <a:graphic>
          <a:graphicData uri="http://schemas.openxmlformats.org/drawingml/2006/table">
            <a:tbl>
              <a:tblPr firstRow="1" bandRow="1">
                <a:tableStyleId>{5C22544A-7EE6-4342-B048-85BDC9FD1C3A}</a:tableStyleId>
              </a:tblPr>
              <a:tblGrid>
                <a:gridCol w="2051222">
                  <a:extLst>
                    <a:ext uri="{9D8B030D-6E8A-4147-A177-3AD203B41FA5}">
                      <a16:colId xmlns:a16="http://schemas.microsoft.com/office/drawing/2014/main" val="1130591314"/>
                    </a:ext>
                  </a:extLst>
                </a:gridCol>
                <a:gridCol w="3998947">
                  <a:extLst>
                    <a:ext uri="{9D8B030D-6E8A-4147-A177-3AD203B41FA5}">
                      <a16:colId xmlns:a16="http://schemas.microsoft.com/office/drawing/2014/main" val="3450799420"/>
                    </a:ext>
                  </a:extLst>
                </a:gridCol>
                <a:gridCol w="1685166">
                  <a:extLst>
                    <a:ext uri="{9D8B030D-6E8A-4147-A177-3AD203B41FA5}">
                      <a16:colId xmlns:a16="http://schemas.microsoft.com/office/drawing/2014/main" val="3408755513"/>
                    </a:ext>
                  </a:extLst>
                </a:gridCol>
              </a:tblGrid>
              <a:tr h="548640">
                <a:tc>
                  <a:txBody>
                    <a:bodyPr/>
                    <a:lstStyle/>
                    <a:p>
                      <a:pPr algn="l"/>
                      <a:r>
                        <a:rPr lang="en-US" sz="1500" b="1" dirty="0">
                          <a:solidFill>
                            <a:schemeClr val="accent1">
                              <a:lumMod val="75000"/>
                            </a:schemeClr>
                          </a:solidFill>
                        </a:rPr>
                        <a:t>Joseph Martineau</a:t>
                      </a:r>
                    </a:p>
                  </a:txBody>
                  <a:tcPr anchor="ctr">
                    <a:lnL w="28575"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1500" b="0" dirty="0">
                          <a:solidFill>
                            <a:schemeClr val="accent1">
                              <a:lumMod val="75000"/>
                            </a:schemeClr>
                          </a:solidFill>
                        </a:rPr>
                        <a:t>Senior Associate</a:t>
                      </a:r>
                    </a:p>
                  </a:txBody>
                  <a:tcPr anchor="ctr">
                    <a:lnL w="12700" cmpd="sng">
                      <a:noFill/>
                    </a:lnL>
                    <a:lnR w="12700" cmpd="sng">
                      <a:noFill/>
                    </a:lnR>
                    <a:lnT w="12700" cap="flat" cmpd="sng" algn="ctr">
                      <a:no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500" b="0" dirty="0">
                        <a:solidFill>
                          <a:schemeClr val="accent1">
                            <a:lumMod val="75000"/>
                          </a:schemeClr>
                        </a:solidFill>
                      </a:endParaRPr>
                    </a:p>
                  </a:txBody>
                  <a:tcPr anchor="ctr">
                    <a:lnL w="12700" cmpd="sng">
                      <a:noFill/>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73981073"/>
                  </a:ext>
                </a:extLst>
              </a:tr>
              <a:tr h="548640">
                <a:tc>
                  <a:txBody>
                    <a:bodyPr/>
                    <a:lstStyle/>
                    <a:p>
                      <a:pPr algn="l"/>
                      <a:r>
                        <a:rPr lang="en-US" sz="1500" b="1" dirty="0">
                          <a:solidFill>
                            <a:schemeClr val="accent1">
                              <a:lumMod val="75000"/>
                            </a:schemeClr>
                          </a:solidFill>
                        </a:rPr>
                        <a:t>Kathy Dewsbury-White</a:t>
                      </a:r>
                    </a:p>
                    <a:p>
                      <a:pPr algn="l"/>
                      <a:r>
                        <a:rPr lang="en-US" sz="1500" b="1" dirty="0">
                          <a:solidFill>
                            <a:schemeClr val="accent1">
                              <a:lumMod val="75000"/>
                            </a:schemeClr>
                          </a:solidFill>
                        </a:rPr>
                        <a:t>Ed Roeber</a:t>
                      </a:r>
                    </a:p>
                  </a:txBody>
                  <a:tcPr anchor="ctr">
                    <a:lnL w="28575" cap="flat" cmpd="sng" algn="ctr">
                      <a:noFill/>
                      <a:prstDash val="solid"/>
                      <a:round/>
                      <a:headEnd type="none" w="med" len="med"/>
                      <a:tailEnd type="none" w="med" len="med"/>
                    </a:lnL>
                    <a:lnR w="12700" cmpd="sng">
                      <a:noFill/>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1500" b="0" dirty="0">
                          <a:solidFill>
                            <a:schemeClr val="accent1">
                              <a:lumMod val="75000"/>
                            </a:schemeClr>
                          </a:solidFill>
                        </a:rPr>
                        <a:t>President &amp; Chief Executive Officer</a:t>
                      </a:r>
                    </a:p>
                    <a:p>
                      <a:pPr algn="l"/>
                      <a:r>
                        <a:rPr lang="en-US" sz="1500" b="0" dirty="0">
                          <a:solidFill>
                            <a:schemeClr val="accent1">
                              <a:lumMod val="75000"/>
                            </a:schemeClr>
                          </a:solidFill>
                        </a:rPr>
                        <a:t>Assessment Director</a:t>
                      </a:r>
                    </a:p>
                  </a:txBody>
                  <a:tcPr anchor="ctr">
                    <a:lnL w="12700" cmpd="sng">
                      <a:noFill/>
                    </a:lnL>
                    <a:lnR w="12700" cmpd="sng">
                      <a:noFill/>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500" b="0" dirty="0">
                        <a:solidFill>
                          <a:schemeClr val="accent1">
                            <a:lumMod val="75000"/>
                          </a:schemeClr>
                        </a:solidFill>
                      </a:endParaRPr>
                    </a:p>
                  </a:txBody>
                  <a:tcPr anchor="ctr">
                    <a:lnL w="12700" cmpd="sng">
                      <a:noFill/>
                    </a:lnL>
                    <a:lnR w="28575" cap="flat" cmpd="sng" algn="ctr">
                      <a:no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01111496"/>
                  </a:ext>
                </a:extLst>
              </a:tr>
              <a:tr h="548640">
                <a:tc>
                  <a:txBody>
                    <a:bodyPr/>
                    <a:lstStyle/>
                    <a:p>
                      <a:pPr algn="l"/>
                      <a:r>
                        <a:rPr lang="en-US" sz="1500" b="1" dirty="0">
                          <a:solidFill>
                            <a:schemeClr val="accent1">
                              <a:lumMod val="75000"/>
                            </a:schemeClr>
                          </a:solidFill>
                        </a:rPr>
                        <a:t>Ellen Vorenkamp</a:t>
                      </a:r>
                    </a:p>
                  </a:txBody>
                  <a:tcPr anchor="ctr">
                    <a:lnL w="28575" cap="flat" cmpd="sng" algn="ctr">
                      <a:noFill/>
                      <a:prstDash val="solid"/>
                      <a:round/>
                      <a:headEnd type="none" w="med" len="med"/>
                      <a:tailEnd type="none" w="med" len="med"/>
                    </a:lnL>
                    <a:lnR w="12700" cmpd="sng">
                      <a:noFill/>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1500" b="0" dirty="0">
                          <a:solidFill>
                            <a:schemeClr val="accent1">
                              <a:lumMod val="75000"/>
                            </a:schemeClr>
                          </a:solidFill>
                        </a:rPr>
                        <a:t>Assessment Consultant</a:t>
                      </a:r>
                    </a:p>
                  </a:txBody>
                  <a:tcPr anchor="ctr">
                    <a:lnL w="12700" cmpd="sng">
                      <a:noFill/>
                    </a:lnL>
                    <a:lnR w="12700" cmpd="sng">
                      <a:noFill/>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500" b="0" dirty="0">
                        <a:solidFill>
                          <a:schemeClr val="accent1">
                            <a:lumMod val="75000"/>
                          </a:schemeClr>
                        </a:solidFill>
                      </a:endParaRPr>
                    </a:p>
                  </a:txBody>
                  <a:tcPr anchor="ctr">
                    <a:lnL w="12700" cmpd="sng">
                      <a:noFill/>
                    </a:lnL>
                    <a:lnR w="28575" cap="flat" cmpd="sng" algn="ctr">
                      <a:no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98728849"/>
                  </a:ext>
                </a:extLst>
              </a:tr>
              <a:tr h="548640">
                <a:tc>
                  <a:txBody>
                    <a:bodyPr/>
                    <a:lstStyle/>
                    <a:p>
                      <a:pPr algn="l"/>
                      <a:r>
                        <a:rPr lang="en-US" sz="1500" b="1" dirty="0">
                          <a:solidFill>
                            <a:schemeClr val="accent1">
                              <a:lumMod val="75000"/>
                            </a:schemeClr>
                          </a:solidFill>
                        </a:rPr>
                        <a:t>Steven Snead</a:t>
                      </a:r>
                    </a:p>
                    <a:p>
                      <a:pPr algn="l"/>
                      <a:r>
                        <a:rPr lang="en-US" sz="1500" b="1" dirty="0">
                          <a:solidFill>
                            <a:schemeClr val="accent1">
                              <a:lumMod val="75000"/>
                            </a:schemeClr>
                          </a:solidFill>
                        </a:rPr>
                        <a:t>Jonathan Flukes</a:t>
                      </a:r>
                    </a:p>
                  </a:txBody>
                  <a:tcPr anchor="ctr">
                    <a:lnL w="28575" cap="flat" cmpd="sng" algn="ctr">
                      <a:noFill/>
                      <a:prstDash val="solid"/>
                      <a:round/>
                      <a:headEnd type="none" w="med" len="med"/>
                      <a:tailEnd type="none" w="med" len="med"/>
                    </a:lnL>
                    <a:lnR w="12700" cmpd="sng">
                      <a:noFill/>
                    </a:lnR>
                    <a:lnT w="12700" cap="flat" cmpd="sng" algn="ctr">
                      <a:solidFill>
                        <a:schemeClr val="accent1">
                          <a:lumMod val="20000"/>
                          <a:lumOff val="8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1500" b="0" dirty="0">
                          <a:solidFill>
                            <a:schemeClr val="accent1">
                              <a:lumMod val="75000"/>
                            </a:schemeClr>
                          </a:solidFill>
                        </a:rPr>
                        <a:t>Supervisor, Curriculum &amp; Instruction Unit</a:t>
                      </a:r>
                    </a:p>
                    <a:p>
                      <a:pPr algn="l"/>
                      <a:r>
                        <a:rPr lang="en-US" sz="1500" b="0" dirty="0">
                          <a:solidFill>
                            <a:schemeClr val="accent1">
                              <a:lumMod val="75000"/>
                            </a:schemeClr>
                          </a:solidFill>
                        </a:rPr>
                        <a:t>Research, Evaluation, &amp; Assessment Consultant</a:t>
                      </a:r>
                    </a:p>
                  </a:txBody>
                  <a:tcPr anchor="ctr">
                    <a:lnL w="12700" cmpd="sng">
                      <a:noFill/>
                    </a:lnL>
                    <a:lnR w="12700" cmpd="sng">
                      <a:noFill/>
                    </a:lnR>
                    <a:lnT w="12700" cap="flat" cmpd="sng" algn="ctr">
                      <a:solidFill>
                        <a:schemeClr val="accent1">
                          <a:lumMod val="20000"/>
                          <a:lumOff val="8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500" b="0" dirty="0">
                        <a:solidFill>
                          <a:schemeClr val="accent1">
                            <a:lumMod val="75000"/>
                          </a:schemeClr>
                        </a:solidFill>
                      </a:endParaRPr>
                    </a:p>
                  </a:txBody>
                  <a:tcPr anchor="ctr">
                    <a:lnL w="12700" cmpd="sng">
                      <a:noFill/>
                    </a:lnL>
                    <a:lnR w="28575" cap="flat" cmpd="sng" algn="ctr">
                      <a:no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44020025"/>
                  </a:ext>
                </a:extLst>
              </a:tr>
            </a:tbl>
          </a:graphicData>
        </a:graphic>
      </p:graphicFrame>
      <p:pic>
        <p:nvPicPr>
          <p:cNvPr id="11" name="Picture 10">
            <a:extLst>
              <a:ext uri="{FF2B5EF4-FFF2-40B4-BE49-F238E27FC236}">
                <a16:creationId xmlns:a16="http://schemas.microsoft.com/office/drawing/2014/main" id="{7DD8BBFD-A70E-7D41-81F7-ABFD15D296AC}"/>
              </a:ext>
            </a:extLst>
          </p:cNvPr>
          <p:cNvPicPr/>
          <p:nvPr/>
        </p:nvPicPr>
        <p:blipFill rotWithShape="1">
          <a:blip r:embed="rId6"/>
          <a:srcRect l="1495" t="3766" r="7265" b="25208"/>
          <a:stretch/>
        </p:blipFill>
        <p:spPr bwMode="auto">
          <a:xfrm>
            <a:off x="10183592" y="1511864"/>
            <a:ext cx="1466760" cy="452859"/>
          </a:xfrm>
          <a:prstGeom prst="rect">
            <a:avLst/>
          </a:prstGeom>
          <a:ln>
            <a:noFill/>
          </a:ln>
          <a:extLst>
            <a:ext uri="{53640926-AAD7-44D8-BBD7-CCE9431645EC}">
              <a14:shadowObscured xmlns:a14="http://schemas.microsoft.com/office/drawing/2010/main"/>
            </a:ext>
          </a:extLst>
        </p:spPr>
      </p:pic>
      <p:pic>
        <p:nvPicPr>
          <p:cNvPr id="13" name="Picture 12">
            <a:extLst>
              <a:ext uri="{FF2B5EF4-FFF2-40B4-BE49-F238E27FC236}">
                <a16:creationId xmlns:a16="http://schemas.microsoft.com/office/drawing/2014/main" id="{57AB2771-0D82-CF4E-AC66-3EEA3626068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183592" y="2037023"/>
            <a:ext cx="932180" cy="457200"/>
          </a:xfrm>
          <a:prstGeom prst="rect">
            <a:avLst/>
          </a:prstGeom>
        </p:spPr>
      </p:pic>
      <p:pic>
        <p:nvPicPr>
          <p:cNvPr id="15" name="Picture 14">
            <a:extLst>
              <a:ext uri="{FF2B5EF4-FFF2-40B4-BE49-F238E27FC236}">
                <a16:creationId xmlns:a16="http://schemas.microsoft.com/office/drawing/2014/main" id="{CAA31085-3E2C-7D41-9994-E04343AF4AEB}"/>
              </a:ext>
            </a:extLst>
          </p:cNvPr>
          <p:cNvPicPr>
            <a:picLocks noChangeAspect="1"/>
          </p:cNvPicPr>
          <p:nvPr/>
        </p:nvPicPr>
        <p:blipFill rotWithShape="1">
          <a:blip r:embed="rId8">
            <a:extLst>
              <a:ext uri="{28A0092B-C50C-407E-A947-70E740481C1C}">
                <a14:useLocalDpi xmlns:a14="http://schemas.microsoft.com/office/drawing/2010/main" val="0"/>
              </a:ext>
            </a:extLst>
          </a:blip>
          <a:srcRect l="10472" t="31495" r="9927" b="27745"/>
          <a:stretch/>
        </p:blipFill>
        <p:spPr bwMode="auto">
          <a:xfrm>
            <a:off x="10183592" y="2606068"/>
            <a:ext cx="1178560" cy="457200"/>
          </a:xfrm>
          <a:prstGeom prst="rect">
            <a:avLst/>
          </a:prstGeom>
          <a:ln>
            <a:noFill/>
          </a:ln>
          <a:extLst>
            <a:ext uri="{53640926-AAD7-44D8-BBD7-CCE9431645EC}">
              <a14:shadowObscured xmlns:a14="http://schemas.microsoft.com/office/drawing/2010/main"/>
            </a:ext>
          </a:extLst>
        </p:spPr>
      </p:pic>
      <p:pic>
        <p:nvPicPr>
          <p:cNvPr id="17" name="Picture 16">
            <a:extLst>
              <a:ext uri="{FF2B5EF4-FFF2-40B4-BE49-F238E27FC236}">
                <a16:creationId xmlns:a16="http://schemas.microsoft.com/office/drawing/2014/main" id="{40194DD4-30A1-4E42-B25D-AF6B7A4A9832}"/>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183592" y="3150657"/>
            <a:ext cx="1334770" cy="457200"/>
          </a:xfrm>
          <a:prstGeom prst="rect">
            <a:avLst/>
          </a:prstGeom>
        </p:spPr>
      </p:pic>
    </p:spTree>
    <p:extLst>
      <p:ext uri="{BB962C8B-B14F-4D97-AF65-F5344CB8AC3E}">
        <p14:creationId xmlns:p14="http://schemas.microsoft.com/office/powerpoint/2010/main" val="9353375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Users and Purposes</a:t>
            </a:r>
          </a:p>
        </p:txBody>
      </p:sp>
      <p:sp>
        <p:nvSpPr>
          <p:cNvPr id="3" name="Content Placeholder 2"/>
          <p:cNvSpPr>
            <a:spLocks noGrp="1"/>
          </p:cNvSpPr>
          <p:nvPr>
            <p:ph idx="1"/>
          </p:nvPr>
        </p:nvSpPr>
        <p:spPr/>
        <p:txBody>
          <a:bodyPr>
            <a:normAutofit/>
          </a:bodyPr>
          <a:lstStyle/>
          <a:p>
            <a:pPr marL="0" indent="0">
              <a:buNone/>
            </a:pPr>
            <a:r>
              <a:rPr lang="en-US" b="1" dirty="0"/>
              <a:t>Students</a:t>
            </a:r>
          </a:p>
          <a:p>
            <a:r>
              <a:rPr lang="en-US" dirty="0"/>
              <a:t>Assessment for Learning</a:t>
            </a:r>
          </a:p>
          <a:p>
            <a:pPr lvl="1"/>
            <a:r>
              <a:rPr lang="en-US" dirty="0"/>
              <a:t>What am I supposed to learn?</a:t>
            </a:r>
          </a:p>
          <a:p>
            <a:pPr lvl="1"/>
            <a:r>
              <a:rPr lang="en-US" dirty="0"/>
              <a:t>Am I learning enough?</a:t>
            </a:r>
          </a:p>
          <a:p>
            <a:pPr lvl="1"/>
            <a:r>
              <a:rPr lang="en-US" dirty="0"/>
              <a:t>What should I do next?</a:t>
            </a:r>
          </a:p>
          <a:p>
            <a:pPr lvl="1"/>
            <a:r>
              <a:rPr lang="en-US" dirty="0"/>
              <a:t>What help do I need?</a:t>
            </a:r>
          </a:p>
          <a:p>
            <a:endParaRPr lang="en-US" dirty="0"/>
          </a:p>
          <a:p>
            <a:r>
              <a:rPr lang="en-US" dirty="0"/>
              <a:t>Assessment of Learning</a:t>
            </a:r>
          </a:p>
          <a:p>
            <a:pPr lvl="1"/>
            <a:r>
              <a:rPr lang="en-US" dirty="0"/>
              <a:t>How much did I learn? Did I get a good grade?</a:t>
            </a:r>
          </a:p>
          <a:p>
            <a:pPr lvl="1"/>
            <a:r>
              <a:rPr lang="en-US" dirty="0"/>
              <a:t>Am I capable of success?</a:t>
            </a:r>
          </a:p>
          <a:p>
            <a:pPr lvl="1"/>
            <a:r>
              <a:rPr lang="en-US" dirty="0"/>
              <a:t>Is learning worth the effort?</a:t>
            </a:r>
          </a:p>
        </p:txBody>
      </p:sp>
      <p:pic>
        <p:nvPicPr>
          <p:cNvPr id="6" name="Picture 5"/>
          <p:cNvPicPr>
            <a:picLocks/>
          </p:cNvPicPr>
          <p:nvPr/>
        </p:nvPicPr>
        <p:blipFill>
          <a:blip r:embed="rId4">
            <a:extLst>
              <a:ext uri="{28A0092B-C50C-407E-A947-70E740481C1C}">
                <a14:useLocalDpi xmlns:a14="http://schemas.microsoft.com/office/drawing/2010/main" val="0"/>
              </a:ext>
            </a:extLst>
          </a:blip>
          <a:stretch>
            <a:fillRect/>
          </a:stretch>
        </p:blipFill>
        <p:spPr>
          <a:xfrm>
            <a:off x="8336241" y="2495217"/>
            <a:ext cx="3175000" cy="2127250"/>
          </a:xfrm>
          <a:prstGeom prst="rect">
            <a:avLst/>
          </a:prstGeom>
        </p:spPr>
      </p:pic>
    </p:spTree>
    <p:custDataLst>
      <p:tags r:id="rId1"/>
    </p:custDataLst>
    <p:extLst>
      <p:ext uri="{BB962C8B-B14F-4D97-AF65-F5344CB8AC3E}">
        <p14:creationId xmlns:p14="http://schemas.microsoft.com/office/powerpoint/2010/main" val="78325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0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nodeType="withEffect">
                                  <p:stCondLst>
                                    <p:cond delay="21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36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520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nodeType="withEffect">
                                  <p:stCondLst>
                                    <p:cond delay="670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nodeType="withEffect">
                                  <p:stCondLst>
                                    <p:cond delay="860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fade">
                                      <p:cBhvr>
                                        <p:cTn id="25" dur="500"/>
                                        <p:tgtEl>
                                          <p:spTgt spid="3">
                                            <p:txEl>
                                              <p:pRg st="7" end="7"/>
                                            </p:txEl>
                                          </p:spTgt>
                                        </p:tgtEl>
                                      </p:cBhvr>
                                    </p:animEffect>
                                  </p:childTnLst>
                                </p:cTn>
                              </p:par>
                              <p:par>
                                <p:cTn id="26" presetID="10" presetClass="entr" presetSubtype="0" fill="hold" nodeType="withEffect">
                                  <p:stCondLst>
                                    <p:cond delay="1050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fade">
                                      <p:cBhvr>
                                        <p:cTn id="28" dur="500"/>
                                        <p:tgtEl>
                                          <p:spTgt spid="3">
                                            <p:txEl>
                                              <p:pRg st="8" end="8"/>
                                            </p:txEl>
                                          </p:spTgt>
                                        </p:tgtEl>
                                      </p:cBhvr>
                                    </p:animEffect>
                                  </p:childTnLst>
                                </p:cTn>
                              </p:par>
                              <p:par>
                                <p:cTn id="29" presetID="10" presetClass="entr" presetSubtype="0" fill="hold" nodeType="withEffect">
                                  <p:stCondLst>
                                    <p:cond delay="12100"/>
                                  </p:stCondLst>
                                  <p:childTnLst>
                                    <p:set>
                                      <p:cBhvr>
                                        <p:cTn id="30" dur="1" fill="hold">
                                          <p:stCondLst>
                                            <p:cond delay="0"/>
                                          </p:stCondLst>
                                        </p:cTn>
                                        <p:tgtEl>
                                          <p:spTgt spid="3">
                                            <p:txEl>
                                              <p:pRg st="9" end="9"/>
                                            </p:txEl>
                                          </p:spTgt>
                                        </p:tgtEl>
                                        <p:attrNameLst>
                                          <p:attrName>style.visibility</p:attrName>
                                        </p:attrNameLst>
                                      </p:cBhvr>
                                      <p:to>
                                        <p:strVal val="visible"/>
                                      </p:to>
                                    </p:set>
                                    <p:animEffect transition="in" filter="fade">
                                      <p:cBhvr>
                                        <p:cTn id="31" dur="500"/>
                                        <p:tgtEl>
                                          <p:spTgt spid="3">
                                            <p:txEl>
                                              <p:pRg st="9" end="9"/>
                                            </p:txEl>
                                          </p:spTgt>
                                        </p:tgtEl>
                                      </p:cBhvr>
                                    </p:animEffect>
                                  </p:childTnLst>
                                </p:cTn>
                              </p:par>
                              <p:par>
                                <p:cTn id="32" presetID="10" presetClass="entr" presetSubtype="0" fill="hold" nodeType="withEffect">
                                  <p:stCondLst>
                                    <p:cond delay="13200"/>
                                  </p:stCondLst>
                                  <p:childTnLst>
                                    <p:set>
                                      <p:cBhvr>
                                        <p:cTn id="33" dur="1" fill="hold">
                                          <p:stCondLst>
                                            <p:cond delay="0"/>
                                          </p:stCondLst>
                                        </p:cTn>
                                        <p:tgtEl>
                                          <p:spTgt spid="3">
                                            <p:txEl>
                                              <p:pRg st="10" end="10"/>
                                            </p:txEl>
                                          </p:spTgt>
                                        </p:tgtEl>
                                        <p:attrNameLst>
                                          <p:attrName>style.visibility</p:attrName>
                                        </p:attrNameLst>
                                      </p:cBhvr>
                                      <p:to>
                                        <p:strVal val="visible"/>
                                      </p:to>
                                    </p:set>
                                    <p:animEffect transition="in" filter="fade">
                                      <p:cBhvr>
                                        <p:cTn id="34"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Users and Purposes</a:t>
            </a:r>
          </a:p>
        </p:txBody>
      </p:sp>
      <p:sp>
        <p:nvSpPr>
          <p:cNvPr id="3" name="Content Placeholder 2"/>
          <p:cNvSpPr>
            <a:spLocks noGrp="1"/>
          </p:cNvSpPr>
          <p:nvPr>
            <p:ph idx="1"/>
          </p:nvPr>
        </p:nvSpPr>
        <p:spPr/>
        <p:txBody>
          <a:bodyPr>
            <a:normAutofit lnSpcReduction="10000"/>
          </a:bodyPr>
          <a:lstStyle/>
          <a:p>
            <a:pPr marL="0" indent="0">
              <a:buNone/>
            </a:pPr>
            <a:r>
              <a:rPr lang="en-US" b="1" dirty="0"/>
              <a:t>Teachers</a:t>
            </a:r>
          </a:p>
          <a:p>
            <a:r>
              <a:rPr lang="en-US" dirty="0"/>
              <a:t>Assessment for Learning</a:t>
            </a:r>
          </a:p>
          <a:p>
            <a:pPr lvl="1"/>
            <a:r>
              <a:rPr lang="en-US" dirty="0"/>
              <a:t>What does each student need?</a:t>
            </a:r>
          </a:p>
          <a:p>
            <a:pPr lvl="1"/>
            <a:r>
              <a:rPr lang="en-US" dirty="0"/>
              <a:t>What strengths can I build on?</a:t>
            </a:r>
          </a:p>
          <a:p>
            <a:pPr lvl="1"/>
            <a:r>
              <a:rPr lang="en-US" dirty="0"/>
              <a:t>How should I group my students?</a:t>
            </a:r>
          </a:p>
          <a:p>
            <a:pPr lvl="1"/>
            <a:r>
              <a:rPr lang="en-US" dirty="0"/>
              <a:t>Am I going too fast? Too slow?</a:t>
            </a:r>
          </a:p>
          <a:p>
            <a:endParaRPr lang="en-US" dirty="0"/>
          </a:p>
          <a:p>
            <a:r>
              <a:rPr lang="en-US" dirty="0"/>
              <a:t>Assessment of Learning</a:t>
            </a:r>
          </a:p>
          <a:p>
            <a:pPr lvl="1"/>
            <a:r>
              <a:rPr lang="en-US" dirty="0"/>
              <a:t>What grades do I give each student?</a:t>
            </a:r>
          </a:p>
          <a:p>
            <a:pPr lvl="1"/>
            <a:r>
              <a:rPr lang="en-US" dirty="0"/>
              <a:t>What do I tell parents? </a:t>
            </a:r>
          </a:p>
          <a:p>
            <a:pPr lvl="1"/>
            <a:r>
              <a:rPr lang="en-US" dirty="0"/>
              <a:t>Do any students need to be referred for special services?</a:t>
            </a:r>
          </a:p>
          <a:p>
            <a:pPr lvl="1"/>
            <a:r>
              <a:rPr lang="en-US" dirty="0"/>
              <a:t>Will each student be ready for the next grade?</a:t>
            </a:r>
          </a:p>
        </p:txBody>
      </p:sp>
      <p:pic>
        <p:nvPicPr>
          <p:cNvPr id="12292" name="Picture 4" descr="http://www.educationinitiation.com/wp-content/uploads/2013/06/how-to-become-a-middle-school-teache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1378" y="1162755"/>
            <a:ext cx="4923394" cy="3414697"/>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710886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20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2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3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500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nodeType="withEffect">
                                  <p:stCondLst>
                                    <p:cond delay="650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nodeType="withEffect">
                                  <p:stCondLst>
                                    <p:cond delay="800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fade">
                                      <p:cBhvr>
                                        <p:cTn id="25" dur="500"/>
                                        <p:tgtEl>
                                          <p:spTgt spid="3">
                                            <p:txEl>
                                              <p:pRg st="7" end="7"/>
                                            </p:txEl>
                                          </p:spTgt>
                                        </p:tgtEl>
                                      </p:cBhvr>
                                    </p:animEffect>
                                  </p:childTnLst>
                                </p:cTn>
                              </p:par>
                              <p:par>
                                <p:cTn id="26" presetID="10" presetClass="entr" presetSubtype="0" fill="hold" nodeType="withEffect">
                                  <p:stCondLst>
                                    <p:cond delay="940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fade">
                                      <p:cBhvr>
                                        <p:cTn id="28" dur="500"/>
                                        <p:tgtEl>
                                          <p:spTgt spid="3">
                                            <p:txEl>
                                              <p:pRg st="8" end="8"/>
                                            </p:txEl>
                                          </p:spTgt>
                                        </p:tgtEl>
                                      </p:cBhvr>
                                    </p:animEffect>
                                  </p:childTnLst>
                                </p:cTn>
                              </p:par>
                              <p:par>
                                <p:cTn id="29" presetID="10" presetClass="entr" presetSubtype="0" fill="hold" nodeType="withEffect">
                                  <p:stCondLst>
                                    <p:cond delay="10800"/>
                                  </p:stCondLst>
                                  <p:childTnLst>
                                    <p:set>
                                      <p:cBhvr>
                                        <p:cTn id="30" dur="1" fill="hold">
                                          <p:stCondLst>
                                            <p:cond delay="0"/>
                                          </p:stCondLst>
                                        </p:cTn>
                                        <p:tgtEl>
                                          <p:spTgt spid="3">
                                            <p:txEl>
                                              <p:pRg st="9" end="9"/>
                                            </p:txEl>
                                          </p:spTgt>
                                        </p:tgtEl>
                                        <p:attrNameLst>
                                          <p:attrName>style.visibility</p:attrName>
                                        </p:attrNameLst>
                                      </p:cBhvr>
                                      <p:to>
                                        <p:strVal val="visible"/>
                                      </p:to>
                                    </p:set>
                                    <p:animEffect transition="in" filter="fade">
                                      <p:cBhvr>
                                        <p:cTn id="31" dur="500"/>
                                        <p:tgtEl>
                                          <p:spTgt spid="3">
                                            <p:txEl>
                                              <p:pRg st="9" end="9"/>
                                            </p:txEl>
                                          </p:spTgt>
                                        </p:tgtEl>
                                      </p:cBhvr>
                                    </p:animEffect>
                                  </p:childTnLst>
                                </p:cTn>
                              </p:par>
                              <p:par>
                                <p:cTn id="32" presetID="10" presetClass="entr" presetSubtype="0" fill="hold" nodeType="withEffect">
                                  <p:stCondLst>
                                    <p:cond delay="12100"/>
                                  </p:stCondLst>
                                  <p:childTnLst>
                                    <p:set>
                                      <p:cBhvr>
                                        <p:cTn id="33" dur="1" fill="hold">
                                          <p:stCondLst>
                                            <p:cond delay="0"/>
                                          </p:stCondLst>
                                        </p:cTn>
                                        <p:tgtEl>
                                          <p:spTgt spid="3">
                                            <p:txEl>
                                              <p:pRg st="10" end="10"/>
                                            </p:txEl>
                                          </p:spTgt>
                                        </p:tgtEl>
                                        <p:attrNameLst>
                                          <p:attrName>style.visibility</p:attrName>
                                        </p:attrNameLst>
                                      </p:cBhvr>
                                      <p:to>
                                        <p:strVal val="visible"/>
                                      </p:to>
                                    </p:set>
                                    <p:animEffect transition="in" filter="fade">
                                      <p:cBhvr>
                                        <p:cTn id="34" dur="500"/>
                                        <p:tgtEl>
                                          <p:spTgt spid="3">
                                            <p:txEl>
                                              <p:pRg st="10" end="10"/>
                                            </p:txEl>
                                          </p:spTgt>
                                        </p:tgtEl>
                                      </p:cBhvr>
                                    </p:animEffect>
                                  </p:childTnLst>
                                </p:cTn>
                              </p:par>
                              <p:par>
                                <p:cTn id="35" presetID="10" presetClass="entr" presetSubtype="0" fill="hold" nodeType="withEffect">
                                  <p:stCondLst>
                                    <p:cond delay="13800"/>
                                  </p:stCondLst>
                                  <p:childTnLst>
                                    <p:set>
                                      <p:cBhvr>
                                        <p:cTn id="36" dur="1" fill="hold">
                                          <p:stCondLst>
                                            <p:cond delay="0"/>
                                          </p:stCondLst>
                                        </p:cTn>
                                        <p:tgtEl>
                                          <p:spTgt spid="3">
                                            <p:txEl>
                                              <p:pRg st="11" end="11"/>
                                            </p:txEl>
                                          </p:spTgt>
                                        </p:tgtEl>
                                        <p:attrNameLst>
                                          <p:attrName>style.visibility</p:attrName>
                                        </p:attrNameLst>
                                      </p:cBhvr>
                                      <p:to>
                                        <p:strVal val="visible"/>
                                      </p:to>
                                    </p:set>
                                    <p:animEffect transition="in" filter="fade">
                                      <p:cBhvr>
                                        <p:cTn id="37"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35CA895-0F84-804B-A7AB-A8789AD6DD1D}"/>
              </a:ext>
            </a:extLst>
          </p:cNvPr>
          <p:cNvSpPr>
            <a:spLocks noGrp="1"/>
          </p:cNvSpPr>
          <p:nvPr>
            <p:ph type="title"/>
          </p:nvPr>
        </p:nvSpPr>
        <p:spPr/>
        <p:txBody>
          <a:bodyPr/>
          <a:lstStyle/>
          <a:p>
            <a:r>
              <a:rPr lang="en-US"/>
              <a:t>Assessment Users and Purposes</a:t>
            </a:r>
            <a:endParaRPr lang="en-US" dirty="0"/>
          </a:p>
        </p:txBody>
      </p:sp>
      <p:sp>
        <p:nvSpPr>
          <p:cNvPr id="3" name="Content Placeholder 2"/>
          <p:cNvSpPr>
            <a:spLocks noGrp="1"/>
          </p:cNvSpPr>
          <p:nvPr>
            <p:ph idx="1"/>
          </p:nvPr>
        </p:nvSpPr>
        <p:spPr/>
        <p:txBody>
          <a:bodyPr/>
          <a:lstStyle/>
          <a:p>
            <a:r>
              <a:rPr lang="en-US" dirty="0"/>
              <a:t>Assessment for Learning</a:t>
            </a:r>
          </a:p>
          <a:p>
            <a:pPr lvl="1"/>
            <a:r>
              <a:rPr lang="en-US" dirty="0"/>
              <a:t>Are students being taught and learning what they should?</a:t>
            </a:r>
          </a:p>
          <a:p>
            <a:pPr lvl="1"/>
            <a:r>
              <a:rPr lang="en-US" dirty="0"/>
              <a:t>Are teachers using formative feedback during instruction to guide their teaching?</a:t>
            </a:r>
          </a:p>
          <a:p>
            <a:endParaRPr lang="en-US" dirty="0"/>
          </a:p>
          <a:p>
            <a:r>
              <a:rPr lang="en-US" dirty="0"/>
              <a:t>Assessment of Learning</a:t>
            </a:r>
          </a:p>
          <a:p>
            <a:pPr lvl="1"/>
            <a:r>
              <a:rPr lang="en-US" dirty="0"/>
              <a:t>How are my students doing on the state tests?</a:t>
            </a:r>
          </a:p>
          <a:p>
            <a:pPr lvl="1"/>
            <a:r>
              <a:rPr lang="en-US" dirty="0"/>
              <a:t>How do I allocate building resources?</a:t>
            </a:r>
          </a:p>
          <a:p>
            <a:pPr lvl="1"/>
            <a:r>
              <a:rPr lang="en-US" dirty="0"/>
              <a:t>Are students ready for the next level?</a:t>
            </a:r>
          </a:p>
        </p:txBody>
      </p:sp>
      <p:pic>
        <p:nvPicPr>
          <p:cNvPr id="10242" name="Picture 2" descr="http://cdn.newsday.com/polopoly_fs/1.6371565.1383522954%21/httpImage/image.JPG_gen/derivatives/display_600/imag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94752" y="3186238"/>
            <a:ext cx="4165600" cy="2916464"/>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328077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7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22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36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520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par>
                                <p:cTn id="17" presetID="10" presetClass="entr" presetSubtype="0" fill="hold" nodeType="withEffect">
                                  <p:stCondLst>
                                    <p:cond delay="680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par>
                                <p:cTn id="20" presetID="10" presetClass="entr" presetSubtype="0" fill="hold" nodeType="withEffect">
                                  <p:stCondLst>
                                    <p:cond delay="850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par>
                                <p:cTn id="23" presetID="10" presetClass="entr" presetSubtype="0" fill="hold" nodeType="withEffect">
                                  <p:stCondLst>
                                    <p:cond delay="990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fade">
                                      <p:cBhvr>
                                        <p:cTn id="25"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defTabSz="457200"/>
            <a:r>
              <a:rPr lang="en-US" b="1"/>
              <a:t>Elements of a Balanced Assessment System</a:t>
            </a:r>
          </a:p>
        </p:txBody>
      </p:sp>
      <p:sp>
        <p:nvSpPr>
          <p:cNvPr id="7" name="Content Placeholder 2"/>
          <p:cNvSpPr>
            <a:spLocks noGrp="1"/>
          </p:cNvSpPr>
          <p:nvPr>
            <p:ph idx="1"/>
          </p:nvPr>
        </p:nvSpPr>
        <p:spPr/>
        <p:txBody>
          <a:bodyPr/>
          <a:lstStyle/>
          <a:p>
            <a:r>
              <a:rPr lang="en-US"/>
              <a:t>When you think of a </a:t>
            </a:r>
            <a:r>
              <a:rPr lang="en-US" i="1"/>
              <a:t>balanced</a:t>
            </a:r>
            <a:r>
              <a:rPr lang="en-US"/>
              <a:t> assessment system and your own assessment environment, what thoughts and ideas come to mind? </a:t>
            </a:r>
          </a:p>
          <a:p>
            <a:pPr marL="109728" indent="0">
              <a:buNone/>
            </a:pPr>
            <a:endParaRPr lang="en-US"/>
          </a:p>
        </p:txBody>
      </p:sp>
      <p:pic>
        <p:nvPicPr>
          <p:cNvPr id="5" name="Picture 4"/>
          <p:cNvPicPr>
            <a:picLocks/>
          </p:cNvPicPr>
          <p:nvPr/>
        </p:nvPicPr>
        <p:blipFill>
          <a:blip r:embed="rId4">
            <a:extLst>
              <a:ext uri="{28A0092B-C50C-407E-A947-70E740481C1C}">
                <a14:useLocalDpi xmlns:a14="http://schemas.microsoft.com/office/drawing/2010/main" val="0"/>
              </a:ext>
            </a:extLst>
          </a:blip>
          <a:stretch>
            <a:fillRect/>
          </a:stretch>
        </p:blipFill>
        <p:spPr>
          <a:xfrm>
            <a:off x="7183412" y="2784243"/>
            <a:ext cx="3810000" cy="2552700"/>
          </a:xfrm>
          <a:prstGeom prst="rect">
            <a:avLst/>
          </a:prstGeom>
        </p:spPr>
      </p:pic>
      <p:pic>
        <p:nvPicPr>
          <p:cNvPr id="6" name="Picture 5"/>
          <p:cNvPicPr>
            <a:picLocks/>
          </p:cNvPicPr>
          <p:nvPr/>
        </p:nvPicPr>
        <p:blipFill>
          <a:blip r:embed="rId5">
            <a:extLst>
              <a:ext uri="{28A0092B-C50C-407E-A947-70E740481C1C}">
                <a14:useLocalDpi xmlns:a14="http://schemas.microsoft.com/office/drawing/2010/main" val="0"/>
              </a:ext>
            </a:extLst>
          </a:blip>
          <a:stretch>
            <a:fillRect/>
          </a:stretch>
        </p:blipFill>
        <p:spPr>
          <a:xfrm>
            <a:off x="1563940" y="2784243"/>
            <a:ext cx="3810000" cy="2552700"/>
          </a:xfrm>
          <a:prstGeom prst="rect">
            <a:avLst/>
          </a:prstGeom>
        </p:spPr>
      </p:pic>
    </p:spTree>
    <p:custDataLst>
      <p:tags r:id="rId1"/>
    </p:custDataLst>
    <p:extLst>
      <p:ext uri="{BB962C8B-B14F-4D97-AF65-F5344CB8AC3E}">
        <p14:creationId xmlns:p14="http://schemas.microsoft.com/office/powerpoint/2010/main" val="547014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100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B52C7812-933B-804C-B858-E14BB37BBF18}"/>
              </a:ext>
            </a:extLst>
          </p:cNvPr>
          <p:cNvGraphicFramePr>
            <a:graphicFrameLocks noGrp="1"/>
          </p:cNvGraphicFramePr>
          <p:nvPr>
            <p:extLst>
              <p:ext uri="{D42A27DB-BD31-4B8C-83A1-F6EECF244321}">
                <p14:modId xmlns:p14="http://schemas.microsoft.com/office/powerpoint/2010/main" val="325370331"/>
              </p:ext>
            </p:extLst>
          </p:nvPr>
        </p:nvGraphicFramePr>
        <p:xfrm>
          <a:off x="248355" y="963179"/>
          <a:ext cx="11706578" cy="3596640"/>
        </p:xfrm>
        <a:graphic>
          <a:graphicData uri="http://schemas.openxmlformats.org/drawingml/2006/table">
            <a:tbl>
              <a:tblPr firstRow="1" bandRow="1">
                <a:tableStyleId>{5C22544A-7EE6-4342-B048-85BDC9FD1C3A}</a:tableStyleId>
              </a:tblPr>
              <a:tblGrid>
                <a:gridCol w="5853289">
                  <a:extLst>
                    <a:ext uri="{9D8B030D-6E8A-4147-A177-3AD203B41FA5}">
                      <a16:colId xmlns:a16="http://schemas.microsoft.com/office/drawing/2014/main" val="809027862"/>
                    </a:ext>
                  </a:extLst>
                </a:gridCol>
                <a:gridCol w="5853289">
                  <a:extLst>
                    <a:ext uri="{9D8B030D-6E8A-4147-A177-3AD203B41FA5}">
                      <a16:colId xmlns:a16="http://schemas.microsoft.com/office/drawing/2014/main" val="2047501203"/>
                    </a:ext>
                  </a:extLst>
                </a:gridCol>
              </a:tblGrid>
              <a:tr h="370840">
                <a:tc>
                  <a:txBody>
                    <a:bodyPr/>
                    <a:lstStyle/>
                    <a:p>
                      <a:r>
                        <a:rPr lang="en-US" sz="2800" dirty="0"/>
                        <a:t>Expert in Formative Assessment</a:t>
                      </a:r>
                    </a:p>
                  </a:txBody>
                  <a:tcPr/>
                </a:tc>
                <a:tc>
                  <a:txBody>
                    <a:bodyPr/>
                    <a:lstStyle/>
                    <a:p>
                      <a:r>
                        <a:rPr lang="en-US" sz="2800" dirty="0"/>
                        <a:t>Not Expert in Formative Assessment</a:t>
                      </a:r>
                    </a:p>
                  </a:txBody>
                  <a:tcPr/>
                </a:tc>
                <a:extLst>
                  <a:ext uri="{0D108BD9-81ED-4DB2-BD59-A6C34878D82A}">
                    <a16:rowId xmlns:a16="http://schemas.microsoft.com/office/drawing/2014/main" val="478898324"/>
                  </a:ext>
                </a:extLst>
              </a:tr>
              <a:tr h="370840">
                <a:tc>
                  <a:txBody>
                    <a:bodyPr/>
                    <a:lstStyle/>
                    <a:p>
                      <a:pPr marL="285750" indent="-285750">
                        <a:buFont typeface="Arial" panose="020B0604020202020204" pitchFamily="34" charset="0"/>
                        <a:buChar char="•"/>
                      </a:pPr>
                      <a:r>
                        <a:rPr lang="en-US" sz="2800" dirty="0"/>
                        <a:t>Collect evidence of student thinking (quality of thinking)</a:t>
                      </a:r>
                    </a:p>
                    <a:p>
                      <a:pPr marL="285750" indent="-285750">
                        <a:buFont typeface="Arial" panose="020B0604020202020204" pitchFamily="34" charset="0"/>
                        <a:buChar char="•"/>
                      </a:pPr>
                      <a:r>
                        <a:rPr lang="en-US" sz="2800" dirty="0"/>
                        <a:t>Interpret student responses in terms of what students were thinking</a:t>
                      </a:r>
                    </a:p>
                    <a:p>
                      <a:pPr marL="285750" indent="-285750">
                        <a:buFont typeface="Arial" panose="020B0604020202020204" pitchFamily="34" charset="0"/>
                        <a:buChar char="•"/>
                      </a:pPr>
                      <a:r>
                        <a:rPr lang="en-US" sz="2800" dirty="0"/>
                        <a:t>Consider what feedback or immediate next step in instruction will address the specific needs</a:t>
                      </a:r>
                    </a:p>
                  </a:txBody>
                  <a:tcPr/>
                </a:tc>
                <a:tc>
                  <a:txBody>
                    <a:bodyPr/>
                    <a:lstStyle/>
                    <a:p>
                      <a:pPr marL="285750" indent="-285750">
                        <a:buFont typeface="Arial" panose="020B0604020202020204" pitchFamily="34" charset="0"/>
                        <a:buChar char="•"/>
                      </a:pPr>
                      <a:r>
                        <a:rPr lang="en-US" sz="2800" dirty="0"/>
                        <a:t>Collect evidence of student performance (quantity of thinking)</a:t>
                      </a:r>
                    </a:p>
                    <a:p>
                      <a:pPr marL="285750" indent="-285750">
                        <a:buFont typeface="Arial" panose="020B0604020202020204" pitchFamily="34" charset="0"/>
                        <a:buChar char="•"/>
                      </a:pPr>
                      <a:r>
                        <a:rPr lang="en-US" sz="2800" dirty="0"/>
                        <a:t>Evaluate the correctness of responses</a:t>
                      </a:r>
                    </a:p>
                    <a:p>
                      <a:pPr marL="285750" indent="-285750">
                        <a:buFont typeface="Arial" panose="020B0604020202020204" pitchFamily="34" charset="0"/>
                        <a:buChar char="•"/>
                      </a:pPr>
                      <a:r>
                        <a:rPr lang="en-US" sz="2800" dirty="0"/>
                        <a:t>Re-teach topics based on percent correct</a:t>
                      </a:r>
                    </a:p>
                  </a:txBody>
                  <a:tcPr/>
                </a:tc>
                <a:extLst>
                  <a:ext uri="{0D108BD9-81ED-4DB2-BD59-A6C34878D82A}">
                    <a16:rowId xmlns:a16="http://schemas.microsoft.com/office/drawing/2014/main" val="538106585"/>
                  </a:ext>
                </a:extLst>
              </a:tr>
            </a:tbl>
          </a:graphicData>
        </a:graphic>
      </p:graphicFrame>
      <p:sp>
        <p:nvSpPr>
          <p:cNvPr id="9" name="Title 8">
            <a:extLst>
              <a:ext uri="{FF2B5EF4-FFF2-40B4-BE49-F238E27FC236}">
                <a16:creationId xmlns:a16="http://schemas.microsoft.com/office/drawing/2014/main" id="{435C3DA6-FDD4-DB4E-B0DB-412A10C75D81}"/>
              </a:ext>
            </a:extLst>
          </p:cNvPr>
          <p:cNvSpPr>
            <a:spLocks noGrp="1"/>
          </p:cNvSpPr>
          <p:nvPr>
            <p:ph type="title"/>
          </p:nvPr>
        </p:nvSpPr>
        <p:spPr/>
        <p:txBody>
          <a:bodyPr/>
          <a:lstStyle/>
          <a:p>
            <a:r>
              <a:rPr lang="en-US" dirty="0"/>
              <a:t>Teachers Who Are…</a:t>
            </a:r>
          </a:p>
        </p:txBody>
      </p:sp>
      <p:sp>
        <p:nvSpPr>
          <p:cNvPr id="10" name="Content Placeholder 6">
            <a:extLst>
              <a:ext uri="{FF2B5EF4-FFF2-40B4-BE49-F238E27FC236}">
                <a16:creationId xmlns:a16="http://schemas.microsoft.com/office/drawing/2014/main" id="{FF1CC081-B509-6349-9C8A-ADCF833E2D17}"/>
              </a:ext>
            </a:extLst>
          </p:cNvPr>
          <p:cNvSpPr txBox="1">
            <a:spLocks/>
          </p:cNvSpPr>
          <p:nvPr/>
        </p:nvSpPr>
        <p:spPr>
          <a:xfrm>
            <a:off x="228600" y="5734756"/>
            <a:ext cx="11731752" cy="367946"/>
          </a:xfrm>
          <a:prstGeom prst="rect">
            <a:avLst/>
          </a:prstGeom>
          <a:no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1113" indent="-11113">
              <a:buFont typeface="Arial"/>
              <a:buNone/>
            </a:pPr>
            <a:r>
              <a:rPr lang="en-US" sz="2000" dirty="0" err="1"/>
              <a:t>Minstrell</a:t>
            </a:r>
            <a:r>
              <a:rPr lang="en-US" sz="2000" dirty="0"/>
              <a:t>, Anderson, &amp; Li (2009); Hattie (2009); Hattie &amp; Timperley (2007); </a:t>
            </a:r>
            <a:r>
              <a:rPr lang="en-US" sz="2000" dirty="0" err="1"/>
              <a:t>Kroog</a:t>
            </a:r>
            <a:r>
              <a:rPr lang="en-US" sz="2000" dirty="0"/>
              <a:t>, Ruiz-Primo, &amp; Sands (2014).</a:t>
            </a:r>
          </a:p>
        </p:txBody>
      </p:sp>
    </p:spTree>
    <p:extLst>
      <p:ext uri="{BB962C8B-B14F-4D97-AF65-F5344CB8AC3E}">
        <p14:creationId xmlns:p14="http://schemas.microsoft.com/office/powerpoint/2010/main" val="2654140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When FA Doesn’t Quite Work….</a:t>
            </a:r>
          </a:p>
        </p:txBody>
      </p:sp>
      <p:sp>
        <p:nvSpPr>
          <p:cNvPr id="7" name="Content Placeholder 6"/>
          <p:cNvSpPr>
            <a:spLocks noGrp="1"/>
          </p:cNvSpPr>
          <p:nvPr>
            <p:ph idx="1"/>
          </p:nvPr>
        </p:nvSpPr>
        <p:spPr/>
        <p:txBody>
          <a:bodyPr anchor="ctr">
            <a:normAutofit/>
          </a:bodyPr>
          <a:lstStyle/>
          <a:p>
            <a:pPr>
              <a:buNone/>
            </a:pPr>
            <a:r>
              <a:rPr lang="en-US" sz="3300" dirty="0"/>
              <a:t>If formative assessment strategies don’t inform further instruction (and students’ further work), the issue is usually one of depth.</a:t>
            </a:r>
            <a:endParaRPr lang="en-US" dirty="0"/>
          </a:p>
          <a:p>
            <a:pPr>
              <a:buNone/>
            </a:pPr>
            <a:endParaRPr lang="en-US" sz="3400" dirty="0"/>
          </a:p>
          <a:p>
            <a:pPr algn="ctr">
              <a:buNone/>
            </a:pPr>
            <a:r>
              <a:rPr lang="en-US" sz="3400" dirty="0"/>
              <a:t>	Surface application of strategies (e.g., using exit tickets), without deep mindset change, has been called the “letter” but not the “spirit” of FA (Marshall &amp; Drummond, 2006).</a:t>
            </a:r>
          </a:p>
        </p:txBody>
      </p:sp>
    </p:spTree>
    <p:extLst>
      <p:ext uri="{BB962C8B-B14F-4D97-AF65-F5344CB8AC3E}">
        <p14:creationId xmlns:p14="http://schemas.microsoft.com/office/powerpoint/2010/main" val="3704470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E9F1A99-1963-534B-9A93-ED3690B70BE2}"/>
              </a:ext>
            </a:extLst>
          </p:cNvPr>
          <p:cNvSpPr>
            <a:spLocks noGrp="1"/>
          </p:cNvSpPr>
          <p:nvPr>
            <p:ph type="title"/>
          </p:nvPr>
        </p:nvSpPr>
        <p:spPr/>
        <p:txBody>
          <a:bodyPr/>
          <a:lstStyle/>
          <a:p>
            <a:r>
              <a:rPr lang="en-US" dirty="0"/>
              <a:t>Rick </a:t>
            </a:r>
            <a:r>
              <a:rPr lang="en-US" dirty="0" err="1"/>
              <a:t>Stiggins</a:t>
            </a:r>
            <a:r>
              <a:rPr lang="en-US" dirty="0"/>
              <a:t> (2002)</a:t>
            </a:r>
          </a:p>
        </p:txBody>
      </p:sp>
      <p:sp>
        <p:nvSpPr>
          <p:cNvPr id="133122" name="Rectangle 3"/>
          <p:cNvSpPr>
            <a:spLocks noGrp="1" noChangeArrowheads="1"/>
          </p:cNvSpPr>
          <p:nvPr>
            <p:ph idx="1"/>
          </p:nvPr>
        </p:nvSpPr>
        <p:spPr>
          <a:xfrm>
            <a:off x="228600" y="1014983"/>
            <a:ext cx="8915400" cy="5069728"/>
          </a:xfrm>
        </p:spPr>
        <p:txBody>
          <a:bodyPr>
            <a:normAutofit/>
          </a:bodyPr>
          <a:lstStyle/>
          <a:p>
            <a:pPr marL="0" indent="0">
              <a:buNone/>
            </a:pPr>
            <a:r>
              <a:rPr lang="en-US" sz="3600" dirty="0"/>
              <a:t>“If we wish to maximize student achievement in the U.S., we must pay greater attention to the improvement of classroom assessment.</a:t>
            </a:r>
          </a:p>
          <a:p>
            <a:pPr marL="0" indent="0">
              <a:buNone/>
            </a:pPr>
            <a:endParaRPr lang="en-US" sz="3600" dirty="0"/>
          </a:p>
          <a:p>
            <a:pPr marL="0" indent="0">
              <a:buNone/>
            </a:pPr>
            <a:r>
              <a:rPr lang="en-US" sz="3600" dirty="0"/>
              <a:t>Both assessment of learning and assessment for learning are essential.  But one is currently in place, and the other is not.”</a:t>
            </a:r>
          </a:p>
          <a:p>
            <a:pPr marL="0" indent="0">
              <a:buNone/>
            </a:pPr>
            <a:endParaRPr lang="en-US" sz="3600" dirty="0"/>
          </a:p>
          <a:p>
            <a:pPr marL="0" indent="0">
              <a:buNone/>
            </a:pPr>
            <a:endParaRPr lang="en-US" sz="3600" dirty="0"/>
          </a:p>
          <a:p>
            <a:pPr marL="0" indent="0">
              <a:buNone/>
            </a:pPr>
            <a:endParaRPr lang="en-US" sz="3600" dirty="0"/>
          </a:p>
        </p:txBody>
      </p:sp>
      <p:sp>
        <p:nvSpPr>
          <p:cNvPr id="133123" name="Text Box 4"/>
          <p:cNvSpPr txBox="1">
            <a:spLocks noChangeArrowheads="1"/>
          </p:cNvSpPr>
          <p:nvPr/>
        </p:nvSpPr>
        <p:spPr bwMode="auto">
          <a:xfrm>
            <a:off x="2362200" y="5791201"/>
            <a:ext cx="184150" cy="708025"/>
          </a:xfrm>
          <a:prstGeom prst="rect">
            <a:avLst/>
          </a:prstGeom>
          <a:noFill/>
          <a:ln w="9525">
            <a:noFill/>
            <a:miter lim="800000"/>
            <a:headEnd/>
            <a:tailEnd/>
          </a:ln>
        </p:spPr>
        <p:txBody>
          <a:bodyPr wrap="none">
            <a:prstTxWarp prst="textNoShape">
              <a:avLst/>
            </a:prstTxWarp>
            <a:spAutoFit/>
          </a:bodyPr>
          <a:lstStyle/>
          <a:p>
            <a:pPr eaLnBrk="1" hangingPunct="1"/>
            <a:endParaRPr lang="en-US" sz="4000" b="1">
              <a:solidFill>
                <a:srgbClr val="000000"/>
              </a:solidFill>
            </a:endParaRPr>
          </a:p>
        </p:txBody>
      </p:sp>
      <p:sp>
        <p:nvSpPr>
          <p:cNvPr id="133125" name="Rectangle 5"/>
          <p:cNvSpPr>
            <a:spLocks noChangeArrowheads="1"/>
          </p:cNvSpPr>
          <p:nvPr/>
        </p:nvSpPr>
        <p:spPr bwMode="auto">
          <a:xfrm>
            <a:off x="8305800" y="6208713"/>
            <a:ext cx="1943100" cy="279400"/>
          </a:xfrm>
          <a:prstGeom prst="rect">
            <a:avLst/>
          </a:prstGeom>
          <a:noFill/>
          <a:ln w="9525">
            <a:noFill/>
            <a:miter lim="800000"/>
            <a:headEnd/>
            <a:tailEnd/>
          </a:ln>
        </p:spPr>
        <p:txBody>
          <a:bodyPr>
            <a:prstTxWarp prst="textNoShape">
              <a:avLst/>
            </a:prstTxWarp>
            <a:spAutoFit/>
          </a:bodyPr>
          <a:lstStyle/>
          <a:p>
            <a:pPr algn="r" eaLnBrk="1" hangingPunct="1"/>
            <a:fld id="{2D21422D-E810-1745-B973-2B28F7772548}" type="slidenum">
              <a:rPr lang="en-US" sz="1200">
                <a:solidFill>
                  <a:srgbClr val="A6A6A6"/>
                </a:solidFill>
                <a:latin typeface="News Gothic MT" pitchFamily="4" charset="0"/>
              </a:rPr>
              <a:pPr algn="r" eaLnBrk="1" hangingPunct="1"/>
              <a:t>16</a:t>
            </a:fld>
            <a:endParaRPr lang="en-US" sz="1200">
              <a:solidFill>
                <a:srgbClr val="A6A6A6"/>
              </a:solidFill>
              <a:latin typeface="News Gothic MT" pitchFamily="4" charset="0"/>
            </a:endParaRPr>
          </a:p>
        </p:txBody>
      </p:sp>
      <p:pic>
        <p:nvPicPr>
          <p:cNvPr id="133126" name="Picture 5"/>
          <p:cNvPicPr>
            <a:picLocks noChangeAspect="1" noChangeArrowheads="1"/>
          </p:cNvPicPr>
          <p:nvPr/>
        </p:nvPicPr>
        <p:blipFill>
          <a:blip r:embed="rId3"/>
          <a:srcRect/>
          <a:stretch>
            <a:fillRect/>
          </a:stretch>
        </p:blipFill>
        <p:spPr bwMode="auto">
          <a:xfrm>
            <a:off x="9144000" y="3364796"/>
            <a:ext cx="2967567" cy="2843918"/>
          </a:xfrm>
          <a:prstGeom prst="rect">
            <a:avLst/>
          </a:prstGeom>
          <a:noFill/>
          <a:ln w="9525">
            <a:noFill/>
            <a:miter lim="800000"/>
            <a:headEnd/>
            <a:tailEnd/>
          </a:ln>
        </p:spPr>
      </p:pic>
    </p:spTree>
    <p:extLst>
      <p:ext uri="{BB962C8B-B14F-4D97-AF65-F5344CB8AC3E}">
        <p14:creationId xmlns:p14="http://schemas.microsoft.com/office/powerpoint/2010/main" val="4065528904"/>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p:txBody>
          <a:bodyPr>
            <a:normAutofit/>
          </a:bodyPr>
          <a:lstStyle/>
          <a:p>
            <a:pPr eaLnBrk="1" hangingPunct="1"/>
            <a:r>
              <a:rPr lang="en-US" sz="3600">
                <a:ea typeface="ＭＳ Ｐゴシック" pitchFamily="4" charset="-128"/>
                <a:cs typeface="ＭＳ Ｐゴシック" pitchFamily="4" charset="-128"/>
              </a:rPr>
              <a:t>Formative-Assessment Process Defined</a:t>
            </a:r>
          </a:p>
        </p:txBody>
      </p:sp>
      <p:sp>
        <p:nvSpPr>
          <p:cNvPr id="119811" name="Rectangle 3"/>
          <p:cNvSpPr>
            <a:spLocks noGrp="1" noChangeArrowheads="1"/>
          </p:cNvSpPr>
          <p:nvPr>
            <p:ph idx="1"/>
          </p:nvPr>
        </p:nvSpPr>
        <p:spPr>
          <a:xfrm>
            <a:off x="228601" y="1014983"/>
            <a:ext cx="8486422" cy="5087719"/>
          </a:xfrm>
        </p:spPr>
        <p:txBody>
          <a:bodyPr vert="horz" lIns="91440" tIns="45720" rIns="91440" bIns="45720" rtlCol="0" anchor="t">
            <a:normAutofit/>
          </a:bodyPr>
          <a:lstStyle/>
          <a:p>
            <a:pPr eaLnBrk="1" hangingPunct="1"/>
            <a:r>
              <a:rPr lang="en-US" dirty="0">
                <a:ea typeface="ＭＳ Ｐゴシック" pitchFamily="4" charset="-128"/>
                <a:cs typeface="ＭＳ Ｐゴシック" pitchFamily="4" charset="-128"/>
              </a:rPr>
              <a:t>“Formative assessment is a planned process in which assessment-elicited evidence of students’ status is used by teachers to adjust their ongoing instructional procedures or by students to adjust their current learning tactics.” (Popham, 2007)</a:t>
            </a:r>
          </a:p>
          <a:p>
            <a:pPr>
              <a:buClr>
                <a:srgbClr val="276F8C"/>
              </a:buClr>
            </a:pPr>
            <a:r>
              <a:rPr lang="en-US" dirty="0">
                <a:ea typeface="ＭＳ Ｐゴシック" pitchFamily="4" charset="-128"/>
                <a:cs typeface="ＭＳ Ｐゴシック" pitchFamily="4" charset="-128"/>
              </a:rPr>
              <a:t>“Formative assessment is a planned, ongoing process used by all students and teachers during learning and teaching to elicit and use evidence of student learning to improve student understanding of intended disciplinary learning outcomes and support students to become more self-directed learners.” (CCSSO SCASS, 2017)</a:t>
            </a:r>
            <a:endParaRPr lang="en-US" sz="3200" dirty="0"/>
          </a:p>
        </p:txBody>
      </p:sp>
      <p:pic>
        <p:nvPicPr>
          <p:cNvPr id="135172" name="Picture 4"/>
          <p:cNvPicPr>
            <a:picLocks noChangeAspect="1" noChangeArrowheads="1"/>
          </p:cNvPicPr>
          <p:nvPr/>
        </p:nvPicPr>
        <p:blipFill>
          <a:blip r:embed="rId2"/>
          <a:srcRect/>
          <a:stretch>
            <a:fillRect/>
          </a:stretch>
        </p:blipFill>
        <p:spPr bwMode="auto">
          <a:xfrm>
            <a:off x="9670287" y="3522133"/>
            <a:ext cx="2182340" cy="2534753"/>
          </a:xfrm>
          <a:prstGeom prst="rect">
            <a:avLst/>
          </a:prstGeom>
          <a:noFill/>
          <a:ln w="9525">
            <a:noFill/>
            <a:miter lim="800000"/>
            <a:headEnd/>
            <a:tailEnd/>
          </a:ln>
        </p:spPr>
      </p:pic>
      <p:pic>
        <p:nvPicPr>
          <p:cNvPr id="2" name="Picture 2"/>
          <p:cNvPicPr>
            <a:picLocks noChangeAspect="1" noChangeArrowheads="1"/>
          </p:cNvPicPr>
          <p:nvPr/>
        </p:nvPicPr>
        <p:blipFill>
          <a:blip r:embed="rId3"/>
          <a:srcRect/>
          <a:stretch>
            <a:fillRect/>
          </a:stretch>
        </p:blipFill>
        <p:spPr bwMode="auto">
          <a:xfrm>
            <a:off x="9670287" y="1571926"/>
            <a:ext cx="1874837" cy="581025"/>
          </a:xfrm>
          <a:prstGeom prst="rect">
            <a:avLst/>
          </a:prstGeom>
          <a:noFill/>
          <a:ln w="9525">
            <a:noFill/>
            <a:miter lim="800000"/>
            <a:headEnd/>
            <a:tailEnd/>
          </a:ln>
        </p:spPr>
      </p:pic>
    </p:spTree>
    <p:extLst>
      <p:ext uri="{BB962C8B-B14F-4D97-AF65-F5344CB8AC3E}">
        <p14:creationId xmlns:p14="http://schemas.microsoft.com/office/powerpoint/2010/main" val="15829399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9811">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lstStyle/>
          <a:p>
            <a:r>
              <a:rPr lang="en-US"/>
              <a:t>Time to Process</a:t>
            </a:r>
          </a:p>
        </p:txBody>
      </p:sp>
      <p:sp>
        <p:nvSpPr>
          <p:cNvPr id="1038339" name="Rectangle 3"/>
          <p:cNvSpPr>
            <a:spLocks noGrp="1" noChangeArrowheads="1"/>
          </p:cNvSpPr>
          <p:nvPr>
            <p:ph idx="1"/>
          </p:nvPr>
        </p:nvSpPr>
        <p:spPr>
          <a:xfrm>
            <a:off x="2235200" y="1014983"/>
            <a:ext cx="9725152" cy="5087719"/>
          </a:xfrm>
        </p:spPr>
        <p:txBody>
          <a:bodyPr>
            <a:normAutofit/>
          </a:bodyPr>
          <a:lstStyle/>
          <a:p>
            <a:r>
              <a:rPr lang="en-US" sz="3600" dirty="0"/>
              <a:t>Find someone in the room with similar shoes…</a:t>
            </a:r>
          </a:p>
          <a:p>
            <a:r>
              <a:rPr lang="en-US" sz="3600" dirty="0"/>
              <a:t>Examine each definition of the formative assessment process:</a:t>
            </a:r>
          </a:p>
          <a:p>
            <a:pPr lvl="1"/>
            <a:r>
              <a:rPr lang="en-US" sz="3200" dirty="0"/>
              <a:t>What do these definitions say “formative assessment” is – and isn’t?</a:t>
            </a:r>
          </a:p>
          <a:p>
            <a:pPr lvl="1"/>
            <a:r>
              <a:rPr lang="en-US" sz="3200" dirty="0"/>
              <a:t>What are the key features of each definition?</a:t>
            </a:r>
          </a:p>
          <a:p>
            <a:pPr lvl="2"/>
            <a:r>
              <a:rPr lang="en-US" sz="2800" dirty="0"/>
              <a:t>How are they similar?</a:t>
            </a:r>
          </a:p>
          <a:p>
            <a:pPr lvl="2"/>
            <a:r>
              <a:rPr lang="en-US" sz="2800" dirty="0"/>
              <a:t>How are they different?</a:t>
            </a:r>
          </a:p>
          <a:p>
            <a:pPr lvl="5"/>
            <a:endParaRPr lang="en-US" sz="2400" dirty="0"/>
          </a:p>
          <a:p>
            <a:endParaRPr lang="en-US" sz="3600" dirty="0"/>
          </a:p>
        </p:txBody>
      </p:sp>
      <p:pic>
        <p:nvPicPr>
          <p:cNvPr id="136196" name="Picture 4" descr="MCj04348050000[1]"/>
          <p:cNvPicPr>
            <a:picLocks noChangeAspect="1" noChangeArrowheads="1"/>
          </p:cNvPicPr>
          <p:nvPr/>
        </p:nvPicPr>
        <p:blipFill>
          <a:blip r:embed="rId2"/>
          <a:srcRect/>
          <a:stretch>
            <a:fillRect/>
          </a:stretch>
        </p:blipFill>
        <p:spPr bwMode="auto">
          <a:xfrm>
            <a:off x="412750" y="1020023"/>
            <a:ext cx="1295400" cy="1295400"/>
          </a:xfrm>
          <a:prstGeom prst="rect">
            <a:avLst/>
          </a:prstGeom>
          <a:noFill/>
          <a:ln w="9525">
            <a:noFill/>
            <a:miter lim="800000"/>
            <a:headEnd/>
            <a:tailEnd/>
          </a:ln>
        </p:spPr>
      </p:pic>
      <p:sp>
        <p:nvSpPr>
          <p:cNvPr id="136197" name="Text Box 5"/>
          <p:cNvSpPr txBox="1">
            <a:spLocks noChangeArrowheads="1"/>
          </p:cNvSpPr>
          <p:nvPr/>
        </p:nvSpPr>
        <p:spPr bwMode="auto">
          <a:xfrm>
            <a:off x="3352800" y="5257800"/>
            <a:ext cx="5562600" cy="381000"/>
          </a:xfrm>
          <a:prstGeom prst="rect">
            <a:avLst/>
          </a:prstGeom>
          <a:noFill/>
          <a:ln w="9525">
            <a:noFill/>
            <a:miter lim="800000"/>
            <a:headEnd/>
            <a:tailEnd/>
          </a:ln>
        </p:spPr>
        <p:txBody>
          <a:bodyPr>
            <a:prstTxWarp prst="textNoShape">
              <a:avLst/>
            </a:prstTxWarp>
          </a:bodyPr>
          <a:lstStyle/>
          <a:p>
            <a:pPr algn="ctr">
              <a:tabLst>
                <a:tab pos="2743200" algn="ctr"/>
                <a:tab pos="5486400" algn="r"/>
              </a:tabLst>
            </a:pPr>
            <a:endParaRPr lang="en-US" sz="1000">
              <a:solidFill>
                <a:srgbClr val="000000"/>
              </a:solidFill>
              <a:latin typeface="Times New Roman" pitchFamily="4" charset="0"/>
            </a:endParaRPr>
          </a:p>
          <a:p>
            <a:pPr>
              <a:tabLst>
                <a:tab pos="2743200" algn="ctr"/>
                <a:tab pos="5486400" algn="r"/>
              </a:tabLst>
            </a:pPr>
            <a:endParaRPr lang="en-US" sz="2400">
              <a:solidFill>
                <a:srgbClr val="000000"/>
              </a:solidFill>
              <a:latin typeface="Times New Roman" pitchFamily="4" charset="0"/>
            </a:endParaRPr>
          </a:p>
        </p:txBody>
      </p:sp>
      <p:sp>
        <p:nvSpPr>
          <p:cNvPr id="136198" name="Rectangle 6"/>
          <p:cNvSpPr>
            <a:spLocks noChangeArrowheads="1"/>
          </p:cNvSpPr>
          <p:nvPr/>
        </p:nvSpPr>
        <p:spPr bwMode="auto">
          <a:xfrm>
            <a:off x="1524000" y="231776"/>
            <a:ext cx="184150" cy="708025"/>
          </a:xfrm>
          <a:prstGeom prst="rect">
            <a:avLst/>
          </a:prstGeom>
          <a:noFill/>
          <a:ln w="9525">
            <a:noFill/>
            <a:miter lim="800000"/>
            <a:headEnd/>
            <a:tailEnd/>
          </a:ln>
        </p:spPr>
        <p:txBody>
          <a:bodyPr wrap="none">
            <a:prstTxWarp prst="textNoShape">
              <a:avLst/>
            </a:prstTxWarp>
            <a:spAutoFit/>
          </a:bodyPr>
          <a:lstStyle/>
          <a:p>
            <a:pPr eaLnBrk="1" hangingPunct="1"/>
            <a:endParaRPr lang="en-US" sz="4000">
              <a:solidFill>
                <a:srgbClr val="000000"/>
              </a:solidFill>
              <a:latin typeface="Comic Sans MS" pitchFamily="4" charset="0"/>
            </a:endParaRPr>
          </a:p>
        </p:txBody>
      </p:sp>
      <p:sp>
        <p:nvSpPr>
          <p:cNvPr id="136199" name="Rectangle 7"/>
          <p:cNvSpPr>
            <a:spLocks noChangeArrowheads="1"/>
          </p:cNvSpPr>
          <p:nvPr/>
        </p:nvSpPr>
        <p:spPr bwMode="auto">
          <a:xfrm>
            <a:off x="1524001" y="1691665"/>
            <a:ext cx="184731" cy="815608"/>
          </a:xfrm>
          <a:prstGeom prst="rect">
            <a:avLst/>
          </a:prstGeom>
          <a:noFill/>
          <a:ln w="9525">
            <a:noFill/>
            <a:miter lim="800000"/>
            <a:headEnd/>
            <a:tailEnd/>
          </a:ln>
        </p:spPr>
        <p:txBody>
          <a:bodyPr wrap="none" anchor="ctr">
            <a:prstTxWarp prst="textNoShape">
              <a:avLst/>
            </a:prstTxWarp>
            <a:spAutoFit/>
          </a:bodyPr>
          <a:lstStyle/>
          <a:p>
            <a:pPr eaLnBrk="1" hangingPunct="1"/>
            <a:br>
              <a:rPr lang="en-US" sz="1200" i="1">
                <a:solidFill>
                  <a:srgbClr val="000000"/>
                </a:solidFill>
                <a:latin typeface="Comic Sans MS" pitchFamily="4" charset="0"/>
                <a:ea typeface="Times New Roman" pitchFamily="4" charset="0"/>
                <a:cs typeface="Times New Roman" pitchFamily="4" charset="0"/>
              </a:rPr>
            </a:br>
            <a:endParaRPr lang="en-US" sz="1100">
              <a:solidFill>
                <a:srgbClr val="000000"/>
              </a:solidFill>
              <a:latin typeface="Times New Roman" pitchFamily="4" charset="0"/>
              <a:ea typeface="Times New Roman" pitchFamily="4" charset="0"/>
              <a:cs typeface="Times New Roman" pitchFamily="4" charset="0"/>
            </a:endParaRPr>
          </a:p>
          <a:p>
            <a:endParaRPr lang="en-US" sz="2400">
              <a:solidFill>
                <a:srgbClr val="000000"/>
              </a:solidFill>
              <a:latin typeface="Times New Roman" pitchFamily="4" charset="0"/>
              <a:ea typeface="Times New Roman" pitchFamily="4" charset="0"/>
              <a:cs typeface="Times New Roman" pitchFamily="4" charset="0"/>
            </a:endParaRPr>
          </a:p>
        </p:txBody>
      </p:sp>
      <p:sp>
        <p:nvSpPr>
          <p:cNvPr id="136200" name="Rectangle 8"/>
          <p:cNvSpPr>
            <a:spLocks noChangeArrowheads="1"/>
          </p:cNvSpPr>
          <p:nvPr/>
        </p:nvSpPr>
        <p:spPr bwMode="auto">
          <a:xfrm>
            <a:off x="1524000" y="231776"/>
            <a:ext cx="184150" cy="708025"/>
          </a:xfrm>
          <a:prstGeom prst="rect">
            <a:avLst/>
          </a:prstGeom>
          <a:noFill/>
          <a:ln w="9525">
            <a:noFill/>
            <a:miter lim="800000"/>
            <a:headEnd/>
            <a:tailEnd/>
          </a:ln>
        </p:spPr>
        <p:txBody>
          <a:bodyPr wrap="none">
            <a:prstTxWarp prst="textNoShape">
              <a:avLst/>
            </a:prstTxWarp>
            <a:spAutoFit/>
          </a:bodyPr>
          <a:lstStyle/>
          <a:p>
            <a:pPr eaLnBrk="1" hangingPunct="1"/>
            <a:endParaRPr lang="en-US" sz="4000">
              <a:solidFill>
                <a:srgbClr val="000000"/>
              </a:solidFill>
              <a:latin typeface="Comic Sans MS" pitchFamily="4" charset="0"/>
            </a:endParaRPr>
          </a:p>
        </p:txBody>
      </p:sp>
      <p:sp>
        <p:nvSpPr>
          <p:cNvPr id="136201" name="Rectangle 9"/>
          <p:cNvSpPr>
            <a:spLocks noChangeArrowheads="1"/>
          </p:cNvSpPr>
          <p:nvPr/>
        </p:nvSpPr>
        <p:spPr bwMode="auto">
          <a:xfrm>
            <a:off x="1524001" y="3779228"/>
            <a:ext cx="184731" cy="815608"/>
          </a:xfrm>
          <a:prstGeom prst="rect">
            <a:avLst/>
          </a:prstGeom>
          <a:noFill/>
          <a:ln w="9525">
            <a:noFill/>
            <a:miter lim="800000"/>
            <a:headEnd/>
            <a:tailEnd/>
          </a:ln>
        </p:spPr>
        <p:txBody>
          <a:bodyPr wrap="none" anchor="ctr">
            <a:prstTxWarp prst="textNoShape">
              <a:avLst/>
            </a:prstTxWarp>
            <a:spAutoFit/>
          </a:bodyPr>
          <a:lstStyle/>
          <a:p>
            <a:pPr eaLnBrk="1" hangingPunct="1"/>
            <a:br>
              <a:rPr lang="en-US" sz="1200">
                <a:solidFill>
                  <a:srgbClr val="000000"/>
                </a:solidFill>
                <a:latin typeface="Comic Sans MS" pitchFamily="4" charset="0"/>
                <a:ea typeface="Times New Roman" pitchFamily="4" charset="0"/>
                <a:cs typeface="Times New Roman" pitchFamily="4" charset="0"/>
              </a:rPr>
            </a:br>
            <a:endParaRPr lang="en-US" sz="1100">
              <a:solidFill>
                <a:srgbClr val="000000"/>
              </a:solidFill>
              <a:latin typeface="Times New Roman" pitchFamily="4" charset="0"/>
              <a:ea typeface="Times New Roman" pitchFamily="4" charset="0"/>
              <a:cs typeface="Times New Roman" pitchFamily="4" charset="0"/>
            </a:endParaRPr>
          </a:p>
          <a:p>
            <a:endParaRPr lang="en-US" sz="2400">
              <a:solidFill>
                <a:srgbClr val="000000"/>
              </a:solidFill>
              <a:latin typeface="Times New Roman" pitchFamily="4" charset="0"/>
              <a:ea typeface="Times New Roman" pitchFamily="4" charset="0"/>
              <a:cs typeface="Times New Roman" pitchFamily="4" charset="0"/>
            </a:endParaRPr>
          </a:p>
        </p:txBody>
      </p:sp>
      <p:sp>
        <p:nvSpPr>
          <p:cNvPr id="136202" name="Rectangle 10"/>
          <p:cNvSpPr>
            <a:spLocks noChangeArrowheads="1"/>
          </p:cNvSpPr>
          <p:nvPr/>
        </p:nvSpPr>
        <p:spPr bwMode="auto">
          <a:xfrm>
            <a:off x="1524000" y="4586288"/>
            <a:ext cx="184150" cy="831850"/>
          </a:xfrm>
          <a:prstGeom prst="rect">
            <a:avLst/>
          </a:prstGeom>
          <a:noFill/>
          <a:ln w="9525">
            <a:noFill/>
            <a:miter lim="800000"/>
            <a:headEnd/>
            <a:tailEnd/>
          </a:ln>
        </p:spPr>
        <p:txBody>
          <a:bodyPr wrap="none" anchor="ctr">
            <a:prstTxWarp prst="textNoShape">
              <a:avLst/>
            </a:prstTxWarp>
            <a:spAutoFit/>
          </a:bodyPr>
          <a:lstStyle/>
          <a:p>
            <a:pPr eaLnBrk="1" hangingPunct="1"/>
            <a:br>
              <a:rPr lang="en-US" sz="2400">
                <a:solidFill>
                  <a:srgbClr val="000000"/>
                </a:solidFill>
                <a:latin typeface="Times New Roman" pitchFamily="4" charset="0"/>
              </a:rPr>
            </a:br>
            <a:endParaRPr lang="en-US" sz="2400">
              <a:solidFill>
                <a:srgbClr val="000000"/>
              </a:solidFill>
              <a:latin typeface="Times New Roman" pitchFamily="4" charset="0"/>
            </a:endParaRPr>
          </a:p>
        </p:txBody>
      </p:sp>
      <p:sp>
        <p:nvSpPr>
          <p:cNvPr id="136203" name="Rectangle 11"/>
          <p:cNvSpPr>
            <a:spLocks noChangeArrowheads="1"/>
          </p:cNvSpPr>
          <p:nvPr/>
        </p:nvSpPr>
        <p:spPr bwMode="auto">
          <a:xfrm>
            <a:off x="1524000" y="7099300"/>
            <a:ext cx="184150" cy="460375"/>
          </a:xfrm>
          <a:prstGeom prst="rect">
            <a:avLst/>
          </a:prstGeom>
          <a:noFill/>
          <a:ln w="9525">
            <a:noFill/>
            <a:miter lim="800000"/>
            <a:headEnd/>
            <a:tailEnd/>
          </a:ln>
        </p:spPr>
        <p:txBody>
          <a:bodyPr wrap="none" anchor="ctr">
            <a:prstTxWarp prst="textNoShape">
              <a:avLst/>
            </a:prstTxWarp>
            <a:spAutoFit/>
          </a:bodyPr>
          <a:lstStyle/>
          <a:p>
            <a:pPr eaLnBrk="1" hangingPunct="1"/>
            <a:endParaRPr lang="en-US" sz="2400">
              <a:solidFill>
                <a:srgbClr val="000000"/>
              </a:solidFill>
              <a:latin typeface="Times New Roman" pitchFamily="4" charset="0"/>
            </a:endParaRPr>
          </a:p>
        </p:txBody>
      </p:sp>
      <p:pic>
        <p:nvPicPr>
          <p:cNvPr id="92162" name="Picture 2" descr="C:\Documents and Settings\YOUNGK1\Local Settings\Temporary Internet Files\Content.IE5\PGB65AYV\MM900283986[1].gif"/>
          <p:cNvPicPr>
            <a:picLocks noChangeAspect="1" noChangeArrowheads="1" noCrop="1"/>
          </p:cNvPicPr>
          <p:nvPr/>
        </p:nvPicPr>
        <p:blipFill>
          <a:blip r:embed="rId3"/>
          <a:srcRect/>
          <a:stretch>
            <a:fillRect/>
          </a:stretch>
        </p:blipFill>
        <p:spPr bwMode="auto">
          <a:xfrm>
            <a:off x="412750" y="3210666"/>
            <a:ext cx="1468381" cy="1275045"/>
          </a:xfrm>
          <a:prstGeom prst="rect">
            <a:avLst/>
          </a:prstGeom>
          <a:noFill/>
          <a:ln w="9525">
            <a:noFill/>
            <a:miter lim="800000"/>
            <a:headEnd/>
            <a:tailEnd/>
          </a:ln>
        </p:spPr>
      </p:pic>
    </p:spTree>
    <p:extLst>
      <p:ext uri="{BB962C8B-B14F-4D97-AF65-F5344CB8AC3E}">
        <p14:creationId xmlns:p14="http://schemas.microsoft.com/office/powerpoint/2010/main" val="346282875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21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1026"/>
          <p:cNvSpPr>
            <a:spLocks noGrp="1" noChangeArrowheads="1"/>
          </p:cNvSpPr>
          <p:nvPr>
            <p:ph type="title"/>
          </p:nvPr>
        </p:nvSpPr>
        <p:spPr/>
        <p:txBody>
          <a:bodyPr/>
          <a:lstStyle/>
          <a:p>
            <a:r>
              <a:rPr lang="en-US"/>
              <a:t>Formative Assessment Guiding Questions</a:t>
            </a:r>
          </a:p>
        </p:txBody>
      </p:sp>
      <p:sp>
        <p:nvSpPr>
          <p:cNvPr id="84995" name="Rectangle 1027"/>
          <p:cNvSpPr>
            <a:spLocks noGrp="1" noChangeArrowheads="1"/>
          </p:cNvSpPr>
          <p:nvPr>
            <p:ph idx="1"/>
          </p:nvPr>
        </p:nvSpPr>
        <p:spPr/>
        <p:txBody>
          <a:bodyPr/>
          <a:lstStyle/>
          <a:p>
            <a:r>
              <a:rPr lang="en-US" dirty="0"/>
              <a:t>Where am I going?</a:t>
            </a:r>
          </a:p>
          <a:p>
            <a:pPr lvl="1"/>
            <a:r>
              <a:rPr lang="en-US" dirty="0"/>
              <a:t>Provide a clear and understandable vision of the learning target</a:t>
            </a:r>
          </a:p>
          <a:p>
            <a:pPr lvl="1"/>
            <a:r>
              <a:rPr lang="en-US" dirty="0"/>
              <a:t>Use examples and models of strong and weak work</a:t>
            </a:r>
          </a:p>
          <a:p>
            <a:r>
              <a:rPr lang="en-US" dirty="0"/>
              <a:t>Where am I now?</a:t>
            </a:r>
          </a:p>
          <a:p>
            <a:pPr lvl="1"/>
            <a:r>
              <a:rPr lang="en-US" dirty="0"/>
              <a:t>Offer regular descriptive feedback</a:t>
            </a:r>
          </a:p>
          <a:p>
            <a:pPr lvl="1"/>
            <a:r>
              <a:rPr lang="en-US" dirty="0"/>
              <a:t>Teach students to self-assess and set goals</a:t>
            </a:r>
          </a:p>
          <a:p>
            <a:r>
              <a:rPr lang="en-US" dirty="0"/>
              <a:t>How do I close the gap?</a:t>
            </a:r>
          </a:p>
          <a:p>
            <a:pPr lvl="1"/>
            <a:r>
              <a:rPr lang="en-US" dirty="0"/>
              <a:t>Design lessons to focus on one aspect of quality</a:t>
            </a:r>
          </a:p>
          <a:p>
            <a:pPr lvl="1"/>
            <a:r>
              <a:rPr lang="en-US" dirty="0"/>
              <a:t>Teach students focused revision</a:t>
            </a:r>
          </a:p>
          <a:p>
            <a:pPr lvl="1"/>
            <a:r>
              <a:rPr lang="en-US" dirty="0"/>
              <a:t>Engage students in self-reflection, and let them keep track of and share their learning</a:t>
            </a:r>
          </a:p>
          <a:p>
            <a:endParaRPr lang="en-US" dirty="0"/>
          </a:p>
        </p:txBody>
      </p:sp>
      <p:sp>
        <p:nvSpPr>
          <p:cNvPr id="2" name="TextBox 1"/>
          <p:cNvSpPr txBox="1">
            <a:spLocks noChangeArrowheads="1"/>
          </p:cNvSpPr>
          <p:nvPr/>
        </p:nvSpPr>
        <p:spPr bwMode="auto">
          <a:xfrm>
            <a:off x="4857045" y="5794727"/>
            <a:ext cx="6096000" cy="307975"/>
          </a:xfrm>
          <a:prstGeom prst="rect">
            <a:avLst/>
          </a:prstGeom>
          <a:noFill/>
          <a:ln w="9525">
            <a:noFill/>
            <a:miter lim="800000"/>
            <a:headEnd/>
            <a:tailEnd/>
          </a:ln>
        </p:spPr>
        <p:txBody>
          <a:bodyPr>
            <a:prstTxWarp prst="textNoShape">
              <a:avLst/>
            </a:prstTxWarp>
            <a:spAutoFit/>
          </a:bodyPr>
          <a:lstStyle/>
          <a:p>
            <a:pPr eaLnBrk="1" hangingPunct="1"/>
            <a:r>
              <a:rPr lang="en-US" sz="1400">
                <a:solidFill>
                  <a:srgbClr val="000000"/>
                </a:solidFill>
                <a:latin typeface="News Gothic MT" pitchFamily="4" charset="0"/>
              </a:rPr>
              <a:t>Adapted from Sadler 1989, J. Myron, P. Black, &amp; J Coffey, 2001</a:t>
            </a:r>
          </a:p>
        </p:txBody>
      </p:sp>
    </p:spTree>
    <p:extLst>
      <p:ext uri="{BB962C8B-B14F-4D97-AF65-F5344CB8AC3E}">
        <p14:creationId xmlns:p14="http://schemas.microsoft.com/office/powerpoint/2010/main" val="259817235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49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4995">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84995">
                                            <p:txEl>
                                              <p:pRg st="6" end="6"/>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84995">
                                            <p:txEl>
                                              <p:pRg st="1" end="1"/>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84995">
                                            <p:txEl>
                                              <p:pRg st="2" end="2"/>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84995">
                                            <p:txEl>
                                              <p:pRg st="4" end="4"/>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nodeType="clickEffect">
                                  <p:stCondLst>
                                    <p:cond delay="0"/>
                                  </p:stCondLst>
                                  <p:childTnLst>
                                    <p:set>
                                      <p:cBhvr>
                                        <p:cTn id="32" dur="1" fill="hold">
                                          <p:stCondLst>
                                            <p:cond delay="0"/>
                                          </p:stCondLst>
                                        </p:cTn>
                                        <p:tgtEl>
                                          <p:spTgt spid="84995">
                                            <p:txEl>
                                              <p:pRg st="5" end="5"/>
                                            </p:txEl>
                                          </p:spTgt>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nodeType="clickEffect">
                                  <p:stCondLst>
                                    <p:cond delay="0"/>
                                  </p:stCondLst>
                                  <p:childTnLst>
                                    <p:set>
                                      <p:cBhvr>
                                        <p:cTn id="36" dur="1" fill="hold">
                                          <p:stCondLst>
                                            <p:cond delay="0"/>
                                          </p:stCondLst>
                                        </p:cTn>
                                        <p:tgtEl>
                                          <p:spTgt spid="84995">
                                            <p:txEl>
                                              <p:pRg st="7" end="7"/>
                                            </p:txEl>
                                          </p:spTgt>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nodeType="clickEffect">
                                  <p:stCondLst>
                                    <p:cond delay="0"/>
                                  </p:stCondLst>
                                  <p:childTnLst>
                                    <p:set>
                                      <p:cBhvr>
                                        <p:cTn id="40" dur="1" fill="hold">
                                          <p:stCondLst>
                                            <p:cond delay="0"/>
                                          </p:stCondLst>
                                        </p:cTn>
                                        <p:tgtEl>
                                          <p:spTgt spid="84995">
                                            <p:txEl>
                                              <p:pRg st="8" end="8"/>
                                            </p:txEl>
                                          </p:spTgt>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nodeType="clickEffect">
                                  <p:stCondLst>
                                    <p:cond delay="0"/>
                                  </p:stCondLst>
                                  <p:childTnLst>
                                    <p:set>
                                      <p:cBhvr>
                                        <p:cTn id="44" dur="1" fill="hold">
                                          <p:stCondLst>
                                            <p:cond delay="0"/>
                                          </p:stCondLst>
                                        </p:cTn>
                                        <p:tgtEl>
                                          <p:spTgt spid="8499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F88D28-A155-5644-B05D-6861B2CEC0A1}"/>
              </a:ext>
            </a:extLst>
          </p:cNvPr>
          <p:cNvSpPr>
            <a:spLocks noGrp="1"/>
          </p:cNvSpPr>
          <p:nvPr>
            <p:ph type="ctrTitle"/>
          </p:nvPr>
        </p:nvSpPr>
        <p:spPr/>
        <p:txBody>
          <a:bodyPr anchor="t">
            <a:normAutofit/>
          </a:bodyPr>
          <a:lstStyle/>
          <a:p>
            <a:r>
              <a:rPr lang="en-US" dirty="0">
                <a:solidFill>
                  <a:schemeClr val="tx1"/>
                </a:solidFill>
                <a:highlight>
                  <a:srgbClr val="FFFF00"/>
                </a:highlight>
              </a:rPr>
              <a:t>District Name</a:t>
            </a:r>
            <a:br>
              <a:rPr lang="en-US" dirty="0"/>
            </a:br>
            <a:r>
              <a:rPr lang="en-US" sz="3200" dirty="0"/>
              <a:t>District Assessment System Design Workshop #1</a:t>
            </a:r>
            <a:br>
              <a:rPr lang="en-US" sz="3200" dirty="0"/>
            </a:br>
            <a:br>
              <a:rPr lang="en-US" sz="3200" dirty="0"/>
            </a:br>
            <a:br>
              <a:rPr lang="en-US" sz="3200" dirty="0"/>
            </a:br>
            <a:r>
              <a:rPr lang="en-US" sz="2400" dirty="0">
                <a:solidFill>
                  <a:schemeClr val="tx1"/>
                </a:solidFill>
                <a:highlight>
                  <a:srgbClr val="FFFF00"/>
                </a:highlight>
              </a:rPr>
              <a:t>Date</a:t>
            </a:r>
            <a:br>
              <a:rPr lang="en-US" sz="2400" dirty="0">
                <a:solidFill>
                  <a:schemeClr val="tx1"/>
                </a:solidFill>
                <a:highlight>
                  <a:srgbClr val="FFFF00"/>
                </a:highlight>
              </a:rPr>
            </a:br>
            <a:r>
              <a:rPr lang="en-US" sz="2400" dirty="0">
                <a:solidFill>
                  <a:schemeClr val="tx1"/>
                </a:solidFill>
                <a:highlight>
                  <a:srgbClr val="FFFF00"/>
                </a:highlight>
              </a:rPr>
              <a:t>Location</a:t>
            </a:r>
            <a:endParaRPr lang="en-US" dirty="0">
              <a:solidFill>
                <a:schemeClr val="tx1"/>
              </a:solidFill>
              <a:highlight>
                <a:srgbClr val="FFFF00"/>
              </a:highlight>
            </a:endParaRPr>
          </a:p>
        </p:txBody>
      </p:sp>
      <p:sp>
        <p:nvSpPr>
          <p:cNvPr id="3" name="Subtitle 2">
            <a:extLst>
              <a:ext uri="{FF2B5EF4-FFF2-40B4-BE49-F238E27FC236}">
                <a16:creationId xmlns:a16="http://schemas.microsoft.com/office/drawing/2014/main" id="{EA3BB664-853D-B74E-97EE-CBD2FDF6BA87}"/>
              </a:ext>
            </a:extLst>
          </p:cNvPr>
          <p:cNvSpPr>
            <a:spLocks noGrp="1"/>
          </p:cNvSpPr>
          <p:nvPr>
            <p:ph type="subTitle" idx="1"/>
          </p:nvPr>
        </p:nvSpPr>
        <p:spPr/>
        <p:txBody>
          <a:bodyPr/>
          <a:lstStyle/>
          <a:p>
            <a:r>
              <a:rPr lang="en-US" sz="2800" dirty="0">
                <a:solidFill>
                  <a:schemeClr val="tx1"/>
                </a:solidFill>
                <a:highlight>
                  <a:srgbClr val="FFFF00"/>
                </a:highlight>
              </a:rPr>
              <a:t>External Facilitator Name</a:t>
            </a:r>
          </a:p>
          <a:p>
            <a:r>
              <a:rPr lang="en-US" dirty="0"/>
              <a:t>Facilitator</a:t>
            </a:r>
          </a:p>
        </p:txBody>
      </p:sp>
      <p:sp>
        <p:nvSpPr>
          <p:cNvPr id="4" name="Rectangle 3">
            <a:extLst>
              <a:ext uri="{FF2B5EF4-FFF2-40B4-BE49-F238E27FC236}">
                <a16:creationId xmlns:a16="http://schemas.microsoft.com/office/drawing/2014/main" id="{61111030-5398-A84C-84CF-50B62241BBAC}"/>
              </a:ext>
            </a:extLst>
          </p:cNvPr>
          <p:cNvSpPr/>
          <p:nvPr/>
        </p:nvSpPr>
        <p:spPr>
          <a:xfrm>
            <a:off x="228599" y="228600"/>
            <a:ext cx="2743201" cy="2741736"/>
          </a:xfrm>
          <a:prstGeom prst="rect">
            <a:avLst/>
          </a:prstGeom>
          <a:solidFill>
            <a:srgbClr val="FFFF00">
              <a:alpha val="10000"/>
            </a:srgb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District</a:t>
            </a:r>
          </a:p>
          <a:p>
            <a:pPr algn="ctr"/>
            <a:r>
              <a:rPr lang="en-US" dirty="0">
                <a:solidFill>
                  <a:schemeClr val="tx1"/>
                </a:solidFill>
              </a:rPr>
              <a:t>Logo</a:t>
            </a:r>
          </a:p>
        </p:txBody>
      </p:sp>
    </p:spTree>
    <p:extLst>
      <p:ext uri="{BB962C8B-B14F-4D97-AF65-F5344CB8AC3E}">
        <p14:creationId xmlns:p14="http://schemas.microsoft.com/office/powerpoint/2010/main" val="13647115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chor="ctr"/>
          <a:lstStyle/>
          <a:p>
            <a:pPr algn="ctr"/>
            <a:r>
              <a:rPr lang="en-US" sz="5400" dirty="0"/>
              <a:t>Overview of Formative Assessment</a:t>
            </a:r>
          </a:p>
        </p:txBody>
      </p:sp>
      <p:sp>
        <p:nvSpPr>
          <p:cNvPr id="3" name="Content Placeholder 2"/>
          <p:cNvSpPr>
            <a:spLocks noGrp="1"/>
          </p:cNvSpPr>
          <p:nvPr>
            <p:ph type="body" idx="1"/>
          </p:nvPr>
        </p:nvSpPr>
        <p:spPr/>
        <p:txBody>
          <a:bodyPr>
            <a:normAutofit/>
          </a:bodyPr>
          <a:lstStyle/>
          <a:p>
            <a:pPr>
              <a:buNone/>
            </a:pPr>
            <a:endParaRPr lang="en-US" b="1"/>
          </a:p>
          <a:p>
            <a:pPr>
              <a:buNone/>
            </a:pPr>
            <a:endParaRPr lang="en-US" b="1"/>
          </a:p>
          <a:p>
            <a:pPr>
              <a:buNone/>
            </a:pPr>
            <a:endParaRPr lang="en-US" b="1"/>
          </a:p>
        </p:txBody>
      </p:sp>
      <p:sp>
        <p:nvSpPr>
          <p:cNvPr id="2" name="Slide Number Placeholder 1"/>
          <p:cNvSpPr>
            <a:spLocks noGrp="1"/>
          </p:cNvSpPr>
          <p:nvPr>
            <p:ph type="sldNum" sz="quarter" idx="12"/>
          </p:nvPr>
        </p:nvSpPr>
        <p:spPr/>
        <p:txBody>
          <a:bodyPr/>
          <a:lstStyle/>
          <a:p>
            <a:fld id="{86CB4B4D-7CA3-9044-876B-883B54F8677D}" type="slidenum">
              <a:rPr lang="en-US" smtClean="0"/>
              <a:pPr/>
              <a:t>20</a:t>
            </a:fld>
            <a:endParaRPr lang="en-US"/>
          </a:p>
        </p:txBody>
      </p:sp>
    </p:spTree>
    <p:extLst>
      <p:ext uri="{BB962C8B-B14F-4D97-AF65-F5344CB8AC3E}">
        <p14:creationId xmlns:p14="http://schemas.microsoft.com/office/powerpoint/2010/main" val="2893735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From the Formative Assessment for Michigan Educators (FAME) program</a:t>
            </a:r>
          </a:p>
          <a:p>
            <a:endParaRPr lang="en-US" dirty="0"/>
          </a:p>
          <a:p>
            <a:r>
              <a:rPr lang="en-US" dirty="0"/>
              <a:t>There are 5 components of formative assessment in the FAME program:</a:t>
            </a:r>
          </a:p>
          <a:p>
            <a:pPr lvl="1"/>
            <a:r>
              <a:rPr lang="en-US" dirty="0"/>
              <a:t>Planning</a:t>
            </a:r>
          </a:p>
          <a:p>
            <a:pPr lvl="1"/>
            <a:r>
              <a:rPr lang="en-US" dirty="0"/>
              <a:t>Learning Target Use</a:t>
            </a:r>
          </a:p>
          <a:p>
            <a:pPr lvl="1"/>
            <a:r>
              <a:rPr lang="en-US" dirty="0"/>
              <a:t>Eliciting Student Understanding</a:t>
            </a:r>
          </a:p>
          <a:p>
            <a:pPr lvl="1"/>
            <a:r>
              <a:rPr lang="en-US" dirty="0"/>
              <a:t>Formative Feedback</a:t>
            </a:r>
          </a:p>
          <a:p>
            <a:pPr lvl="1"/>
            <a:r>
              <a:rPr lang="en-US" dirty="0"/>
              <a:t>Instructional and Learning Decisions</a:t>
            </a:r>
          </a:p>
        </p:txBody>
      </p:sp>
      <p:sp>
        <p:nvSpPr>
          <p:cNvPr id="7" name="Title 6">
            <a:extLst>
              <a:ext uri="{FF2B5EF4-FFF2-40B4-BE49-F238E27FC236}">
                <a16:creationId xmlns:a16="http://schemas.microsoft.com/office/drawing/2014/main" id="{3D4B1417-A7BF-174B-B5D2-E1DD497FB957}"/>
              </a:ext>
            </a:extLst>
          </p:cNvPr>
          <p:cNvSpPr>
            <a:spLocks noGrp="1"/>
          </p:cNvSpPr>
          <p:nvPr>
            <p:ph type="title"/>
          </p:nvPr>
        </p:nvSpPr>
        <p:spPr/>
        <p:txBody>
          <a:bodyPr/>
          <a:lstStyle/>
          <a:p>
            <a:r>
              <a:rPr lang="en-US" dirty="0"/>
              <a:t>Components of Formative Assessment</a:t>
            </a:r>
          </a:p>
        </p:txBody>
      </p:sp>
    </p:spTree>
    <p:extLst>
      <p:ext uri="{BB962C8B-B14F-4D97-AF65-F5344CB8AC3E}">
        <p14:creationId xmlns:p14="http://schemas.microsoft.com/office/powerpoint/2010/main" val="217524961"/>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Formative Assessment for Michigan Educators</a:t>
            </a:r>
          </a:p>
        </p:txBody>
      </p:sp>
      <p:pic>
        <p:nvPicPr>
          <p:cNvPr id="7" name="Content Placeholder 6" descr="TFAP Graphic #3 V5 012317.pdf"/>
          <p:cNvPicPr>
            <a:picLocks noGrp="1" noChangeAspect="1"/>
          </p:cNvPicPr>
          <p:nvPr>
            <p:ph idx="1"/>
          </p:nvPr>
        </p:nvPicPr>
        <p:blipFill>
          <a:blip r:embed="rId2"/>
          <a:stretch>
            <a:fillRect/>
          </a:stretch>
        </p:blipFill>
        <p:spPr>
          <a:xfrm>
            <a:off x="3764071" y="687035"/>
            <a:ext cx="4397735" cy="5691187"/>
          </a:xfrm>
        </p:spPr>
      </p:pic>
      <p:sp>
        <p:nvSpPr>
          <p:cNvPr id="2" name="Slide Number Placeholder 1"/>
          <p:cNvSpPr>
            <a:spLocks noGrp="1"/>
          </p:cNvSpPr>
          <p:nvPr>
            <p:ph type="sldNum" sz="quarter" idx="12"/>
          </p:nvPr>
        </p:nvSpPr>
        <p:spPr/>
        <p:txBody>
          <a:bodyPr/>
          <a:lstStyle/>
          <a:p>
            <a:fld id="{86CB4B4D-7CA3-9044-876B-883B54F8677D}" type="slidenum">
              <a:rPr lang="en-US" smtClean="0"/>
              <a:pPr/>
              <a:t>22</a:t>
            </a:fld>
            <a:endParaRPr lang="en-US"/>
          </a:p>
        </p:txBody>
      </p:sp>
    </p:spTree>
    <p:extLst>
      <p:ext uri="{BB962C8B-B14F-4D97-AF65-F5344CB8AC3E}">
        <p14:creationId xmlns:p14="http://schemas.microsoft.com/office/powerpoint/2010/main" val="3745101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0BC662-0018-42A6-8BEE-EE41F3002615}"/>
              </a:ext>
            </a:extLst>
          </p:cNvPr>
          <p:cNvSpPr>
            <a:spLocks noGrp="1"/>
          </p:cNvSpPr>
          <p:nvPr>
            <p:ph type="title"/>
          </p:nvPr>
        </p:nvSpPr>
        <p:spPr/>
        <p:txBody>
          <a:bodyPr/>
          <a:lstStyle/>
          <a:p>
            <a:r>
              <a:rPr lang="en-US"/>
              <a:t>FAME Components &amp; Elements</a:t>
            </a:r>
            <a:endParaRPr lang="en-US" dirty="0"/>
          </a:p>
        </p:txBody>
      </p:sp>
      <p:pic>
        <p:nvPicPr>
          <p:cNvPr id="7" name="Picture 7" descr="Screen Shot 2018-01-11 at 9.28.20 AM.png">
            <a:extLst>
              <a:ext uri="{FF2B5EF4-FFF2-40B4-BE49-F238E27FC236}">
                <a16:creationId xmlns:a16="http://schemas.microsoft.com/office/drawing/2014/main" id="{C42C8EA1-BA7B-4B54-99B9-447079E8DC6E}"/>
              </a:ext>
            </a:extLst>
          </p:cNvPr>
          <p:cNvPicPr>
            <a:picLocks noGrp="1" noChangeAspect="1"/>
          </p:cNvPicPr>
          <p:nvPr>
            <p:ph idx="1"/>
          </p:nvPr>
        </p:nvPicPr>
        <p:blipFill>
          <a:blip r:embed="rId2"/>
          <a:stretch>
            <a:fillRect/>
          </a:stretch>
        </p:blipFill>
        <p:spPr>
          <a:xfrm>
            <a:off x="3697406" y="1014413"/>
            <a:ext cx="4794012" cy="5087937"/>
          </a:xfrm>
        </p:spPr>
      </p:pic>
    </p:spTree>
    <p:extLst>
      <p:ext uri="{BB962C8B-B14F-4D97-AF65-F5344CB8AC3E}">
        <p14:creationId xmlns:p14="http://schemas.microsoft.com/office/powerpoint/2010/main" val="320342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Activating Prior Knowledge</a:t>
            </a:r>
          </a:p>
        </p:txBody>
      </p:sp>
      <p:sp>
        <p:nvSpPr>
          <p:cNvPr id="3" name="Content Placeholder 2"/>
          <p:cNvSpPr>
            <a:spLocks noGrp="1"/>
          </p:cNvSpPr>
          <p:nvPr>
            <p:ph idx="1"/>
          </p:nvPr>
        </p:nvSpPr>
        <p:spPr/>
        <p:txBody>
          <a:bodyPr/>
          <a:lstStyle/>
          <a:p>
            <a:r>
              <a:rPr lang="en-US" dirty="0"/>
              <a:t>When thinking about planning for the implementation of the formative assessment process what comes to mind?</a:t>
            </a:r>
          </a:p>
          <a:p>
            <a:r>
              <a:rPr lang="en-US" dirty="0"/>
              <a:t>What do you need to stay mindful of?</a:t>
            </a:r>
          </a:p>
        </p:txBody>
      </p:sp>
      <p:pic>
        <p:nvPicPr>
          <p:cNvPr id="5" name="Picture 4"/>
          <p:cNvPicPr>
            <a:picLocks noChangeAspect="1"/>
          </p:cNvPicPr>
          <p:nvPr/>
        </p:nvPicPr>
        <p:blipFill>
          <a:blip r:embed="rId2"/>
          <a:stretch>
            <a:fillRect/>
          </a:stretch>
        </p:blipFill>
        <p:spPr>
          <a:xfrm>
            <a:off x="3815645" y="2764932"/>
            <a:ext cx="4191000" cy="3016250"/>
          </a:xfrm>
          <a:prstGeom prst="rect">
            <a:avLst/>
          </a:prstGeom>
        </p:spPr>
      </p:pic>
    </p:spTree>
    <p:extLst>
      <p:ext uri="{BB962C8B-B14F-4D97-AF65-F5344CB8AC3E}">
        <p14:creationId xmlns:p14="http://schemas.microsoft.com/office/powerpoint/2010/main" val="3995840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Component 1: Planning</a:t>
            </a:r>
          </a:p>
        </p:txBody>
      </p:sp>
      <p:sp>
        <p:nvSpPr>
          <p:cNvPr id="43011" name="Rectangle 3"/>
          <p:cNvSpPr>
            <a:spLocks noGrp="1" noChangeArrowheads="1"/>
          </p:cNvSpPr>
          <p:nvPr>
            <p:ph idx="1"/>
          </p:nvPr>
        </p:nvSpPr>
        <p:spPr/>
        <p:txBody>
          <a:bodyPr>
            <a:normAutofit/>
          </a:bodyPr>
          <a:lstStyle/>
          <a:p>
            <a:pPr marL="0" indent="0">
              <a:buNone/>
            </a:pPr>
            <a:r>
              <a:rPr lang="en-US" sz="3600" dirty="0"/>
              <a:t>“A Planned Process: Formative assessment involves a series of carefully considered, distinguishable acts on the part of teachers or students, or both.”</a:t>
            </a:r>
          </a:p>
          <a:p>
            <a:endParaRPr lang="en-US" sz="3600" dirty="0"/>
          </a:p>
          <a:p>
            <a:pPr marL="0" indent="0">
              <a:buNone/>
            </a:pPr>
            <a:r>
              <a:rPr lang="en-US" sz="3600" dirty="0"/>
              <a:t>       — W. James Popham, 2008</a:t>
            </a:r>
          </a:p>
        </p:txBody>
      </p:sp>
      <p:pic>
        <p:nvPicPr>
          <p:cNvPr id="53253" name="Picture 9" descr="http://t1.gstatic.com/images?q=tbn:ANd9GcRPPTKTLeeSZHX40Fs_J-J82P70d9Na_b9BtQxfXjEpIEcvgpA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48131" y="2644123"/>
            <a:ext cx="1905000" cy="3200400"/>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pic>
    </p:spTree>
    <p:extLst>
      <p:ext uri="{BB962C8B-B14F-4D97-AF65-F5344CB8AC3E}">
        <p14:creationId xmlns:p14="http://schemas.microsoft.com/office/powerpoint/2010/main" val="29564904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Component 1: Planning</a:t>
            </a:r>
          </a:p>
        </p:txBody>
      </p:sp>
      <p:sp>
        <p:nvSpPr>
          <p:cNvPr id="3" name="Content Placeholder 2"/>
          <p:cNvSpPr>
            <a:spLocks noGrp="1"/>
          </p:cNvSpPr>
          <p:nvPr>
            <p:ph idx="1"/>
          </p:nvPr>
        </p:nvSpPr>
        <p:spPr/>
        <p:txBody>
          <a:bodyPr>
            <a:normAutofit/>
          </a:bodyPr>
          <a:lstStyle/>
          <a:p>
            <a:r>
              <a:rPr lang="en-US" sz="3027"/>
              <a:t>Instructional Planning</a:t>
            </a:r>
          </a:p>
          <a:p>
            <a:pPr lvl="1"/>
            <a:r>
              <a:rPr lang="en-US" sz="2595"/>
              <a:t>Planning is essential to effectively implementing the formative assessment process</a:t>
            </a:r>
          </a:p>
          <a:p>
            <a:pPr lvl="1"/>
            <a:r>
              <a:rPr lang="en-US" sz="2595"/>
              <a:t>When planning, keep the following in mind:</a:t>
            </a:r>
          </a:p>
          <a:p>
            <a:pPr lvl="2"/>
            <a:r>
              <a:rPr lang="en-US" sz="2162"/>
              <a:t>What am I teaching? (Standard) </a:t>
            </a:r>
          </a:p>
          <a:p>
            <a:pPr lvl="2"/>
            <a:r>
              <a:rPr lang="en-US" sz="2162"/>
              <a:t>How do I make this transparent to the student? (Learning Target)</a:t>
            </a:r>
          </a:p>
          <a:p>
            <a:pPr lvl="2"/>
            <a:r>
              <a:rPr lang="en-US" sz="2162"/>
              <a:t>How will I/they know they have mastered the concept, content, skill? (Criteria for Success)</a:t>
            </a:r>
          </a:p>
          <a:p>
            <a:pPr lvl="2"/>
            <a:r>
              <a:rPr lang="en-US" sz="2162"/>
              <a:t>When will I collect evidence of student learning? </a:t>
            </a:r>
          </a:p>
          <a:p>
            <a:pPr lvl="2"/>
            <a:r>
              <a:rPr lang="en-US" sz="2162"/>
              <a:t>How will I collect evidence of student learning?</a:t>
            </a:r>
          </a:p>
          <a:p>
            <a:pPr lvl="2"/>
            <a:r>
              <a:rPr lang="en-US" sz="2162"/>
              <a:t>Based on my analysis of collect evidence…How will I…</a:t>
            </a:r>
          </a:p>
          <a:p>
            <a:pPr lvl="3"/>
            <a:r>
              <a:rPr lang="en-US" sz="1946"/>
              <a:t>Give feedback to students?</a:t>
            </a:r>
          </a:p>
          <a:p>
            <a:pPr lvl="3"/>
            <a:r>
              <a:rPr lang="en-US" sz="1946"/>
              <a:t>Modify my instruction if students are not on target? </a:t>
            </a:r>
          </a:p>
          <a:p>
            <a:pPr lvl="3"/>
            <a:r>
              <a:rPr lang="en-US" sz="1946"/>
              <a:t>Help students’ modify their learning tactics is they are not on target?</a:t>
            </a:r>
          </a:p>
          <a:p>
            <a:pPr lvl="2"/>
            <a:endParaRPr lang="en-US"/>
          </a:p>
          <a:p>
            <a:pPr lvl="1"/>
            <a:endParaRPr lang="en-US"/>
          </a:p>
        </p:txBody>
      </p:sp>
    </p:spTree>
    <p:extLst>
      <p:ext uri="{BB962C8B-B14F-4D97-AF65-F5344CB8AC3E}">
        <p14:creationId xmlns:p14="http://schemas.microsoft.com/office/powerpoint/2010/main" val="3494637463"/>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Take Aways</a:t>
            </a:r>
          </a:p>
        </p:txBody>
      </p:sp>
      <p:sp>
        <p:nvSpPr>
          <p:cNvPr id="3" name="Content Placeholder 2"/>
          <p:cNvSpPr>
            <a:spLocks noGrp="1"/>
          </p:cNvSpPr>
          <p:nvPr>
            <p:ph idx="1"/>
          </p:nvPr>
        </p:nvSpPr>
        <p:spPr/>
        <p:txBody>
          <a:bodyPr/>
          <a:lstStyle/>
          <a:p>
            <a:r>
              <a:rPr lang="en-US"/>
              <a:t>Being mindful of this information, what are you taking away that will impact your use of or thinking around planning as an essential practice of the formative assessment process?</a:t>
            </a:r>
            <a:endParaRPr lang="en-US" dirty="0"/>
          </a:p>
        </p:txBody>
      </p:sp>
      <p:pic>
        <p:nvPicPr>
          <p:cNvPr id="5" name="Picture 4"/>
          <p:cNvPicPr>
            <a:picLocks noChangeAspect="1"/>
          </p:cNvPicPr>
          <p:nvPr/>
        </p:nvPicPr>
        <p:blipFill>
          <a:blip r:embed="rId2"/>
          <a:stretch>
            <a:fillRect/>
          </a:stretch>
        </p:blipFill>
        <p:spPr>
          <a:xfrm>
            <a:off x="5945221" y="3661382"/>
            <a:ext cx="2466975" cy="1847850"/>
          </a:xfrm>
          <a:prstGeom prst="rect">
            <a:avLst/>
          </a:prstGeom>
        </p:spPr>
      </p:pic>
    </p:spTree>
    <p:extLst>
      <p:ext uri="{BB962C8B-B14F-4D97-AF65-F5344CB8AC3E}">
        <p14:creationId xmlns:p14="http://schemas.microsoft.com/office/powerpoint/2010/main" val="1470284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Activating Prior Knowledge</a:t>
            </a:r>
          </a:p>
        </p:txBody>
      </p:sp>
      <p:sp>
        <p:nvSpPr>
          <p:cNvPr id="3" name="Content Placeholder 2"/>
          <p:cNvSpPr>
            <a:spLocks noGrp="1"/>
          </p:cNvSpPr>
          <p:nvPr>
            <p:ph idx="1"/>
          </p:nvPr>
        </p:nvSpPr>
        <p:spPr/>
        <p:txBody>
          <a:bodyPr/>
          <a:lstStyle/>
          <a:p>
            <a:r>
              <a:rPr lang="en-US"/>
              <a:t>What is your definition of learning targets and learning target use in your classroom?</a:t>
            </a:r>
          </a:p>
          <a:p>
            <a:r>
              <a:rPr lang="en-US"/>
              <a:t>In what ways do you currently use learning targets in your classroom?</a:t>
            </a:r>
          </a:p>
          <a:p>
            <a:r>
              <a:rPr lang="en-US"/>
              <a:t>In what ways do your students use learning targets as part of the learning process?</a:t>
            </a:r>
          </a:p>
        </p:txBody>
      </p:sp>
      <p:pic>
        <p:nvPicPr>
          <p:cNvPr id="5" name="Picture 4"/>
          <p:cNvPicPr>
            <a:picLocks noChangeAspect="1"/>
          </p:cNvPicPr>
          <p:nvPr/>
        </p:nvPicPr>
        <p:blipFill>
          <a:blip r:embed="rId3"/>
          <a:stretch>
            <a:fillRect/>
          </a:stretch>
        </p:blipFill>
        <p:spPr>
          <a:xfrm>
            <a:off x="7020075" y="3817676"/>
            <a:ext cx="3048000" cy="1219200"/>
          </a:xfrm>
          <a:prstGeom prst="rect">
            <a:avLst/>
          </a:prstGeom>
        </p:spPr>
      </p:pic>
    </p:spTree>
    <p:extLst>
      <p:ext uri="{BB962C8B-B14F-4D97-AF65-F5344CB8AC3E}">
        <p14:creationId xmlns:p14="http://schemas.microsoft.com/office/powerpoint/2010/main" val="215595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Component 2: Learning Targets</a:t>
            </a:r>
          </a:p>
        </p:txBody>
      </p:sp>
      <p:sp>
        <p:nvSpPr>
          <p:cNvPr id="3" name="Content Placeholder 2"/>
          <p:cNvSpPr>
            <a:spLocks noGrp="1"/>
          </p:cNvSpPr>
          <p:nvPr>
            <p:ph idx="1"/>
          </p:nvPr>
        </p:nvSpPr>
        <p:spPr/>
        <p:txBody>
          <a:bodyPr/>
          <a:lstStyle/>
          <a:p>
            <a:r>
              <a:rPr lang="en-US"/>
              <a:t>Use of Learning Targets</a:t>
            </a:r>
          </a:p>
          <a:p>
            <a:r>
              <a:rPr lang="en-US"/>
              <a:t>Learning Progressions</a:t>
            </a:r>
          </a:p>
          <a:p>
            <a:r>
              <a:rPr lang="en-US"/>
              <a:t>Models of Proficient Achievement</a:t>
            </a:r>
          </a:p>
        </p:txBody>
      </p:sp>
    </p:spTree>
    <p:extLst>
      <p:ext uri="{BB962C8B-B14F-4D97-AF65-F5344CB8AC3E}">
        <p14:creationId xmlns:p14="http://schemas.microsoft.com/office/powerpoint/2010/main" val="2551438279"/>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119AD-421C-064E-AE19-2C30EFCDB56D}"/>
              </a:ext>
            </a:extLst>
          </p:cNvPr>
          <p:cNvSpPr>
            <a:spLocks noGrp="1"/>
          </p:cNvSpPr>
          <p:nvPr>
            <p:ph type="title"/>
          </p:nvPr>
        </p:nvSpPr>
        <p:spPr/>
        <p:txBody>
          <a:bodyPr/>
          <a:lstStyle/>
          <a:p>
            <a:r>
              <a:rPr lang="en-US" dirty="0"/>
              <a:t>Workshop 1 Debrief</a:t>
            </a:r>
          </a:p>
        </p:txBody>
      </p:sp>
      <p:sp>
        <p:nvSpPr>
          <p:cNvPr id="3" name="Content Placeholder 2">
            <a:extLst>
              <a:ext uri="{FF2B5EF4-FFF2-40B4-BE49-F238E27FC236}">
                <a16:creationId xmlns:a16="http://schemas.microsoft.com/office/drawing/2014/main" id="{DC641E98-90FA-A64B-ABC7-E1350502A6AB}"/>
              </a:ext>
            </a:extLst>
          </p:cNvPr>
          <p:cNvSpPr>
            <a:spLocks noGrp="1"/>
          </p:cNvSpPr>
          <p:nvPr>
            <p:ph idx="1"/>
          </p:nvPr>
        </p:nvSpPr>
        <p:spPr/>
        <p:txBody>
          <a:bodyPr>
            <a:normAutofit/>
          </a:bodyPr>
          <a:lstStyle/>
          <a:p>
            <a:r>
              <a:rPr lang="en-US" sz="2800" dirty="0">
                <a:highlight>
                  <a:srgbClr val="FFFF00"/>
                </a:highlight>
              </a:rPr>
              <a:t>Add material as needed</a:t>
            </a:r>
          </a:p>
        </p:txBody>
      </p:sp>
    </p:spTree>
    <p:extLst>
      <p:ext uri="{BB962C8B-B14F-4D97-AF65-F5344CB8AC3E}">
        <p14:creationId xmlns:p14="http://schemas.microsoft.com/office/powerpoint/2010/main" val="6759292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Component 2: Learning Targets</a:t>
            </a:r>
          </a:p>
        </p:txBody>
      </p:sp>
      <p:sp>
        <p:nvSpPr>
          <p:cNvPr id="3" name="Content Placeholder 2"/>
          <p:cNvSpPr>
            <a:spLocks noGrp="1"/>
          </p:cNvSpPr>
          <p:nvPr>
            <p:ph idx="1"/>
          </p:nvPr>
        </p:nvSpPr>
        <p:spPr/>
        <p:txBody>
          <a:bodyPr/>
          <a:lstStyle/>
          <a:p>
            <a:r>
              <a:rPr lang="en-US"/>
              <a:t>Learning Targets </a:t>
            </a:r>
          </a:p>
          <a:p>
            <a:pPr lvl="1"/>
            <a:r>
              <a:rPr lang="en-US"/>
              <a:t>Are written in student friendly language</a:t>
            </a:r>
          </a:p>
          <a:p>
            <a:pPr lvl="1"/>
            <a:r>
              <a:rPr lang="en-US"/>
              <a:t>Are posted somewhere in the classroom</a:t>
            </a:r>
          </a:p>
          <a:p>
            <a:pPr lvl="1"/>
            <a:r>
              <a:rPr lang="en-US"/>
              <a:t>Are aligned with the day’s activities</a:t>
            </a:r>
          </a:p>
          <a:p>
            <a:pPr lvl="1"/>
            <a:r>
              <a:rPr lang="en-US"/>
              <a:t>Identify for students the knowledge and skills needed to accomplish the lesson’s learning</a:t>
            </a:r>
          </a:p>
          <a:p>
            <a:pPr lvl="1"/>
            <a:r>
              <a:rPr lang="en-US"/>
              <a:t>Are embedded in the instructional process</a:t>
            </a:r>
          </a:p>
        </p:txBody>
      </p:sp>
    </p:spTree>
    <p:extLst>
      <p:ext uri="{BB962C8B-B14F-4D97-AF65-F5344CB8AC3E}">
        <p14:creationId xmlns:p14="http://schemas.microsoft.com/office/powerpoint/2010/main" val="263582111"/>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Component 2: Learning Targets</a:t>
            </a:r>
          </a:p>
        </p:txBody>
      </p:sp>
      <p:sp>
        <p:nvSpPr>
          <p:cNvPr id="3" name="Content Placeholder 2"/>
          <p:cNvSpPr>
            <a:spLocks noGrp="1"/>
          </p:cNvSpPr>
          <p:nvPr>
            <p:ph idx="1"/>
          </p:nvPr>
        </p:nvSpPr>
        <p:spPr/>
        <p:txBody>
          <a:bodyPr/>
          <a:lstStyle/>
          <a:p>
            <a:r>
              <a:rPr lang="en-US" dirty="0"/>
              <a:t>Learning Pathways</a:t>
            </a:r>
          </a:p>
          <a:p>
            <a:pPr lvl="1"/>
            <a:r>
              <a:rPr lang="en-US" dirty="0"/>
              <a:t>Learning targets are organized in a progressive manner</a:t>
            </a:r>
          </a:p>
          <a:p>
            <a:pPr lvl="1"/>
            <a:r>
              <a:rPr lang="en-US" dirty="0"/>
              <a:t>Today’s learning target builds on what was learned yesterday </a:t>
            </a:r>
          </a:p>
          <a:p>
            <a:pPr lvl="1"/>
            <a:r>
              <a:rPr lang="en-US" dirty="0"/>
              <a:t>Today’s learning target sets the stage for what will be learned tomorrow</a:t>
            </a:r>
          </a:p>
          <a:p>
            <a:pPr lvl="1"/>
            <a:r>
              <a:rPr lang="en-US" dirty="0"/>
              <a:t>When combined, learning targets ensure mastery of the curriculum standards</a:t>
            </a:r>
          </a:p>
          <a:p>
            <a:pPr marL="0" indent="0">
              <a:buNone/>
            </a:pPr>
            <a:endParaRPr lang="en-US" dirty="0"/>
          </a:p>
          <a:p>
            <a:endParaRPr lang="en-US" dirty="0"/>
          </a:p>
        </p:txBody>
      </p:sp>
    </p:spTree>
    <p:extLst>
      <p:ext uri="{BB962C8B-B14F-4D97-AF65-F5344CB8AC3E}">
        <p14:creationId xmlns:p14="http://schemas.microsoft.com/office/powerpoint/2010/main" val="511342570"/>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Component 2: Learning Targets</a:t>
            </a:r>
          </a:p>
        </p:txBody>
      </p:sp>
      <p:sp>
        <p:nvSpPr>
          <p:cNvPr id="3" name="Content Placeholder 2"/>
          <p:cNvSpPr>
            <a:spLocks noGrp="1"/>
          </p:cNvSpPr>
          <p:nvPr>
            <p:ph idx="1"/>
          </p:nvPr>
        </p:nvSpPr>
        <p:spPr/>
        <p:txBody>
          <a:bodyPr/>
          <a:lstStyle/>
          <a:p>
            <a:r>
              <a:rPr lang="en-US"/>
              <a:t>Models of Proficient Achievement</a:t>
            </a:r>
          </a:p>
          <a:p>
            <a:pPr lvl="1"/>
            <a:r>
              <a:rPr lang="en-US"/>
              <a:t>In order for students to clearly understand the outcomes of learning targets, it is often advisable to create models of “good work” to show students</a:t>
            </a:r>
          </a:p>
          <a:p>
            <a:pPr lvl="1"/>
            <a:r>
              <a:rPr lang="en-US"/>
              <a:t>These exemplars can be provided or jointly constructed.</a:t>
            </a:r>
          </a:p>
          <a:p>
            <a:pPr lvl="1"/>
            <a:r>
              <a:rPr lang="en-US"/>
              <a:t>They may also be examples of “poor work” that are “improved” upon by the teacher and students.</a:t>
            </a:r>
          </a:p>
          <a:p>
            <a:pPr lvl="1"/>
            <a:r>
              <a:rPr lang="en-US"/>
              <a:t>Students can use these exemplars to guide their work and make necessary improvements</a:t>
            </a:r>
          </a:p>
          <a:p>
            <a:pPr lvl="1"/>
            <a:r>
              <a:rPr lang="en-US"/>
              <a:t>Exemplars can be quite useful when self- and peer-assessing</a:t>
            </a:r>
          </a:p>
        </p:txBody>
      </p:sp>
    </p:spTree>
    <p:extLst>
      <p:ext uri="{BB962C8B-B14F-4D97-AF65-F5344CB8AC3E}">
        <p14:creationId xmlns:p14="http://schemas.microsoft.com/office/powerpoint/2010/main" val="276015941"/>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Take aways</a:t>
            </a:r>
          </a:p>
        </p:txBody>
      </p:sp>
      <p:sp>
        <p:nvSpPr>
          <p:cNvPr id="3" name="Content Placeholder 2"/>
          <p:cNvSpPr>
            <a:spLocks noGrp="1"/>
          </p:cNvSpPr>
          <p:nvPr>
            <p:ph idx="1"/>
          </p:nvPr>
        </p:nvSpPr>
        <p:spPr/>
        <p:txBody>
          <a:bodyPr/>
          <a:lstStyle/>
          <a:p>
            <a:r>
              <a:rPr lang="en-US"/>
              <a:t>Being mindful of this information, what are you taking away that will impact your use of or thinking around learning targets as an essential practice of the formative assessment process?</a:t>
            </a:r>
            <a:endParaRPr lang="en-US" dirty="0"/>
          </a:p>
        </p:txBody>
      </p:sp>
      <p:pic>
        <p:nvPicPr>
          <p:cNvPr id="5" name="Picture 4"/>
          <p:cNvPicPr>
            <a:picLocks noChangeAspect="1"/>
          </p:cNvPicPr>
          <p:nvPr/>
        </p:nvPicPr>
        <p:blipFill>
          <a:blip r:embed="rId2"/>
          <a:stretch>
            <a:fillRect/>
          </a:stretch>
        </p:blipFill>
        <p:spPr>
          <a:xfrm>
            <a:off x="6441932" y="4146804"/>
            <a:ext cx="2466975" cy="1847850"/>
          </a:xfrm>
          <a:prstGeom prst="rect">
            <a:avLst/>
          </a:prstGeom>
        </p:spPr>
      </p:pic>
    </p:spTree>
    <p:extLst>
      <p:ext uri="{BB962C8B-B14F-4D97-AF65-F5344CB8AC3E}">
        <p14:creationId xmlns:p14="http://schemas.microsoft.com/office/powerpoint/2010/main" val="3611192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Activating Prior Knowledge</a:t>
            </a:r>
          </a:p>
        </p:txBody>
      </p:sp>
      <p:sp>
        <p:nvSpPr>
          <p:cNvPr id="3" name="Content Placeholder 2"/>
          <p:cNvSpPr>
            <a:spLocks noGrp="1"/>
          </p:cNvSpPr>
          <p:nvPr>
            <p:ph idx="1"/>
          </p:nvPr>
        </p:nvSpPr>
        <p:spPr/>
        <p:txBody>
          <a:bodyPr/>
          <a:lstStyle/>
          <a:p>
            <a:r>
              <a:rPr lang="en-US"/>
              <a:t>When you think around the process of eliciting evidence of student understanding, what comes to mind?</a:t>
            </a:r>
          </a:p>
          <a:p>
            <a:r>
              <a:rPr lang="en-US"/>
              <a:t>What strategies might you employ?</a:t>
            </a:r>
          </a:p>
          <a:p>
            <a:endParaRPr lang="en-US"/>
          </a:p>
        </p:txBody>
      </p:sp>
      <p:pic>
        <p:nvPicPr>
          <p:cNvPr id="5" name="Picture 4"/>
          <p:cNvPicPr>
            <a:picLocks noChangeAspect="1"/>
          </p:cNvPicPr>
          <p:nvPr/>
        </p:nvPicPr>
        <p:blipFill>
          <a:blip r:embed="rId2"/>
          <a:stretch>
            <a:fillRect/>
          </a:stretch>
        </p:blipFill>
        <p:spPr>
          <a:xfrm>
            <a:off x="6836847" y="4529447"/>
            <a:ext cx="1962150" cy="1219200"/>
          </a:xfrm>
          <a:prstGeom prst="rect">
            <a:avLst/>
          </a:prstGeom>
        </p:spPr>
      </p:pic>
    </p:spTree>
    <p:extLst>
      <p:ext uri="{BB962C8B-B14F-4D97-AF65-F5344CB8AC3E}">
        <p14:creationId xmlns:p14="http://schemas.microsoft.com/office/powerpoint/2010/main" val="3543317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Component 3: Eliciting Evidence of Student Understanding</a:t>
            </a:r>
          </a:p>
        </p:txBody>
      </p:sp>
      <p:sp>
        <p:nvSpPr>
          <p:cNvPr id="3" name="Content Placeholder 2"/>
          <p:cNvSpPr>
            <a:spLocks noGrp="1"/>
          </p:cNvSpPr>
          <p:nvPr>
            <p:ph idx="1"/>
          </p:nvPr>
        </p:nvSpPr>
        <p:spPr/>
        <p:txBody>
          <a:bodyPr/>
          <a:lstStyle/>
          <a:p>
            <a:r>
              <a:rPr lang="en-US"/>
              <a:t>Activating Prior Knowledge</a:t>
            </a:r>
          </a:p>
          <a:p>
            <a:r>
              <a:rPr lang="en-US"/>
              <a:t>Eliciting Evidence of Student Understanding</a:t>
            </a:r>
          </a:p>
          <a:p>
            <a:r>
              <a:rPr lang="en-US"/>
              <a:t>Teacher Questioning Strategies</a:t>
            </a:r>
          </a:p>
          <a:p>
            <a:r>
              <a:rPr lang="en-US"/>
              <a:t>Rationale for Questioning</a:t>
            </a:r>
          </a:p>
        </p:txBody>
      </p:sp>
    </p:spTree>
    <p:extLst>
      <p:ext uri="{BB962C8B-B14F-4D97-AF65-F5344CB8AC3E}">
        <p14:creationId xmlns:p14="http://schemas.microsoft.com/office/powerpoint/2010/main" val="1831973892"/>
      </p:ext>
    </p:extLst>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Component 3: Eliciting Evidence of Student Understanding</a:t>
            </a:r>
          </a:p>
        </p:txBody>
      </p:sp>
      <p:sp>
        <p:nvSpPr>
          <p:cNvPr id="3" name="Content Placeholder 2"/>
          <p:cNvSpPr>
            <a:spLocks noGrp="1"/>
          </p:cNvSpPr>
          <p:nvPr>
            <p:ph idx="1"/>
          </p:nvPr>
        </p:nvSpPr>
        <p:spPr/>
        <p:txBody>
          <a:bodyPr/>
          <a:lstStyle/>
          <a:p>
            <a:r>
              <a:rPr lang="en-US"/>
              <a:t>Activating Prior Knowledge</a:t>
            </a:r>
          </a:p>
          <a:p>
            <a:pPr lvl="1"/>
            <a:r>
              <a:rPr lang="en-US"/>
              <a:t>It is important that teachers help students connect today’s concepts, skills, or processes to their prior knowledge.  </a:t>
            </a:r>
          </a:p>
          <a:p>
            <a:pPr lvl="1"/>
            <a:r>
              <a:rPr lang="en-US"/>
              <a:t>Making these connections can help pave the way for better understanding and begin the self-assessment process.</a:t>
            </a:r>
          </a:p>
          <a:p>
            <a:pPr lvl="1"/>
            <a:r>
              <a:rPr lang="en-US"/>
              <a:t>Teachers can use, concept maps, KWLs, entrance tickets, or other tools to connect today’s learning targets to past knowledge.</a:t>
            </a:r>
          </a:p>
        </p:txBody>
      </p:sp>
    </p:spTree>
    <p:extLst>
      <p:ext uri="{BB962C8B-B14F-4D97-AF65-F5344CB8AC3E}">
        <p14:creationId xmlns:p14="http://schemas.microsoft.com/office/powerpoint/2010/main" val="3801392918"/>
      </p:ext>
    </p:extLst>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Component 3: Eliciting Evidence of Student Understanding</a:t>
            </a:r>
          </a:p>
        </p:txBody>
      </p:sp>
      <p:sp>
        <p:nvSpPr>
          <p:cNvPr id="3" name="Content Placeholder 2"/>
          <p:cNvSpPr>
            <a:spLocks noGrp="1"/>
          </p:cNvSpPr>
          <p:nvPr>
            <p:ph idx="1"/>
          </p:nvPr>
        </p:nvSpPr>
        <p:spPr/>
        <p:txBody>
          <a:bodyPr/>
          <a:lstStyle/>
          <a:p>
            <a:r>
              <a:rPr lang="en-US"/>
              <a:t>Eliciting Evidence of Student Understanding</a:t>
            </a:r>
          </a:p>
          <a:p>
            <a:pPr lvl="1"/>
            <a:r>
              <a:rPr lang="en-US"/>
              <a:t>At a designated (planned) point in the lesson, the teacher must pause to check for student understanding.</a:t>
            </a:r>
          </a:p>
          <a:p>
            <a:pPr lvl="1"/>
            <a:r>
              <a:rPr lang="en-US"/>
              <a:t>The teacher must ensure the tool they use to gather evidence is aligned with the learning target and will give information needed to gauge student learning.</a:t>
            </a:r>
          </a:p>
          <a:p>
            <a:pPr lvl="1"/>
            <a:r>
              <a:rPr lang="en-US"/>
              <a:t>Such tools may include: random questioning, clickers, student conferences, white boards, 3-2-1s, Stop-lighting, Exit Tickets, etc.</a:t>
            </a:r>
          </a:p>
          <a:p>
            <a:pPr lvl="1"/>
            <a:endParaRPr lang="en-US"/>
          </a:p>
          <a:p>
            <a:endParaRPr lang="en-US"/>
          </a:p>
        </p:txBody>
      </p:sp>
    </p:spTree>
    <p:extLst>
      <p:ext uri="{BB962C8B-B14F-4D97-AF65-F5344CB8AC3E}">
        <p14:creationId xmlns:p14="http://schemas.microsoft.com/office/powerpoint/2010/main" val="891747508"/>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Tools List?</a:t>
            </a:r>
          </a:p>
        </p:txBody>
      </p:sp>
      <p:pic>
        <p:nvPicPr>
          <p:cNvPr id="5" name="Content Placeholder 4"/>
          <p:cNvPicPr>
            <a:picLocks noGrp="1" noChangeAspect="1"/>
          </p:cNvPicPr>
          <p:nvPr>
            <p:ph idx="1"/>
          </p:nvPr>
        </p:nvPicPr>
        <p:blipFill>
          <a:blip r:embed="rId2"/>
          <a:stretch>
            <a:fillRect/>
          </a:stretch>
        </p:blipFill>
        <p:spPr>
          <a:xfrm>
            <a:off x="226306" y="1067769"/>
            <a:ext cx="5956300" cy="1752600"/>
          </a:xfrm>
        </p:spPr>
      </p:pic>
      <p:pic>
        <p:nvPicPr>
          <p:cNvPr id="6" name="Picture 5"/>
          <p:cNvPicPr>
            <a:picLocks noChangeAspect="1"/>
          </p:cNvPicPr>
          <p:nvPr/>
        </p:nvPicPr>
        <p:blipFill>
          <a:blip r:embed="rId3"/>
          <a:stretch>
            <a:fillRect/>
          </a:stretch>
        </p:blipFill>
        <p:spPr>
          <a:xfrm>
            <a:off x="4050519" y="2820369"/>
            <a:ext cx="7644770" cy="3248446"/>
          </a:xfrm>
          <a:prstGeom prst="rect">
            <a:avLst/>
          </a:prstGeom>
        </p:spPr>
      </p:pic>
    </p:spTree>
    <p:extLst>
      <p:ext uri="{BB962C8B-B14F-4D97-AF65-F5344CB8AC3E}">
        <p14:creationId xmlns:p14="http://schemas.microsoft.com/office/powerpoint/2010/main" val="3820921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6"/>
          <p:cNvSpPr>
            <a:spLocks noGrp="1"/>
          </p:cNvSpPr>
          <p:nvPr>
            <p:ph type="title"/>
          </p:nvPr>
        </p:nvSpPr>
        <p:spPr/>
        <p:txBody>
          <a:bodyPr/>
          <a:lstStyle/>
          <a:p>
            <a:r>
              <a:rPr lang="en-US"/>
              <a:t>Caution!!!!</a:t>
            </a:r>
          </a:p>
        </p:txBody>
      </p:sp>
      <p:sp>
        <p:nvSpPr>
          <p:cNvPr id="105474" name="Rectangle 3"/>
          <p:cNvSpPr>
            <a:spLocks noGrp="1" noChangeArrowheads="1"/>
          </p:cNvSpPr>
          <p:nvPr>
            <p:ph idx="1"/>
          </p:nvPr>
        </p:nvSpPr>
        <p:spPr/>
        <p:txBody>
          <a:bodyPr/>
          <a:lstStyle/>
          <a:p>
            <a:pPr marL="0" indent="0">
              <a:buNone/>
            </a:pPr>
            <a:r>
              <a:rPr lang="en-US" dirty="0"/>
              <a:t>“…We must keep in mind, however, that educators will not achieve the benefits of formative assessment for learning simply by implementing a string of promising techniques [tools] or by using them mechanistically.”  </a:t>
            </a:r>
          </a:p>
          <a:p>
            <a:pPr marL="0" indent="0">
              <a:buNone/>
            </a:pPr>
            <a:r>
              <a:rPr lang="en-US" dirty="0"/>
              <a:t>      </a:t>
            </a:r>
          </a:p>
          <a:p>
            <a:pPr marL="0" indent="0">
              <a:buNone/>
            </a:pPr>
            <a:r>
              <a:rPr lang="en-US" dirty="0"/>
              <a:t>           — Lorrie Shepard, 2005</a:t>
            </a:r>
          </a:p>
        </p:txBody>
      </p:sp>
    </p:spTree>
    <p:extLst>
      <p:ext uri="{BB962C8B-B14F-4D97-AF65-F5344CB8AC3E}">
        <p14:creationId xmlns:p14="http://schemas.microsoft.com/office/powerpoint/2010/main" val="4256388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01BF5-C5AD-BF43-A1F0-C1F00A0FC62E}"/>
              </a:ext>
            </a:extLst>
          </p:cNvPr>
          <p:cNvSpPr>
            <a:spLocks noGrp="1"/>
          </p:cNvSpPr>
          <p:nvPr>
            <p:ph type="ctrTitle"/>
          </p:nvPr>
        </p:nvSpPr>
        <p:spPr/>
        <p:txBody>
          <a:bodyPr/>
          <a:lstStyle/>
          <a:p>
            <a:r>
              <a:rPr lang="en-US" dirty="0"/>
              <a:t>A Deep Dive into the Formative Assessment Process</a:t>
            </a:r>
          </a:p>
        </p:txBody>
      </p:sp>
      <p:sp>
        <p:nvSpPr>
          <p:cNvPr id="3" name="Subtitle 2">
            <a:extLst>
              <a:ext uri="{FF2B5EF4-FFF2-40B4-BE49-F238E27FC236}">
                <a16:creationId xmlns:a16="http://schemas.microsoft.com/office/drawing/2014/main" id="{8B471E50-E75E-A441-AF8A-0F8800B1DBFB}"/>
              </a:ext>
            </a:extLst>
          </p:cNvPr>
          <p:cNvSpPr>
            <a:spLocks noGrp="1"/>
          </p:cNvSpPr>
          <p:nvPr>
            <p:ph type="subTitle" idx="1"/>
          </p:nvPr>
        </p:nvSpPr>
        <p:spPr/>
        <p:txBody>
          <a:bodyPr>
            <a:normAutofit/>
          </a:bodyPr>
          <a:lstStyle/>
          <a:p>
            <a:r>
              <a:rPr lang="en-US" sz="3200" dirty="0"/>
              <a:t>Otherwise known as </a:t>
            </a:r>
            <a:r>
              <a:rPr lang="en-US" sz="3200" i="1" dirty="0"/>
              <a:t>Assessment FOR Learning</a:t>
            </a:r>
          </a:p>
        </p:txBody>
      </p:sp>
    </p:spTree>
    <p:extLst>
      <p:ext uri="{BB962C8B-B14F-4D97-AF65-F5344CB8AC3E}">
        <p14:creationId xmlns:p14="http://schemas.microsoft.com/office/powerpoint/2010/main" val="26148204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Component 3: Eliciting Evidence of Student Understanding</a:t>
            </a:r>
          </a:p>
        </p:txBody>
      </p:sp>
      <p:sp>
        <p:nvSpPr>
          <p:cNvPr id="3" name="Content Placeholder 2"/>
          <p:cNvSpPr>
            <a:spLocks noGrp="1"/>
          </p:cNvSpPr>
          <p:nvPr>
            <p:ph idx="1"/>
          </p:nvPr>
        </p:nvSpPr>
        <p:spPr/>
        <p:txBody>
          <a:bodyPr/>
          <a:lstStyle/>
          <a:p>
            <a:r>
              <a:rPr lang="en-US"/>
              <a:t>Teacher Questioning Strategies</a:t>
            </a:r>
          </a:p>
          <a:p>
            <a:pPr lvl="1"/>
            <a:r>
              <a:rPr lang="en-US"/>
              <a:t>Questioning is an excellent way to determine if students are understanding learning targets</a:t>
            </a:r>
          </a:p>
          <a:p>
            <a:pPr lvl="1"/>
            <a:r>
              <a:rPr lang="en-US"/>
              <a:t>Teachers use call sticks to garner answers from their students</a:t>
            </a:r>
          </a:p>
          <a:p>
            <a:pPr lvl="1"/>
            <a:r>
              <a:rPr lang="en-US"/>
              <a:t>Teachers ask clarifying and probing questions of students and ask them to explain how they arrived at their answers whether the answer is right or incorrect</a:t>
            </a:r>
          </a:p>
          <a:p>
            <a:pPr lvl="1"/>
            <a:r>
              <a:rPr lang="en-US"/>
              <a:t>Students begin to connect their thinking to each others and as a result ask additional follow up questions.</a:t>
            </a:r>
          </a:p>
          <a:p>
            <a:endParaRPr lang="en-US"/>
          </a:p>
        </p:txBody>
      </p:sp>
    </p:spTree>
    <p:extLst>
      <p:ext uri="{BB962C8B-B14F-4D97-AF65-F5344CB8AC3E}">
        <p14:creationId xmlns:p14="http://schemas.microsoft.com/office/powerpoint/2010/main" val="1795793291"/>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Component 3: Eliciting Evidence of Student Understanding</a:t>
            </a:r>
          </a:p>
        </p:txBody>
      </p:sp>
      <p:sp>
        <p:nvSpPr>
          <p:cNvPr id="3" name="Content Placeholder 2"/>
          <p:cNvSpPr>
            <a:spLocks noGrp="1"/>
          </p:cNvSpPr>
          <p:nvPr>
            <p:ph idx="1"/>
          </p:nvPr>
        </p:nvSpPr>
        <p:spPr/>
        <p:txBody>
          <a:bodyPr/>
          <a:lstStyle/>
          <a:p>
            <a:r>
              <a:rPr lang="en-US"/>
              <a:t>Rationale for Questioning</a:t>
            </a:r>
          </a:p>
          <a:p>
            <a:pPr lvl="1"/>
            <a:r>
              <a:rPr lang="en-US"/>
              <a:t>Every question asked should be a “question worth asking”.  If the question is good for delivering content it is also helpful in checking student understanding</a:t>
            </a:r>
          </a:p>
          <a:p>
            <a:pPr lvl="1"/>
            <a:r>
              <a:rPr lang="en-US"/>
              <a:t>Teachers monitor the understanding of the class as a whole based on their answers to questions, but also need to make note of individual responses.</a:t>
            </a:r>
          </a:p>
          <a:p>
            <a:endParaRPr lang="en-US"/>
          </a:p>
          <a:p>
            <a:endParaRPr lang="en-US"/>
          </a:p>
        </p:txBody>
      </p:sp>
    </p:spTree>
    <p:extLst>
      <p:ext uri="{BB962C8B-B14F-4D97-AF65-F5344CB8AC3E}">
        <p14:creationId xmlns:p14="http://schemas.microsoft.com/office/powerpoint/2010/main" val="1492711463"/>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Take aways</a:t>
            </a:r>
          </a:p>
        </p:txBody>
      </p:sp>
      <p:sp>
        <p:nvSpPr>
          <p:cNvPr id="3" name="Content Placeholder 2"/>
          <p:cNvSpPr>
            <a:spLocks noGrp="1"/>
          </p:cNvSpPr>
          <p:nvPr>
            <p:ph idx="1"/>
          </p:nvPr>
        </p:nvSpPr>
        <p:spPr/>
        <p:txBody>
          <a:bodyPr/>
          <a:lstStyle/>
          <a:p>
            <a:r>
              <a:rPr lang="en-US"/>
              <a:t>Being mindful of this information, what are you taking away that will impact your use of or thinking around eliciting evidence of student understanding as an essential practice of the formative assessment process?</a:t>
            </a:r>
          </a:p>
          <a:p>
            <a:endParaRPr lang="en-US"/>
          </a:p>
          <a:p>
            <a:endParaRPr lang="en-US" dirty="0"/>
          </a:p>
        </p:txBody>
      </p:sp>
      <p:pic>
        <p:nvPicPr>
          <p:cNvPr id="5" name="Picture 4"/>
          <p:cNvPicPr>
            <a:picLocks noChangeAspect="1"/>
          </p:cNvPicPr>
          <p:nvPr/>
        </p:nvPicPr>
        <p:blipFill>
          <a:blip r:embed="rId2"/>
          <a:stretch>
            <a:fillRect/>
          </a:stretch>
        </p:blipFill>
        <p:spPr>
          <a:xfrm>
            <a:off x="6441932" y="4146804"/>
            <a:ext cx="2466975" cy="1847850"/>
          </a:xfrm>
          <a:prstGeom prst="rect">
            <a:avLst/>
          </a:prstGeom>
        </p:spPr>
      </p:pic>
    </p:spTree>
    <p:extLst>
      <p:ext uri="{BB962C8B-B14F-4D97-AF65-F5344CB8AC3E}">
        <p14:creationId xmlns:p14="http://schemas.microsoft.com/office/powerpoint/2010/main" val="1919388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Activating Prior Knowledge</a:t>
            </a:r>
          </a:p>
        </p:txBody>
      </p:sp>
      <p:sp>
        <p:nvSpPr>
          <p:cNvPr id="3" name="Content Placeholder 2"/>
          <p:cNvSpPr>
            <a:spLocks noGrp="1"/>
          </p:cNvSpPr>
          <p:nvPr>
            <p:ph idx="1"/>
          </p:nvPr>
        </p:nvSpPr>
        <p:spPr/>
        <p:txBody>
          <a:bodyPr/>
          <a:lstStyle/>
          <a:p>
            <a:r>
              <a:rPr lang="en-US"/>
              <a:t>How might you define feedback in your classroom?</a:t>
            </a:r>
          </a:p>
          <a:p>
            <a:r>
              <a:rPr lang="en-US"/>
              <a:t>How are students involved in the feedback loop?</a:t>
            </a:r>
          </a:p>
        </p:txBody>
      </p:sp>
      <p:pic>
        <p:nvPicPr>
          <p:cNvPr id="5" name="Picture 4"/>
          <p:cNvPicPr>
            <a:picLocks noChangeAspect="1"/>
          </p:cNvPicPr>
          <p:nvPr/>
        </p:nvPicPr>
        <p:blipFill>
          <a:blip r:embed="rId2"/>
          <a:stretch>
            <a:fillRect/>
          </a:stretch>
        </p:blipFill>
        <p:spPr>
          <a:xfrm>
            <a:off x="5985844" y="3994315"/>
            <a:ext cx="2524125" cy="1809750"/>
          </a:xfrm>
          <a:prstGeom prst="rect">
            <a:avLst/>
          </a:prstGeom>
        </p:spPr>
      </p:pic>
    </p:spTree>
    <p:extLst>
      <p:ext uri="{BB962C8B-B14F-4D97-AF65-F5344CB8AC3E}">
        <p14:creationId xmlns:p14="http://schemas.microsoft.com/office/powerpoint/2010/main" val="1738705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Component 4: Formative Feedback</a:t>
            </a:r>
          </a:p>
        </p:txBody>
      </p:sp>
      <p:sp>
        <p:nvSpPr>
          <p:cNvPr id="3" name="Content Placeholder 2"/>
          <p:cNvSpPr>
            <a:spLocks noGrp="1"/>
          </p:cNvSpPr>
          <p:nvPr>
            <p:ph idx="1"/>
          </p:nvPr>
        </p:nvSpPr>
        <p:spPr/>
        <p:txBody>
          <a:bodyPr>
            <a:normAutofit/>
          </a:bodyPr>
          <a:lstStyle/>
          <a:p>
            <a:pPr marL="338138" indent="-338138"/>
            <a:r>
              <a:rPr lang="en-US"/>
              <a:t>Feedback from the Teacher</a:t>
            </a:r>
          </a:p>
          <a:p>
            <a:pPr marL="338138" indent="-338138"/>
            <a:r>
              <a:rPr lang="en-US"/>
              <a:t>Feedback from Peers</a:t>
            </a:r>
          </a:p>
          <a:p>
            <a:pPr marL="338138" indent="-338138"/>
            <a:r>
              <a:rPr lang="en-US"/>
              <a:t>Student Self-Assessment</a:t>
            </a:r>
          </a:p>
        </p:txBody>
      </p:sp>
    </p:spTree>
    <p:extLst>
      <p:ext uri="{BB962C8B-B14F-4D97-AF65-F5344CB8AC3E}">
        <p14:creationId xmlns:p14="http://schemas.microsoft.com/office/powerpoint/2010/main" val="2935389397"/>
      </p:ext>
    </p:extLst>
  </p:cSld>
  <p:clrMapOvr>
    <a:masterClrMapping/>
  </p:clrMapOvr>
  <p:transition spd="med">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Component 4: Formative Feedback</a:t>
            </a:r>
          </a:p>
        </p:txBody>
      </p:sp>
      <p:sp>
        <p:nvSpPr>
          <p:cNvPr id="3" name="Content Placeholder 2"/>
          <p:cNvSpPr>
            <a:spLocks noGrp="1"/>
          </p:cNvSpPr>
          <p:nvPr>
            <p:ph idx="1"/>
          </p:nvPr>
        </p:nvSpPr>
        <p:spPr/>
        <p:txBody>
          <a:bodyPr>
            <a:normAutofit/>
          </a:bodyPr>
          <a:lstStyle/>
          <a:p>
            <a:pPr marL="338138" indent="-338138"/>
            <a:r>
              <a:rPr lang="en-US" sz="3600"/>
              <a:t>Feedback from the Teacher</a:t>
            </a:r>
          </a:p>
          <a:p>
            <a:pPr marL="744538" lvl="1" indent="-379413"/>
            <a:r>
              <a:rPr lang="en-US"/>
              <a:t>Feedback must be descriptive and actionable</a:t>
            </a:r>
          </a:p>
          <a:p>
            <a:pPr marL="744538" lvl="1" indent="-379413"/>
            <a:r>
              <a:rPr lang="en-US"/>
              <a:t>It must be related to the learning target and criteria of success</a:t>
            </a:r>
          </a:p>
          <a:p>
            <a:pPr marL="744538" lvl="1" indent="-379413"/>
            <a:r>
              <a:rPr lang="en-US"/>
              <a:t>Feedback must focus on both the outcome and the process of learning</a:t>
            </a:r>
          </a:p>
          <a:p>
            <a:pPr marL="744538" lvl="1" indent="-379413"/>
            <a:r>
              <a:rPr lang="en-US"/>
              <a:t>Students must have the opportunity to use and learn from the feedback </a:t>
            </a:r>
          </a:p>
          <a:p>
            <a:pPr marL="744538" lvl="1" indent="-379413"/>
            <a:r>
              <a:rPr lang="en-US"/>
              <a:t>Teachers monitor the student’s understanding of the feedback and scaffold their revisions.</a:t>
            </a:r>
          </a:p>
        </p:txBody>
      </p:sp>
    </p:spTree>
    <p:extLst>
      <p:ext uri="{BB962C8B-B14F-4D97-AF65-F5344CB8AC3E}">
        <p14:creationId xmlns:p14="http://schemas.microsoft.com/office/powerpoint/2010/main" val="3451617871"/>
      </p:ext>
    </p:extLst>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Component 4: Formative Feedback</a:t>
            </a:r>
          </a:p>
        </p:txBody>
      </p:sp>
      <p:sp>
        <p:nvSpPr>
          <p:cNvPr id="3" name="Content Placeholder 2"/>
          <p:cNvSpPr>
            <a:spLocks noGrp="1"/>
          </p:cNvSpPr>
          <p:nvPr>
            <p:ph idx="1"/>
          </p:nvPr>
        </p:nvSpPr>
        <p:spPr/>
        <p:txBody>
          <a:bodyPr>
            <a:normAutofit/>
          </a:bodyPr>
          <a:lstStyle/>
          <a:p>
            <a:pPr marL="338138" indent="-338138"/>
            <a:r>
              <a:rPr lang="en-US" sz="3600"/>
              <a:t>Feedback</a:t>
            </a:r>
            <a:r>
              <a:rPr lang="en-US" sz="4000"/>
              <a:t> from Peers</a:t>
            </a:r>
            <a:endParaRPr lang="en-US" sz="3200"/>
          </a:p>
          <a:p>
            <a:pPr marL="693738" lvl="1" indent="-300038"/>
            <a:r>
              <a:rPr lang="en-US"/>
              <a:t>Students engage in peer assessment and become activators of thinking for one another</a:t>
            </a:r>
          </a:p>
          <a:p>
            <a:pPr marL="693738" lvl="1" indent="-300038"/>
            <a:r>
              <a:rPr lang="en-US"/>
              <a:t>Students are provided supports, such as rubrics or other success criteria formats, to help them engage in the process</a:t>
            </a:r>
          </a:p>
          <a:p>
            <a:pPr marL="693738" lvl="1" indent="-300038"/>
            <a:r>
              <a:rPr lang="en-US"/>
              <a:t>Models of student performance can assist students as well</a:t>
            </a:r>
          </a:p>
          <a:p>
            <a:pPr marL="693738" lvl="1" indent="-300038"/>
            <a:r>
              <a:rPr lang="en-US"/>
              <a:t>By engaging in this process, students not only help one another, they also have the opportunity to refine and deepen their own thinking.</a:t>
            </a:r>
          </a:p>
          <a:p>
            <a:pPr marL="0" indent="0">
              <a:buNone/>
            </a:pPr>
            <a:endParaRPr lang="en-US"/>
          </a:p>
          <a:p>
            <a:endParaRPr lang="en-US"/>
          </a:p>
        </p:txBody>
      </p:sp>
    </p:spTree>
    <p:extLst>
      <p:ext uri="{BB962C8B-B14F-4D97-AF65-F5344CB8AC3E}">
        <p14:creationId xmlns:p14="http://schemas.microsoft.com/office/powerpoint/2010/main" val="1667860387"/>
      </p:ext>
    </p:extLst>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Component 4: Formative Feedback</a:t>
            </a:r>
          </a:p>
        </p:txBody>
      </p:sp>
      <p:sp>
        <p:nvSpPr>
          <p:cNvPr id="3" name="Content Placeholder 2"/>
          <p:cNvSpPr>
            <a:spLocks noGrp="1"/>
          </p:cNvSpPr>
          <p:nvPr>
            <p:ph idx="1"/>
          </p:nvPr>
        </p:nvSpPr>
        <p:spPr/>
        <p:txBody>
          <a:bodyPr>
            <a:noAutofit/>
          </a:bodyPr>
          <a:lstStyle/>
          <a:p>
            <a:pPr marL="338138" indent="-338138"/>
            <a:r>
              <a:rPr lang="en-US" sz="3600"/>
              <a:t>Student Self-Assessment</a:t>
            </a:r>
          </a:p>
          <a:p>
            <a:pPr marL="744538" lvl="1" indent="-350838"/>
            <a:r>
              <a:rPr lang="en-US"/>
              <a:t>Feedback is used to engage students as they become self assessors</a:t>
            </a:r>
          </a:p>
          <a:p>
            <a:pPr marL="744538" lvl="1" indent="-350838"/>
            <a:r>
              <a:rPr lang="en-US"/>
              <a:t>Students may use a rubric, model, or other success criteria to determine where they are in relation to mastery of the learning target</a:t>
            </a:r>
          </a:p>
          <a:p>
            <a:pPr marL="744538" lvl="1" indent="-350838"/>
            <a:r>
              <a:rPr lang="en-US"/>
              <a:t>Armed with this knowledge, they then plan revisions for their work and set goals for future learning</a:t>
            </a:r>
          </a:p>
          <a:p>
            <a:pPr marL="744538" lvl="1" indent="-350838"/>
            <a:r>
              <a:rPr lang="en-US"/>
              <a:t>Teachers monitor this process and provide scaffolds as necessary</a:t>
            </a:r>
          </a:p>
        </p:txBody>
      </p:sp>
    </p:spTree>
    <p:extLst>
      <p:ext uri="{BB962C8B-B14F-4D97-AF65-F5344CB8AC3E}">
        <p14:creationId xmlns:p14="http://schemas.microsoft.com/office/powerpoint/2010/main" val="2733935058"/>
      </p:ext>
    </p:extLst>
  </p:cSld>
  <p:clrMapOvr>
    <a:masterClrMapping/>
  </p:clrMapOvr>
  <p:transition spd="med">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Take aways</a:t>
            </a:r>
          </a:p>
        </p:txBody>
      </p:sp>
      <p:sp>
        <p:nvSpPr>
          <p:cNvPr id="3" name="Content Placeholder 2"/>
          <p:cNvSpPr>
            <a:spLocks noGrp="1"/>
          </p:cNvSpPr>
          <p:nvPr>
            <p:ph idx="1"/>
          </p:nvPr>
        </p:nvSpPr>
        <p:spPr/>
        <p:txBody>
          <a:bodyPr/>
          <a:lstStyle/>
          <a:p>
            <a:r>
              <a:rPr lang="en-US"/>
              <a:t>Being mindful of this information, what are you taking away that will impact your use of or thinking around formative feedback as an essential practice of the formative assessment process?</a:t>
            </a:r>
          </a:p>
          <a:p>
            <a:endParaRPr lang="en-US" dirty="0"/>
          </a:p>
        </p:txBody>
      </p:sp>
      <p:pic>
        <p:nvPicPr>
          <p:cNvPr id="5" name="Picture 4"/>
          <p:cNvPicPr>
            <a:picLocks noChangeAspect="1"/>
          </p:cNvPicPr>
          <p:nvPr/>
        </p:nvPicPr>
        <p:blipFill>
          <a:blip r:embed="rId2"/>
          <a:stretch>
            <a:fillRect/>
          </a:stretch>
        </p:blipFill>
        <p:spPr>
          <a:xfrm>
            <a:off x="6441932" y="4146804"/>
            <a:ext cx="2466975" cy="1847850"/>
          </a:xfrm>
          <a:prstGeom prst="rect">
            <a:avLst/>
          </a:prstGeom>
        </p:spPr>
      </p:pic>
    </p:spTree>
    <p:extLst>
      <p:ext uri="{BB962C8B-B14F-4D97-AF65-F5344CB8AC3E}">
        <p14:creationId xmlns:p14="http://schemas.microsoft.com/office/powerpoint/2010/main" val="1492524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Activating Prior Knowledge</a:t>
            </a:r>
          </a:p>
        </p:txBody>
      </p:sp>
      <p:sp>
        <p:nvSpPr>
          <p:cNvPr id="3" name="Content Placeholder 2"/>
          <p:cNvSpPr>
            <a:spLocks noGrp="1"/>
          </p:cNvSpPr>
          <p:nvPr>
            <p:ph idx="1"/>
          </p:nvPr>
        </p:nvSpPr>
        <p:spPr/>
        <p:txBody>
          <a:bodyPr>
            <a:normAutofit/>
          </a:bodyPr>
          <a:lstStyle/>
          <a:p>
            <a:r>
              <a:rPr lang="en-US"/>
              <a:t>Adjusting instruction and learning is not easy…what might be some practices you currently use to help redirect students and move them along the learning progression to proficiency?</a:t>
            </a:r>
          </a:p>
        </p:txBody>
      </p:sp>
      <p:pic>
        <p:nvPicPr>
          <p:cNvPr id="5" name="Picture 4"/>
          <p:cNvPicPr>
            <a:picLocks noChangeAspect="1"/>
          </p:cNvPicPr>
          <p:nvPr/>
        </p:nvPicPr>
        <p:blipFill>
          <a:blip r:embed="rId2"/>
          <a:stretch>
            <a:fillRect/>
          </a:stretch>
        </p:blipFill>
        <p:spPr>
          <a:xfrm>
            <a:off x="6615732" y="4029076"/>
            <a:ext cx="2143125" cy="2143125"/>
          </a:xfrm>
          <a:prstGeom prst="rect">
            <a:avLst/>
          </a:prstGeom>
        </p:spPr>
      </p:pic>
    </p:spTree>
    <p:extLst>
      <p:ext uri="{BB962C8B-B14F-4D97-AF65-F5344CB8AC3E}">
        <p14:creationId xmlns:p14="http://schemas.microsoft.com/office/powerpoint/2010/main" val="501513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1524000" y="1131095"/>
            <a:ext cx="9144000" cy="4307681"/>
          </a:xfrm>
        </p:spPr>
        <p:txBody>
          <a:bodyPr>
            <a:normAutofit/>
          </a:bodyPr>
          <a:lstStyle/>
          <a:p>
            <a:pPr algn="ctr"/>
            <a:r>
              <a:rPr lang="en-US" sz="4050" dirty="0">
                <a:latin typeface="+mn-lt"/>
              </a:rPr>
              <a:t>ASSESSMENT is the process of gathering evidence of student learning for the purpose of informing educational decisions</a:t>
            </a:r>
          </a:p>
        </p:txBody>
      </p:sp>
    </p:spTree>
    <p:extLst>
      <p:ext uri="{BB962C8B-B14F-4D97-AF65-F5344CB8AC3E}">
        <p14:creationId xmlns:p14="http://schemas.microsoft.com/office/powerpoint/2010/main" val="1025626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Component 5: Instructional and Learning Decisions</a:t>
            </a:r>
          </a:p>
        </p:txBody>
      </p:sp>
      <p:sp>
        <p:nvSpPr>
          <p:cNvPr id="3" name="Content Placeholder 2"/>
          <p:cNvSpPr>
            <a:spLocks noGrp="1"/>
          </p:cNvSpPr>
          <p:nvPr>
            <p:ph idx="1"/>
          </p:nvPr>
        </p:nvSpPr>
        <p:spPr/>
        <p:txBody>
          <a:bodyPr>
            <a:normAutofit/>
          </a:bodyPr>
          <a:lstStyle/>
          <a:p>
            <a:pPr marL="338138" indent="-338138"/>
            <a:r>
              <a:rPr lang="en-US"/>
              <a:t>Adjustments to Teaching</a:t>
            </a:r>
          </a:p>
          <a:p>
            <a:pPr marL="338138" indent="-338138"/>
            <a:r>
              <a:rPr lang="en-US"/>
              <a:t>Adjustments to Learning</a:t>
            </a:r>
          </a:p>
        </p:txBody>
      </p:sp>
    </p:spTree>
    <p:extLst>
      <p:ext uri="{BB962C8B-B14F-4D97-AF65-F5344CB8AC3E}">
        <p14:creationId xmlns:p14="http://schemas.microsoft.com/office/powerpoint/2010/main" val="1560286378"/>
      </p:ext>
    </p:extLst>
  </p:cSld>
  <p:clrMapOvr>
    <a:masterClrMapping/>
  </p:clrMapOvr>
  <p:transition spd="med">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Component 5: Instructional and Learning Decisions</a:t>
            </a:r>
          </a:p>
        </p:txBody>
      </p:sp>
      <p:sp>
        <p:nvSpPr>
          <p:cNvPr id="3" name="Content Placeholder 2"/>
          <p:cNvSpPr>
            <a:spLocks noGrp="1"/>
          </p:cNvSpPr>
          <p:nvPr>
            <p:ph idx="1"/>
          </p:nvPr>
        </p:nvSpPr>
        <p:spPr/>
        <p:txBody>
          <a:bodyPr>
            <a:normAutofit/>
          </a:bodyPr>
          <a:lstStyle/>
          <a:p>
            <a:pPr marL="338138" indent="-338138"/>
            <a:r>
              <a:rPr lang="en-US" sz="4000"/>
              <a:t>Adjustments to Teaching</a:t>
            </a:r>
            <a:endParaRPr lang="en-US"/>
          </a:p>
          <a:p>
            <a:pPr marL="744538" lvl="1" indent="-350838"/>
            <a:r>
              <a:rPr lang="en-US"/>
              <a:t>Based on the evidence collected, teachers may need to adjust their instructional practices to ensure understanding for all.  </a:t>
            </a:r>
          </a:p>
          <a:p>
            <a:pPr marL="744538" lvl="1" indent="-350838"/>
            <a:r>
              <a:rPr lang="en-US"/>
              <a:t>This can be done in a variety of ways	</a:t>
            </a:r>
          </a:p>
        </p:txBody>
      </p:sp>
    </p:spTree>
    <p:extLst>
      <p:ext uri="{BB962C8B-B14F-4D97-AF65-F5344CB8AC3E}">
        <p14:creationId xmlns:p14="http://schemas.microsoft.com/office/powerpoint/2010/main" val="620378695"/>
      </p:ext>
    </p:extLst>
  </p:cSld>
  <p:clrMapOvr>
    <a:masterClrMapping/>
  </p:clrMapOvr>
  <p:transition spd="med">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Component 5: Instructional and Learning Decisions</a:t>
            </a:r>
          </a:p>
        </p:txBody>
      </p:sp>
      <p:sp>
        <p:nvSpPr>
          <p:cNvPr id="3" name="Content Placeholder 2"/>
          <p:cNvSpPr>
            <a:spLocks noGrp="1"/>
          </p:cNvSpPr>
          <p:nvPr>
            <p:ph idx="1"/>
          </p:nvPr>
        </p:nvSpPr>
        <p:spPr/>
        <p:txBody>
          <a:bodyPr/>
          <a:lstStyle/>
          <a:p>
            <a:r>
              <a:rPr lang="en-US"/>
              <a:t>Adjustments to Learning</a:t>
            </a:r>
          </a:p>
          <a:p>
            <a:pPr lvl="1"/>
            <a:r>
              <a:rPr lang="en-US"/>
              <a:t>Often times, it may be necessary to work with individual students to help them alter their learning tactics</a:t>
            </a:r>
          </a:p>
          <a:p>
            <a:pPr lvl="1"/>
            <a:r>
              <a:rPr lang="en-US"/>
              <a:t>Adjustments to learning tactics may include several different tactics</a:t>
            </a:r>
          </a:p>
          <a:p>
            <a:endParaRPr lang="en-US"/>
          </a:p>
          <a:p>
            <a:endParaRPr lang="en-US"/>
          </a:p>
        </p:txBody>
      </p:sp>
    </p:spTree>
    <p:extLst>
      <p:ext uri="{BB962C8B-B14F-4D97-AF65-F5344CB8AC3E}">
        <p14:creationId xmlns:p14="http://schemas.microsoft.com/office/powerpoint/2010/main" val="4039291654"/>
      </p:ext>
    </p:extLst>
  </p:cSld>
  <p:clrMapOvr>
    <a:masterClrMapping/>
  </p:clrMapOvr>
  <p:transition spd="med">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Take </a:t>
            </a:r>
            <a:r>
              <a:rPr lang="en-US" err="1"/>
              <a:t>aways</a:t>
            </a:r>
            <a:endParaRPr lang="en-US"/>
          </a:p>
        </p:txBody>
      </p:sp>
      <p:sp>
        <p:nvSpPr>
          <p:cNvPr id="3" name="Content Placeholder 2"/>
          <p:cNvSpPr>
            <a:spLocks noGrp="1"/>
          </p:cNvSpPr>
          <p:nvPr>
            <p:ph idx="1"/>
          </p:nvPr>
        </p:nvSpPr>
        <p:spPr/>
        <p:txBody>
          <a:bodyPr>
            <a:normAutofit/>
          </a:bodyPr>
          <a:lstStyle/>
          <a:p>
            <a:r>
              <a:rPr lang="en-US" dirty="0"/>
              <a:t>Being mindful of this information, what are you taking away that will impact your use of or thinking around adjustment to teaching and learning as essential practices of the formative assessment process?</a:t>
            </a:r>
          </a:p>
          <a:p>
            <a:endParaRPr lang="en-US" dirty="0"/>
          </a:p>
        </p:txBody>
      </p:sp>
      <p:pic>
        <p:nvPicPr>
          <p:cNvPr id="5" name="Picture 4"/>
          <p:cNvPicPr>
            <a:picLocks noChangeAspect="1"/>
          </p:cNvPicPr>
          <p:nvPr/>
        </p:nvPicPr>
        <p:blipFill>
          <a:blip r:embed="rId2"/>
          <a:stretch>
            <a:fillRect/>
          </a:stretch>
        </p:blipFill>
        <p:spPr>
          <a:xfrm>
            <a:off x="6441932" y="4146804"/>
            <a:ext cx="2466975" cy="1847850"/>
          </a:xfrm>
          <a:prstGeom prst="rect">
            <a:avLst/>
          </a:prstGeom>
        </p:spPr>
      </p:pic>
    </p:spTree>
    <p:extLst>
      <p:ext uri="{BB962C8B-B14F-4D97-AF65-F5344CB8AC3E}">
        <p14:creationId xmlns:p14="http://schemas.microsoft.com/office/powerpoint/2010/main" val="872526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Final Thoughts</a:t>
            </a:r>
          </a:p>
        </p:txBody>
      </p:sp>
      <p:sp>
        <p:nvSpPr>
          <p:cNvPr id="3" name="Content Placeholder 2"/>
          <p:cNvSpPr>
            <a:spLocks noGrp="1"/>
          </p:cNvSpPr>
          <p:nvPr>
            <p:ph sz="half" idx="1"/>
          </p:nvPr>
        </p:nvSpPr>
        <p:spPr>
          <a:xfrm>
            <a:off x="270933" y="982133"/>
            <a:ext cx="7258756" cy="5194830"/>
          </a:xfrm>
        </p:spPr>
        <p:txBody>
          <a:bodyPr>
            <a:normAutofit/>
          </a:bodyPr>
          <a:lstStyle/>
          <a:p>
            <a:r>
              <a:rPr lang="en-US" dirty="0"/>
              <a:t>Formative assessment is a proven strategy for improving learning for all students, including students with disabilities.</a:t>
            </a:r>
          </a:p>
          <a:p>
            <a:r>
              <a:rPr lang="en-US" dirty="0"/>
              <a:t>When formative assessment is used well, the lines between instruction, assessment, and learning blur.</a:t>
            </a:r>
          </a:p>
          <a:p>
            <a:r>
              <a:rPr lang="en-US" dirty="0"/>
              <a:t>Students who generate and evaluate evidence of their own learning feel more in control of their learning, and have the knowledge to help make learning happen.</a:t>
            </a:r>
          </a:p>
        </p:txBody>
      </p:sp>
      <p:sp>
        <p:nvSpPr>
          <p:cNvPr id="2" name="Slide Number Placeholder 1"/>
          <p:cNvSpPr>
            <a:spLocks noGrp="1"/>
          </p:cNvSpPr>
          <p:nvPr>
            <p:ph type="sldNum" sz="quarter" idx="12"/>
          </p:nvPr>
        </p:nvSpPr>
        <p:spPr/>
        <p:txBody>
          <a:bodyPr/>
          <a:lstStyle/>
          <a:p>
            <a:fld id="{86CB4B4D-7CA3-9044-876B-883B54F8677D}" type="slidenum">
              <a:rPr lang="en-US" smtClean="0"/>
              <a:pPr/>
              <a:t>54</a:t>
            </a:fld>
            <a:endParaRPr lang="en-US"/>
          </a:p>
        </p:txBody>
      </p:sp>
      <p:pic>
        <p:nvPicPr>
          <p:cNvPr id="5" name="Picture 4"/>
          <p:cNvPicPr>
            <a:picLocks noChangeAspect="1"/>
          </p:cNvPicPr>
          <p:nvPr/>
        </p:nvPicPr>
        <p:blipFill>
          <a:blip r:embed="rId2"/>
          <a:stretch>
            <a:fillRect/>
          </a:stretch>
        </p:blipFill>
        <p:spPr>
          <a:xfrm>
            <a:off x="8773440" y="2171105"/>
            <a:ext cx="2464397" cy="2655930"/>
          </a:xfrm>
          <a:prstGeom prst="rect">
            <a:avLst/>
          </a:prstGeom>
        </p:spPr>
      </p:pic>
    </p:spTree>
    <p:extLst>
      <p:ext uri="{BB962C8B-B14F-4D97-AF65-F5344CB8AC3E}">
        <p14:creationId xmlns:p14="http://schemas.microsoft.com/office/powerpoint/2010/main" val="1406994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r>
              <a:rPr lang="en-US" altLang="en-US"/>
              <a:t>A Final Thought…</a:t>
            </a:r>
          </a:p>
        </p:txBody>
      </p:sp>
      <p:sp>
        <p:nvSpPr>
          <p:cNvPr id="71683" name="Content Placeholder 2"/>
          <p:cNvSpPr>
            <a:spLocks noGrp="1"/>
          </p:cNvSpPr>
          <p:nvPr>
            <p:ph idx="1"/>
          </p:nvPr>
        </p:nvSpPr>
        <p:spPr/>
        <p:txBody>
          <a:bodyPr/>
          <a:lstStyle/>
          <a:p>
            <a:pPr marL="0" indent="0">
              <a:buNone/>
            </a:pPr>
            <a:r>
              <a:rPr lang="en-US" dirty="0"/>
              <a:t>“Remember, formative assessment works,” says Popham. “When it is used, students learn better. By using this assessment-rooted instructional process, teachers can increase the test-based achievement of their students… ‘Student growth’ will be demonstrated on the tests because, in fact, student growth will have occurred.” </a:t>
            </a:r>
          </a:p>
          <a:p>
            <a:pPr marL="457200" lvl="1" indent="0">
              <a:buNone/>
            </a:pPr>
            <a:endParaRPr lang="en-US" dirty="0"/>
          </a:p>
          <a:p>
            <a:pPr marL="457200" lvl="1" indent="0">
              <a:buNone/>
            </a:pPr>
            <a:r>
              <a:rPr lang="en-US" dirty="0"/>
              <a:t>“Formative Assessment’s ‘</a:t>
            </a:r>
            <a:r>
              <a:rPr lang="en-US" dirty="0" err="1"/>
              <a:t>Advocatable</a:t>
            </a:r>
            <a:r>
              <a:rPr lang="en-US" dirty="0"/>
              <a:t> Moment’” by James Popham in Education Week, Jan. 9, 2013 (Vol. 32, #15, p. 29)</a:t>
            </a:r>
          </a:p>
        </p:txBody>
      </p:sp>
    </p:spTree>
    <p:extLst>
      <p:ext uri="{BB962C8B-B14F-4D97-AF65-F5344CB8AC3E}">
        <p14:creationId xmlns:p14="http://schemas.microsoft.com/office/powerpoint/2010/main" val="2425900252"/>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Questions, Concerns, Thoughts, </a:t>
            </a:r>
            <a:r>
              <a:rPr lang="en-US" err="1"/>
              <a:t>Ahas</a:t>
            </a:r>
            <a:r>
              <a:rPr lang="en-US"/>
              <a:t>!</a:t>
            </a:r>
          </a:p>
        </p:txBody>
      </p:sp>
      <p:pic>
        <p:nvPicPr>
          <p:cNvPr id="5" name="Content Placeholder 4"/>
          <p:cNvPicPr>
            <a:picLocks noGrp="1" noChangeAspect="1"/>
          </p:cNvPicPr>
          <p:nvPr>
            <p:ph idx="1"/>
          </p:nvPr>
        </p:nvPicPr>
        <p:blipFill>
          <a:blip r:embed="rId2"/>
          <a:stretch>
            <a:fillRect/>
          </a:stretch>
        </p:blipFill>
        <p:spPr>
          <a:xfrm>
            <a:off x="3551710" y="2756940"/>
            <a:ext cx="4764976" cy="2660445"/>
          </a:xfrm>
          <a:prstGeom prst="rect">
            <a:avLst/>
          </a:prstGeom>
        </p:spPr>
      </p:pic>
    </p:spTree>
    <p:extLst>
      <p:ext uri="{BB962C8B-B14F-4D97-AF65-F5344CB8AC3E}">
        <p14:creationId xmlns:p14="http://schemas.microsoft.com/office/powerpoint/2010/main" val="968815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481B1-CB92-A84B-B18A-79C136409865}"/>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05484D6C-CEE6-3540-BF33-4AAD7BF5BFA0}"/>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81366999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4BDE3-6890-E04B-8312-0E49846E7FEF}"/>
              </a:ext>
            </a:extLst>
          </p:cNvPr>
          <p:cNvSpPr>
            <a:spLocks noGrp="1"/>
          </p:cNvSpPr>
          <p:nvPr>
            <p:ph type="title"/>
          </p:nvPr>
        </p:nvSpPr>
        <p:spPr/>
        <p:txBody>
          <a:bodyPr/>
          <a:lstStyle/>
          <a:p>
            <a:r>
              <a:rPr lang="en-US" dirty="0"/>
              <a:t>Break</a:t>
            </a:r>
          </a:p>
        </p:txBody>
      </p:sp>
      <p:sp>
        <p:nvSpPr>
          <p:cNvPr id="3" name="Content Placeholder 2">
            <a:extLst>
              <a:ext uri="{FF2B5EF4-FFF2-40B4-BE49-F238E27FC236}">
                <a16:creationId xmlns:a16="http://schemas.microsoft.com/office/drawing/2014/main" id="{06803B81-AAAE-2142-A904-D8BEE0023548}"/>
              </a:ext>
            </a:extLst>
          </p:cNvPr>
          <p:cNvSpPr>
            <a:spLocks noGrp="1"/>
          </p:cNvSpPr>
          <p:nvPr>
            <p:ph idx="1"/>
          </p:nvPr>
        </p:nvSpPr>
        <p:spPr/>
        <p:txBody>
          <a:bodyPr anchor="ctr">
            <a:normAutofit/>
          </a:bodyPr>
          <a:lstStyle/>
          <a:p>
            <a:pPr marL="0" indent="0" algn="ctr">
              <a:buNone/>
            </a:pPr>
            <a:r>
              <a:rPr lang="en-US" sz="8000" dirty="0"/>
              <a:t>Reconvene at</a:t>
            </a:r>
          </a:p>
          <a:p>
            <a:pPr marL="0" indent="0" algn="ctr">
              <a:buNone/>
            </a:pPr>
            <a:r>
              <a:rPr lang="en-US" sz="8000" dirty="0">
                <a:highlight>
                  <a:srgbClr val="FFFF00"/>
                </a:highlight>
              </a:rPr>
              <a:t>&lt; 10:30 AM &gt;</a:t>
            </a:r>
          </a:p>
        </p:txBody>
      </p:sp>
    </p:spTree>
    <p:extLst>
      <p:ext uri="{BB962C8B-B14F-4D97-AF65-F5344CB8AC3E}">
        <p14:creationId xmlns:p14="http://schemas.microsoft.com/office/powerpoint/2010/main" val="291846965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2FD04-8574-C044-9D12-D438AF2A3474}"/>
              </a:ext>
            </a:extLst>
          </p:cNvPr>
          <p:cNvSpPr>
            <a:spLocks noGrp="1"/>
          </p:cNvSpPr>
          <p:nvPr>
            <p:ph type="title"/>
          </p:nvPr>
        </p:nvSpPr>
        <p:spPr/>
        <p:txBody>
          <a:bodyPr/>
          <a:lstStyle/>
          <a:p>
            <a:r>
              <a:rPr lang="en-US" dirty="0"/>
              <a:t>Lunch</a:t>
            </a:r>
          </a:p>
        </p:txBody>
      </p:sp>
      <p:sp>
        <p:nvSpPr>
          <p:cNvPr id="3" name="Content Placeholder 2">
            <a:extLst>
              <a:ext uri="{FF2B5EF4-FFF2-40B4-BE49-F238E27FC236}">
                <a16:creationId xmlns:a16="http://schemas.microsoft.com/office/drawing/2014/main" id="{9C3A3623-F1E8-4A47-BBFF-A9DCAC915E52}"/>
              </a:ext>
            </a:extLst>
          </p:cNvPr>
          <p:cNvSpPr>
            <a:spLocks noGrp="1"/>
          </p:cNvSpPr>
          <p:nvPr>
            <p:ph idx="1"/>
          </p:nvPr>
        </p:nvSpPr>
        <p:spPr/>
        <p:txBody>
          <a:bodyPr anchor="ctr">
            <a:normAutofit/>
          </a:bodyPr>
          <a:lstStyle/>
          <a:p>
            <a:pPr marL="0" indent="0" algn="ctr">
              <a:buNone/>
            </a:pPr>
            <a:r>
              <a:rPr lang="en-US" sz="8000" dirty="0"/>
              <a:t>Reconvene at</a:t>
            </a:r>
          </a:p>
          <a:p>
            <a:pPr marL="0" indent="0" algn="ctr">
              <a:buNone/>
            </a:pPr>
            <a:r>
              <a:rPr lang="en-US" sz="8000" dirty="0">
                <a:highlight>
                  <a:srgbClr val="FFFF00"/>
                </a:highlight>
              </a:rPr>
              <a:t>&lt; 1:00 PM &gt;</a:t>
            </a:r>
          </a:p>
        </p:txBody>
      </p:sp>
    </p:spTree>
    <p:extLst>
      <p:ext uri="{BB962C8B-B14F-4D97-AF65-F5344CB8AC3E}">
        <p14:creationId xmlns:p14="http://schemas.microsoft.com/office/powerpoint/2010/main" val="4424866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p:cNvPicPr>
          <p:nvPr/>
        </p:nvPicPr>
        <p:blipFill rotWithShape="1">
          <a:blip r:embed="rId4">
            <a:extLst>
              <a:ext uri="{28A0092B-C50C-407E-A947-70E740481C1C}">
                <a14:useLocalDpi xmlns:a14="http://schemas.microsoft.com/office/drawing/2010/main" val="0"/>
              </a:ext>
            </a:extLst>
          </a:blip>
          <a:srcRect t="23474"/>
          <a:stretch/>
        </p:blipFill>
        <p:spPr>
          <a:xfrm>
            <a:off x="3556000" y="2195841"/>
            <a:ext cx="5080000" cy="2604640"/>
          </a:xfrm>
          <a:prstGeom prst="rect">
            <a:avLst/>
          </a:prstGeom>
        </p:spPr>
      </p:pic>
      <p:sp>
        <p:nvSpPr>
          <p:cNvPr id="3" name="Title 2"/>
          <p:cNvSpPr>
            <a:spLocks noGrp="1"/>
          </p:cNvSpPr>
          <p:nvPr>
            <p:ph type="title"/>
          </p:nvPr>
        </p:nvSpPr>
        <p:spPr/>
        <p:txBody>
          <a:bodyPr/>
          <a:lstStyle/>
          <a:p>
            <a:r>
              <a:rPr lang="en-US" dirty="0"/>
              <a:t>There are Two Assessment Mindsets</a:t>
            </a:r>
          </a:p>
        </p:txBody>
      </p:sp>
    </p:spTree>
    <p:custDataLst>
      <p:tags r:id="rId1"/>
    </p:custDataLst>
    <p:extLst>
      <p:ext uri="{BB962C8B-B14F-4D97-AF65-F5344CB8AC3E}">
        <p14:creationId xmlns:p14="http://schemas.microsoft.com/office/powerpoint/2010/main" val="1999559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2FD04-8574-C044-9D12-D438AF2A3474}"/>
              </a:ext>
            </a:extLst>
          </p:cNvPr>
          <p:cNvSpPr>
            <a:spLocks noGrp="1"/>
          </p:cNvSpPr>
          <p:nvPr>
            <p:ph type="title"/>
          </p:nvPr>
        </p:nvSpPr>
        <p:spPr/>
        <p:txBody>
          <a:bodyPr/>
          <a:lstStyle/>
          <a:p>
            <a:r>
              <a:rPr lang="en-US" dirty="0"/>
              <a:t>Lunch</a:t>
            </a:r>
          </a:p>
        </p:txBody>
      </p:sp>
      <p:sp>
        <p:nvSpPr>
          <p:cNvPr id="3" name="Content Placeholder 2">
            <a:extLst>
              <a:ext uri="{FF2B5EF4-FFF2-40B4-BE49-F238E27FC236}">
                <a16:creationId xmlns:a16="http://schemas.microsoft.com/office/drawing/2014/main" id="{9C3A3623-F1E8-4A47-BBFF-A9DCAC915E52}"/>
              </a:ext>
            </a:extLst>
          </p:cNvPr>
          <p:cNvSpPr>
            <a:spLocks noGrp="1"/>
          </p:cNvSpPr>
          <p:nvPr>
            <p:ph idx="1"/>
          </p:nvPr>
        </p:nvSpPr>
        <p:spPr/>
        <p:txBody>
          <a:bodyPr anchor="ctr">
            <a:normAutofit/>
          </a:bodyPr>
          <a:lstStyle/>
          <a:p>
            <a:pPr marL="0" indent="0" algn="ctr">
              <a:buNone/>
            </a:pPr>
            <a:r>
              <a:rPr lang="en-US" sz="8000" dirty="0"/>
              <a:t>Reconvene at</a:t>
            </a:r>
          </a:p>
          <a:p>
            <a:pPr marL="0" indent="0" algn="ctr">
              <a:buNone/>
            </a:pPr>
            <a:r>
              <a:rPr lang="en-US" sz="8000" dirty="0">
                <a:highlight>
                  <a:srgbClr val="FFFF00"/>
                </a:highlight>
              </a:rPr>
              <a:t>&lt; 1:45 PM &gt;</a:t>
            </a:r>
          </a:p>
        </p:txBody>
      </p:sp>
    </p:spTree>
    <p:extLst>
      <p:ext uri="{BB962C8B-B14F-4D97-AF65-F5344CB8AC3E}">
        <p14:creationId xmlns:p14="http://schemas.microsoft.com/office/powerpoint/2010/main" val="300551829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2E23E8-591C-1B4C-86CF-3040CF9EA263}"/>
              </a:ext>
            </a:extLst>
          </p:cNvPr>
          <p:cNvSpPr>
            <a:spLocks noGrp="1"/>
          </p:cNvSpPr>
          <p:nvPr>
            <p:ph type="title"/>
          </p:nvPr>
        </p:nvSpPr>
        <p:spPr/>
        <p:txBody>
          <a:bodyPr/>
          <a:lstStyle/>
          <a:p>
            <a:r>
              <a:rPr lang="en-US" dirty="0"/>
              <a:t>Planning the Homework of Identifying Barriers</a:t>
            </a:r>
          </a:p>
        </p:txBody>
      </p:sp>
      <p:sp>
        <p:nvSpPr>
          <p:cNvPr id="3" name="Content Placeholder 2">
            <a:extLst>
              <a:ext uri="{FF2B5EF4-FFF2-40B4-BE49-F238E27FC236}">
                <a16:creationId xmlns:a16="http://schemas.microsoft.com/office/drawing/2014/main" id="{7F538145-DF6B-4A43-BF03-A311A2576B20}"/>
              </a:ext>
            </a:extLst>
          </p:cNvPr>
          <p:cNvSpPr>
            <a:spLocks noGrp="1"/>
          </p:cNvSpPr>
          <p:nvPr>
            <p:ph idx="1"/>
          </p:nvPr>
        </p:nvSpPr>
        <p:spPr>
          <a:xfrm>
            <a:off x="228600" y="1014983"/>
            <a:ext cx="11731752" cy="5087719"/>
          </a:xfrm>
        </p:spPr>
        <p:txBody>
          <a:bodyPr/>
          <a:lstStyle/>
          <a:p>
            <a:r>
              <a:rPr lang="en-US" dirty="0">
                <a:highlight>
                  <a:srgbClr val="FFFF00"/>
                </a:highlight>
              </a:rPr>
              <a:t>&lt; name of District Liaison &gt;</a:t>
            </a:r>
            <a:r>
              <a:rPr lang="en-US" dirty="0"/>
              <a:t> will work with the members of the </a:t>
            </a:r>
            <a:r>
              <a:rPr lang="en-US" i="1" dirty="0">
                <a:solidFill>
                  <a:srgbClr val="7030A0"/>
                </a:solidFill>
              </a:rPr>
              <a:t>Design Team </a:t>
            </a:r>
            <a:r>
              <a:rPr lang="en-US" dirty="0"/>
              <a:t>to complete the audit.</a:t>
            </a:r>
          </a:p>
          <a:p>
            <a:pPr lvl="1"/>
            <a:r>
              <a:rPr lang="en-US" dirty="0">
                <a:highlight>
                  <a:srgbClr val="FFFF00"/>
                </a:highlight>
              </a:rPr>
              <a:t>&lt; name of District Liaison &gt;</a:t>
            </a:r>
            <a:r>
              <a:rPr lang="en-US" dirty="0"/>
              <a:t> will schedule meetings with groups of </a:t>
            </a:r>
            <a:r>
              <a:rPr lang="en-US" i="1" dirty="0">
                <a:solidFill>
                  <a:srgbClr val="7030A0"/>
                </a:solidFill>
              </a:rPr>
              <a:t>Design Team</a:t>
            </a:r>
            <a:r>
              <a:rPr lang="en-US" dirty="0"/>
              <a:t> members to complete the audit.</a:t>
            </a:r>
          </a:p>
          <a:p>
            <a:pPr lvl="1"/>
            <a:r>
              <a:rPr lang="en-US" dirty="0"/>
              <a:t>Groups will be as follows:</a:t>
            </a:r>
          </a:p>
          <a:p>
            <a:pPr lvl="2"/>
            <a:r>
              <a:rPr lang="en-US" dirty="0"/>
              <a:t>Elementary school representatives</a:t>
            </a:r>
          </a:p>
          <a:p>
            <a:pPr lvl="2"/>
            <a:r>
              <a:rPr lang="en-US" dirty="0"/>
              <a:t>Middle school representatives</a:t>
            </a:r>
          </a:p>
          <a:p>
            <a:pPr lvl="2"/>
            <a:r>
              <a:rPr lang="en-US" dirty="0"/>
              <a:t>High school representatives</a:t>
            </a:r>
          </a:p>
          <a:p>
            <a:pPr lvl="2"/>
            <a:r>
              <a:rPr lang="en-US" dirty="0"/>
              <a:t>District central office representatives</a:t>
            </a:r>
          </a:p>
          <a:p>
            <a:pPr lvl="2"/>
            <a:r>
              <a:rPr lang="en-US" dirty="0">
                <a:highlight>
                  <a:srgbClr val="FFFF00"/>
                </a:highlight>
              </a:rPr>
              <a:t>&lt; or the groups can be structured another way &gt;.</a:t>
            </a:r>
          </a:p>
        </p:txBody>
      </p:sp>
    </p:spTree>
    <p:extLst>
      <p:ext uri="{BB962C8B-B14F-4D97-AF65-F5344CB8AC3E}">
        <p14:creationId xmlns:p14="http://schemas.microsoft.com/office/powerpoint/2010/main" val="273909361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44CC19-BACD-AF4B-B1C6-E044FD1F9862}"/>
              </a:ext>
            </a:extLst>
          </p:cNvPr>
          <p:cNvSpPr>
            <a:spLocks noGrp="1"/>
          </p:cNvSpPr>
          <p:nvPr>
            <p:ph type="title"/>
          </p:nvPr>
        </p:nvSpPr>
        <p:spPr/>
        <p:txBody>
          <a:bodyPr>
            <a:normAutofit fontScale="90000"/>
          </a:bodyPr>
          <a:lstStyle/>
          <a:p>
            <a:r>
              <a:rPr lang="en-US" dirty="0"/>
              <a:t>Schedule of Meetings for Identifying Potential Barriers</a:t>
            </a:r>
          </a:p>
        </p:txBody>
      </p:sp>
      <p:graphicFrame>
        <p:nvGraphicFramePr>
          <p:cNvPr id="4" name="Content Placeholder 3">
            <a:extLst>
              <a:ext uri="{FF2B5EF4-FFF2-40B4-BE49-F238E27FC236}">
                <a16:creationId xmlns:a16="http://schemas.microsoft.com/office/drawing/2014/main" id="{ED056CE1-B1F6-F244-B0C9-4DEE57C498D8}"/>
              </a:ext>
            </a:extLst>
          </p:cNvPr>
          <p:cNvGraphicFramePr>
            <a:graphicFrameLocks noGrp="1"/>
          </p:cNvGraphicFramePr>
          <p:nvPr>
            <p:ph idx="1"/>
            <p:extLst>
              <p:ext uri="{D42A27DB-BD31-4B8C-83A1-F6EECF244321}">
                <p14:modId xmlns:p14="http://schemas.microsoft.com/office/powerpoint/2010/main" val="3192724499"/>
              </p:ext>
            </p:extLst>
          </p:nvPr>
        </p:nvGraphicFramePr>
        <p:xfrm>
          <a:off x="228600" y="1014413"/>
          <a:ext cx="11731628" cy="1854200"/>
        </p:xfrm>
        <a:graphic>
          <a:graphicData uri="http://schemas.openxmlformats.org/drawingml/2006/table">
            <a:tbl>
              <a:tblPr firstRow="1" bandRow="1">
                <a:tableStyleId>{5C22544A-7EE6-4342-B048-85BDC9FD1C3A}</a:tableStyleId>
              </a:tblPr>
              <a:tblGrid>
                <a:gridCol w="1351722">
                  <a:extLst>
                    <a:ext uri="{9D8B030D-6E8A-4147-A177-3AD203B41FA5}">
                      <a16:colId xmlns:a16="http://schemas.microsoft.com/office/drawing/2014/main" val="2526860656"/>
                    </a:ext>
                  </a:extLst>
                </a:gridCol>
                <a:gridCol w="1600200">
                  <a:extLst>
                    <a:ext uri="{9D8B030D-6E8A-4147-A177-3AD203B41FA5}">
                      <a16:colId xmlns:a16="http://schemas.microsoft.com/office/drawing/2014/main" val="1552380731"/>
                    </a:ext>
                  </a:extLst>
                </a:gridCol>
                <a:gridCol w="1490869">
                  <a:extLst>
                    <a:ext uri="{9D8B030D-6E8A-4147-A177-3AD203B41FA5}">
                      <a16:colId xmlns:a16="http://schemas.microsoft.com/office/drawing/2014/main" val="1670124069"/>
                    </a:ext>
                  </a:extLst>
                </a:gridCol>
                <a:gridCol w="7288837">
                  <a:extLst>
                    <a:ext uri="{9D8B030D-6E8A-4147-A177-3AD203B41FA5}">
                      <a16:colId xmlns:a16="http://schemas.microsoft.com/office/drawing/2014/main" val="861273188"/>
                    </a:ext>
                  </a:extLst>
                </a:gridCol>
              </a:tblGrid>
              <a:tr h="370840">
                <a:tc>
                  <a:txBody>
                    <a:bodyPr/>
                    <a:lstStyle/>
                    <a:p>
                      <a:r>
                        <a:rPr lang="en-US" dirty="0"/>
                        <a:t>Date</a:t>
                      </a:r>
                    </a:p>
                  </a:txBody>
                  <a:tcPr/>
                </a:tc>
                <a:tc>
                  <a:txBody>
                    <a:bodyPr/>
                    <a:lstStyle/>
                    <a:p>
                      <a:r>
                        <a:rPr lang="en-US" dirty="0"/>
                        <a:t>Start Time</a:t>
                      </a:r>
                    </a:p>
                  </a:txBody>
                  <a:tcPr/>
                </a:tc>
                <a:tc>
                  <a:txBody>
                    <a:bodyPr/>
                    <a:lstStyle/>
                    <a:p>
                      <a:r>
                        <a:rPr lang="en-US" dirty="0"/>
                        <a:t>End Time</a:t>
                      </a:r>
                    </a:p>
                  </a:txBody>
                  <a:tcPr/>
                </a:tc>
                <a:tc>
                  <a:txBody>
                    <a:bodyPr/>
                    <a:lstStyle/>
                    <a:p>
                      <a:r>
                        <a:rPr lang="en-US" dirty="0"/>
                        <a:t>Group</a:t>
                      </a:r>
                    </a:p>
                  </a:txBody>
                  <a:tcPr/>
                </a:tc>
                <a:extLst>
                  <a:ext uri="{0D108BD9-81ED-4DB2-BD59-A6C34878D82A}">
                    <a16:rowId xmlns:a16="http://schemas.microsoft.com/office/drawing/2014/main" val="1887191500"/>
                  </a:ext>
                </a:extLst>
              </a:tr>
              <a:tr h="370840">
                <a:tc>
                  <a:txBody>
                    <a:bodyPr/>
                    <a:lstStyle/>
                    <a:p>
                      <a:r>
                        <a:rPr lang="en-US" dirty="0">
                          <a:highlight>
                            <a:srgbClr val="FFFF00"/>
                          </a:highlight>
                        </a:rPr>
                        <a:t>&lt; date &gt;</a:t>
                      </a:r>
                    </a:p>
                  </a:txBody>
                  <a:tcPr/>
                </a:tc>
                <a:tc>
                  <a:txBody>
                    <a:bodyPr/>
                    <a:lstStyle/>
                    <a:p>
                      <a:r>
                        <a:rPr lang="en-US" dirty="0">
                          <a:highlight>
                            <a:srgbClr val="FFFF00"/>
                          </a:highlight>
                        </a:rPr>
                        <a:t>&lt; time &gt;</a:t>
                      </a:r>
                    </a:p>
                  </a:txBody>
                  <a:tcPr/>
                </a:tc>
                <a:tc>
                  <a:txBody>
                    <a:bodyPr/>
                    <a:lstStyle/>
                    <a:p>
                      <a:r>
                        <a:rPr lang="en-US" dirty="0">
                          <a:highlight>
                            <a:srgbClr val="FFFF00"/>
                          </a:highlight>
                        </a:rPr>
                        <a:t>&lt; time &gt;</a:t>
                      </a:r>
                    </a:p>
                  </a:txBody>
                  <a:tcPr/>
                </a:tc>
                <a:tc>
                  <a:txBody>
                    <a:bodyPr/>
                    <a:lstStyle/>
                    <a:p>
                      <a:r>
                        <a:rPr lang="en-US" dirty="0"/>
                        <a:t>Elementary School Representatives</a:t>
                      </a:r>
                      <a:endParaRPr lang="en-US" dirty="0">
                        <a:highlight>
                          <a:srgbClr val="FFFF00"/>
                        </a:highlight>
                      </a:endParaRPr>
                    </a:p>
                  </a:txBody>
                  <a:tcPr/>
                </a:tc>
                <a:extLst>
                  <a:ext uri="{0D108BD9-81ED-4DB2-BD59-A6C34878D82A}">
                    <a16:rowId xmlns:a16="http://schemas.microsoft.com/office/drawing/2014/main" val="398684571"/>
                  </a:ext>
                </a:extLst>
              </a:tr>
              <a:tr h="370840">
                <a:tc>
                  <a:txBody>
                    <a:bodyPr/>
                    <a:lstStyle/>
                    <a:p>
                      <a:r>
                        <a:rPr lang="en-US" dirty="0">
                          <a:highlight>
                            <a:srgbClr val="FFFF00"/>
                          </a:highlight>
                        </a:rPr>
                        <a:t>&lt; date &gt;</a:t>
                      </a:r>
                    </a:p>
                  </a:txBody>
                  <a:tcPr/>
                </a:tc>
                <a:tc>
                  <a:txBody>
                    <a:bodyPr/>
                    <a:lstStyle/>
                    <a:p>
                      <a:r>
                        <a:rPr lang="en-US" dirty="0">
                          <a:highlight>
                            <a:srgbClr val="FFFF00"/>
                          </a:highlight>
                        </a:rPr>
                        <a:t>&lt; time &gt;</a:t>
                      </a:r>
                    </a:p>
                  </a:txBody>
                  <a:tcPr/>
                </a:tc>
                <a:tc>
                  <a:txBody>
                    <a:bodyPr/>
                    <a:lstStyle/>
                    <a:p>
                      <a:r>
                        <a:rPr lang="en-US" dirty="0">
                          <a:highlight>
                            <a:srgbClr val="FFFF00"/>
                          </a:highlight>
                        </a:rPr>
                        <a:t>&lt; time &gt;</a:t>
                      </a:r>
                    </a:p>
                  </a:txBody>
                  <a:tcPr/>
                </a:tc>
                <a:tc>
                  <a:txBody>
                    <a:bodyPr/>
                    <a:lstStyle/>
                    <a:p>
                      <a:r>
                        <a:rPr lang="en-US" dirty="0"/>
                        <a:t>Middle School Representatives</a:t>
                      </a:r>
                      <a:endParaRPr lang="en-US" dirty="0">
                        <a:highlight>
                          <a:srgbClr val="FFFF00"/>
                        </a:highlight>
                      </a:endParaRPr>
                    </a:p>
                  </a:txBody>
                  <a:tcPr/>
                </a:tc>
                <a:extLst>
                  <a:ext uri="{0D108BD9-81ED-4DB2-BD59-A6C34878D82A}">
                    <a16:rowId xmlns:a16="http://schemas.microsoft.com/office/drawing/2014/main" val="2390174055"/>
                  </a:ext>
                </a:extLst>
              </a:tr>
              <a:tr h="370840">
                <a:tc>
                  <a:txBody>
                    <a:bodyPr/>
                    <a:lstStyle/>
                    <a:p>
                      <a:r>
                        <a:rPr lang="en-US" dirty="0">
                          <a:highlight>
                            <a:srgbClr val="FFFF00"/>
                          </a:highlight>
                        </a:rPr>
                        <a:t>&lt; date &gt;</a:t>
                      </a:r>
                    </a:p>
                  </a:txBody>
                  <a:tcPr/>
                </a:tc>
                <a:tc>
                  <a:txBody>
                    <a:bodyPr/>
                    <a:lstStyle/>
                    <a:p>
                      <a:r>
                        <a:rPr lang="en-US" dirty="0">
                          <a:highlight>
                            <a:srgbClr val="FFFF00"/>
                          </a:highlight>
                        </a:rPr>
                        <a:t>&lt; time &gt;</a:t>
                      </a:r>
                    </a:p>
                  </a:txBody>
                  <a:tcPr/>
                </a:tc>
                <a:tc>
                  <a:txBody>
                    <a:bodyPr/>
                    <a:lstStyle/>
                    <a:p>
                      <a:r>
                        <a:rPr lang="en-US" dirty="0">
                          <a:highlight>
                            <a:srgbClr val="FFFF00"/>
                          </a:highlight>
                        </a:rPr>
                        <a:t>&lt; time &gt;</a:t>
                      </a:r>
                    </a:p>
                  </a:txBody>
                  <a:tcPr/>
                </a:tc>
                <a:tc>
                  <a:txBody>
                    <a:bodyPr/>
                    <a:lstStyle/>
                    <a:p>
                      <a:r>
                        <a:rPr lang="en-US" dirty="0"/>
                        <a:t>High School Representatives</a:t>
                      </a:r>
                      <a:endParaRPr lang="en-US" dirty="0">
                        <a:highlight>
                          <a:srgbClr val="FFFF00"/>
                        </a:highlight>
                      </a:endParaRPr>
                    </a:p>
                  </a:txBody>
                  <a:tcPr/>
                </a:tc>
                <a:extLst>
                  <a:ext uri="{0D108BD9-81ED-4DB2-BD59-A6C34878D82A}">
                    <a16:rowId xmlns:a16="http://schemas.microsoft.com/office/drawing/2014/main" val="1785036858"/>
                  </a:ext>
                </a:extLst>
              </a:tr>
              <a:tr h="370840">
                <a:tc>
                  <a:txBody>
                    <a:bodyPr/>
                    <a:lstStyle/>
                    <a:p>
                      <a:r>
                        <a:rPr lang="en-US" dirty="0">
                          <a:highlight>
                            <a:srgbClr val="FFFF00"/>
                          </a:highlight>
                        </a:rPr>
                        <a:t>&lt; date &gt;</a:t>
                      </a:r>
                    </a:p>
                  </a:txBody>
                  <a:tcPr/>
                </a:tc>
                <a:tc>
                  <a:txBody>
                    <a:bodyPr/>
                    <a:lstStyle/>
                    <a:p>
                      <a:r>
                        <a:rPr lang="en-US" dirty="0">
                          <a:highlight>
                            <a:srgbClr val="FFFF00"/>
                          </a:highlight>
                        </a:rPr>
                        <a:t>&lt; time &gt;</a:t>
                      </a:r>
                    </a:p>
                  </a:txBody>
                  <a:tcPr/>
                </a:tc>
                <a:tc>
                  <a:txBody>
                    <a:bodyPr/>
                    <a:lstStyle/>
                    <a:p>
                      <a:r>
                        <a:rPr lang="en-US" dirty="0">
                          <a:highlight>
                            <a:srgbClr val="FFFF00"/>
                          </a:highlight>
                        </a:rPr>
                        <a:t>&lt; time &gt;</a:t>
                      </a:r>
                    </a:p>
                  </a:txBody>
                  <a:tcPr/>
                </a:tc>
                <a:tc>
                  <a:txBody>
                    <a:bodyPr/>
                    <a:lstStyle/>
                    <a:p>
                      <a:r>
                        <a:rPr lang="en-US" dirty="0"/>
                        <a:t>District Central Office Representatives</a:t>
                      </a:r>
                    </a:p>
                  </a:txBody>
                  <a:tcPr/>
                </a:tc>
                <a:extLst>
                  <a:ext uri="{0D108BD9-81ED-4DB2-BD59-A6C34878D82A}">
                    <a16:rowId xmlns:a16="http://schemas.microsoft.com/office/drawing/2014/main" val="1947997708"/>
                  </a:ext>
                </a:extLst>
              </a:tr>
            </a:tbl>
          </a:graphicData>
        </a:graphic>
      </p:graphicFrame>
      <p:sp>
        <p:nvSpPr>
          <p:cNvPr id="5" name="Content Placeholder 2">
            <a:extLst>
              <a:ext uri="{FF2B5EF4-FFF2-40B4-BE49-F238E27FC236}">
                <a16:creationId xmlns:a16="http://schemas.microsoft.com/office/drawing/2014/main" id="{46756638-E7AA-3A40-9B62-6796A5B2D974}"/>
              </a:ext>
            </a:extLst>
          </p:cNvPr>
          <p:cNvSpPr txBox="1">
            <a:spLocks/>
          </p:cNvSpPr>
          <p:nvPr/>
        </p:nvSpPr>
        <p:spPr>
          <a:xfrm>
            <a:off x="228600" y="3617843"/>
            <a:ext cx="11731752" cy="2484859"/>
          </a:xfrm>
          <a:prstGeom prst="rect">
            <a:avLst/>
          </a:prstGeom>
          <a:no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The audit has to be completed by </a:t>
            </a:r>
            <a:r>
              <a:rPr lang="en-US" dirty="0">
                <a:highlight>
                  <a:srgbClr val="FFFF00"/>
                </a:highlight>
              </a:rPr>
              <a:t>&lt; date &gt;</a:t>
            </a:r>
            <a:r>
              <a:rPr lang="en-US" dirty="0"/>
              <a:t> to give </a:t>
            </a:r>
            <a:r>
              <a:rPr lang="en-US" dirty="0">
                <a:highlight>
                  <a:srgbClr val="FFFF00"/>
                </a:highlight>
              </a:rPr>
              <a:t>&lt; External Facilitator name &gt;</a:t>
            </a:r>
            <a:r>
              <a:rPr lang="en-US" dirty="0"/>
              <a:t> time to incorporate the audit results into the materials for Workshop #2</a:t>
            </a:r>
          </a:p>
        </p:txBody>
      </p:sp>
    </p:spTree>
    <p:extLst>
      <p:ext uri="{BB962C8B-B14F-4D97-AF65-F5344CB8AC3E}">
        <p14:creationId xmlns:p14="http://schemas.microsoft.com/office/powerpoint/2010/main" val="341124735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0A537-B1EC-6745-8535-8D52E717863D}"/>
              </a:ext>
            </a:extLst>
          </p:cNvPr>
          <p:cNvSpPr>
            <a:spLocks noGrp="1"/>
          </p:cNvSpPr>
          <p:nvPr>
            <p:ph type="title"/>
          </p:nvPr>
        </p:nvSpPr>
        <p:spPr/>
        <p:txBody>
          <a:bodyPr/>
          <a:lstStyle/>
          <a:p>
            <a:r>
              <a:rPr lang="en-US" dirty="0"/>
              <a:t>Reflecting on Workshop #2</a:t>
            </a:r>
          </a:p>
        </p:txBody>
      </p:sp>
      <p:graphicFrame>
        <p:nvGraphicFramePr>
          <p:cNvPr id="4" name="Content Placeholder 3">
            <a:extLst>
              <a:ext uri="{FF2B5EF4-FFF2-40B4-BE49-F238E27FC236}">
                <a16:creationId xmlns:a16="http://schemas.microsoft.com/office/drawing/2014/main" id="{47DEF9A5-EF44-AB4D-93D9-03CA53E982E9}"/>
              </a:ext>
            </a:extLst>
          </p:cNvPr>
          <p:cNvGraphicFramePr>
            <a:graphicFrameLocks noGrp="1"/>
          </p:cNvGraphicFramePr>
          <p:nvPr>
            <p:ph idx="1"/>
            <p:extLst>
              <p:ext uri="{D42A27DB-BD31-4B8C-83A1-F6EECF244321}">
                <p14:modId xmlns:p14="http://schemas.microsoft.com/office/powerpoint/2010/main" val="253563367"/>
              </p:ext>
            </p:extLst>
          </p:nvPr>
        </p:nvGraphicFramePr>
        <p:xfrm>
          <a:off x="228600" y="1014413"/>
          <a:ext cx="11731626" cy="4058920"/>
        </p:xfrm>
        <a:graphic>
          <a:graphicData uri="http://schemas.openxmlformats.org/drawingml/2006/table">
            <a:tbl>
              <a:tblPr firstRow="1" bandRow="1">
                <a:tableStyleId>{5C22544A-7EE6-4342-B048-85BDC9FD1C3A}</a:tableStyleId>
              </a:tblPr>
              <a:tblGrid>
                <a:gridCol w="5865813">
                  <a:extLst>
                    <a:ext uri="{9D8B030D-6E8A-4147-A177-3AD203B41FA5}">
                      <a16:colId xmlns:a16="http://schemas.microsoft.com/office/drawing/2014/main" val="37440100"/>
                    </a:ext>
                  </a:extLst>
                </a:gridCol>
                <a:gridCol w="5865813">
                  <a:extLst>
                    <a:ext uri="{9D8B030D-6E8A-4147-A177-3AD203B41FA5}">
                      <a16:colId xmlns:a16="http://schemas.microsoft.com/office/drawing/2014/main" val="2416073025"/>
                    </a:ext>
                  </a:extLst>
                </a:gridCol>
              </a:tblGrid>
              <a:tr h="370840">
                <a:tc>
                  <a:txBody>
                    <a:bodyPr/>
                    <a:lstStyle/>
                    <a:p>
                      <a:r>
                        <a:rPr lang="en-US" sz="1600" dirty="0">
                          <a:solidFill>
                            <a:schemeClr val="accent1">
                              <a:lumMod val="75000"/>
                            </a:schemeClr>
                          </a:solidFill>
                        </a:rPr>
                        <a:t>What was the most beneficial part of the session?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solidFill>
                      <a:schemeClr val="accent1">
                        <a:lumMod val="40000"/>
                        <a:lumOff val="60000"/>
                      </a:schemeClr>
                    </a:solidFill>
                  </a:tcPr>
                </a:tc>
                <a:tc>
                  <a:txBody>
                    <a:bodyPr/>
                    <a:lstStyle/>
                    <a:p>
                      <a:r>
                        <a:rPr lang="en-US" sz="1600" dirty="0">
                          <a:solidFill>
                            <a:schemeClr val="accent1">
                              <a:lumMod val="75000"/>
                            </a:schemeClr>
                          </a:solidFill>
                        </a:rPr>
                        <a:t>How might you use what you have learned in this first session?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solidFill>
                      <a:schemeClr val="accent1">
                        <a:lumMod val="40000"/>
                        <a:lumOff val="60000"/>
                      </a:schemeClr>
                    </a:solidFill>
                  </a:tcPr>
                </a:tc>
                <a:extLst>
                  <a:ext uri="{0D108BD9-81ED-4DB2-BD59-A6C34878D82A}">
                    <a16:rowId xmlns:a16="http://schemas.microsoft.com/office/drawing/2014/main" val="4246529822"/>
                  </a:ext>
                </a:extLst>
              </a:tr>
              <a:tr h="370840">
                <a:tc>
                  <a:txBody>
                    <a:bodyPr/>
                    <a:lstStyle/>
                    <a:p>
                      <a:endParaRPr lang="en-US" sz="1600" dirty="0">
                        <a:solidFill>
                          <a:schemeClr val="accent1">
                            <a:lumMod val="75000"/>
                          </a:schemeClr>
                        </a:solidFill>
                      </a:endParaRPr>
                    </a:p>
                    <a:p>
                      <a:endParaRPr lang="en-US" sz="1600" dirty="0">
                        <a:solidFill>
                          <a:schemeClr val="accent1">
                            <a:lumMod val="75000"/>
                          </a:schemeClr>
                        </a:solidFill>
                      </a:endParaRPr>
                    </a:p>
                    <a:p>
                      <a:endParaRPr lang="en-US" sz="1600" dirty="0">
                        <a:solidFill>
                          <a:schemeClr val="accent1">
                            <a:lumMod val="75000"/>
                          </a:schemeClr>
                        </a:solidFill>
                      </a:endParaRPr>
                    </a:p>
                    <a:p>
                      <a:endParaRPr lang="en-US" sz="1600" dirty="0">
                        <a:solidFill>
                          <a:schemeClr val="accent1">
                            <a:lumMod val="75000"/>
                          </a:schemeClr>
                        </a:solidFill>
                      </a:endParaRPr>
                    </a:p>
                    <a:p>
                      <a:endParaRPr lang="en-US" sz="1600" dirty="0">
                        <a:solidFill>
                          <a:schemeClr val="accent1">
                            <a:lumMod val="75000"/>
                          </a:schemeClr>
                        </a:solidFill>
                      </a:endParaRPr>
                    </a:p>
                    <a:p>
                      <a:endParaRPr lang="en-US" sz="1600" dirty="0">
                        <a:solidFill>
                          <a:schemeClr val="accent1">
                            <a:lumMod val="7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en-US" sz="1600" dirty="0">
                        <a:solidFill>
                          <a:schemeClr val="accent1">
                            <a:lumMod val="7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316301851"/>
                  </a:ext>
                </a:extLst>
              </a:tr>
              <a:tr h="370840">
                <a:tc>
                  <a:txBody>
                    <a:bodyPr/>
                    <a:lstStyle/>
                    <a:p>
                      <a:r>
                        <a:rPr lang="en-US" sz="1600" b="1" dirty="0">
                          <a:solidFill>
                            <a:schemeClr val="accent1">
                              <a:lumMod val="75000"/>
                            </a:schemeClr>
                          </a:solidFill>
                        </a:rPr>
                        <a:t>What did you like least about the session? Please give us your suggestions for improvement.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lumMod val="40000"/>
                        <a:lumOff val="60000"/>
                      </a:schemeClr>
                    </a:solidFill>
                  </a:tcPr>
                </a:tc>
                <a:tc>
                  <a:txBody>
                    <a:bodyPr/>
                    <a:lstStyle/>
                    <a:p>
                      <a:r>
                        <a:rPr lang="en-US" sz="1600" b="1" dirty="0">
                          <a:solidFill>
                            <a:schemeClr val="accent1">
                              <a:lumMod val="75000"/>
                            </a:schemeClr>
                          </a:solidFill>
                        </a:rPr>
                        <a:t>What topics and issues might you need clarification on or to know more about?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lumMod val="40000"/>
                        <a:lumOff val="60000"/>
                      </a:schemeClr>
                    </a:solidFill>
                  </a:tcPr>
                </a:tc>
                <a:extLst>
                  <a:ext uri="{0D108BD9-81ED-4DB2-BD59-A6C34878D82A}">
                    <a16:rowId xmlns:a16="http://schemas.microsoft.com/office/drawing/2014/main" val="1413730738"/>
                  </a:ext>
                </a:extLst>
              </a:tr>
              <a:tr h="370840">
                <a:tc>
                  <a:txBody>
                    <a:bodyPr/>
                    <a:lstStyle/>
                    <a:p>
                      <a:endParaRPr lang="en-US" sz="1600" dirty="0">
                        <a:solidFill>
                          <a:schemeClr val="accent1">
                            <a:lumMod val="75000"/>
                          </a:schemeClr>
                        </a:solidFill>
                      </a:endParaRPr>
                    </a:p>
                    <a:p>
                      <a:endParaRPr lang="en-US" sz="1600" dirty="0">
                        <a:solidFill>
                          <a:schemeClr val="accent1">
                            <a:lumMod val="75000"/>
                          </a:schemeClr>
                        </a:solidFill>
                      </a:endParaRPr>
                    </a:p>
                    <a:p>
                      <a:endParaRPr lang="en-US" sz="1600" dirty="0">
                        <a:solidFill>
                          <a:schemeClr val="accent1">
                            <a:lumMod val="75000"/>
                          </a:schemeClr>
                        </a:solidFill>
                      </a:endParaRPr>
                    </a:p>
                    <a:p>
                      <a:endParaRPr lang="en-US" sz="1600" dirty="0">
                        <a:solidFill>
                          <a:schemeClr val="accent1">
                            <a:lumMod val="75000"/>
                          </a:schemeClr>
                        </a:solidFill>
                      </a:endParaRPr>
                    </a:p>
                    <a:p>
                      <a:endParaRPr lang="en-US" sz="1600" dirty="0">
                        <a:solidFill>
                          <a:schemeClr val="accent1">
                            <a:lumMod val="75000"/>
                          </a:schemeClr>
                        </a:solidFill>
                      </a:endParaRPr>
                    </a:p>
                    <a:p>
                      <a:endParaRPr lang="en-US" sz="1600" dirty="0">
                        <a:solidFill>
                          <a:schemeClr val="accent1">
                            <a:lumMod val="7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en-US" sz="1600" dirty="0">
                        <a:solidFill>
                          <a:schemeClr val="accent1">
                            <a:lumMod val="7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277863710"/>
                  </a:ext>
                </a:extLst>
              </a:tr>
            </a:tbl>
          </a:graphicData>
        </a:graphic>
      </p:graphicFrame>
      <p:sp>
        <p:nvSpPr>
          <p:cNvPr id="5" name="Content Placeholder 2">
            <a:extLst>
              <a:ext uri="{FF2B5EF4-FFF2-40B4-BE49-F238E27FC236}">
                <a16:creationId xmlns:a16="http://schemas.microsoft.com/office/drawing/2014/main" id="{29ABB544-D855-D34E-9EF7-99E3AA8C0D26}"/>
              </a:ext>
            </a:extLst>
          </p:cNvPr>
          <p:cNvSpPr txBox="1">
            <a:spLocks/>
          </p:cNvSpPr>
          <p:nvPr/>
        </p:nvSpPr>
        <p:spPr>
          <a:xfrm>
            <a:off x="228600" y="5303975"/>
            <a:ext cx="11731752" cy="798727"/>
          </a:xfrm>
          <a:prstGeom prst="rect">
            <a:avLst/>
          </a:prstGeom>
          <a:noFill/>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solidFill>
                  <a:schemeClr val="tx1"/>
                </a:solidFill>
              </a:rPr>
              <a:t>You can fill out the End-of-Workshop Reflection form either by hand from the paper copy in your meeting packet or you can fill it out online at </a:t>
            </a:r>
            <a:r>
              <a:rPr lang="en-US" dirty="0">
                <a:solidFill>
                  <a:srgbClr val="C00000"/>
                </a:solidFill>
                <a:highlight>
                  <a:srgbClr val="FFFF00"/>
                </a:highlight>
              </a:rPr>
              <a:t>&lt; web address &gt;</a:t>
            </a:r>
            <a:r>
              <a:rPr lang="en-US" dirty="0">
                <a:solidFill>
                  <a:schemeClr val="tx1"/>
                </a:solidFill>
              </a:rPr>
              <a:t>.</a:t>
            </a:r>
          </a:p>
        </p:txBody>
      </p:sp>
    </p:spTree>
    <p:extLst>
      <p:ext uri="{BB962C8B-B14F-4D97-AF65-F5344CB8AC3E}">
        <p14:creationId xmlns:p14="http://schemas.microsoft.com/office/powerpoint/2010/main" val="112992547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82DC9-7A2D-3448-B66A-0B022307A137}"/>
              </a:ext>
            </a:extLst>
          </p:cNvPr>
          <p:cNvSpPr>
            <a:spLocks noGrp="1"/>
          </p:cNvSpPr>
          <p:nvPr>
            <p:ph type="title"/>
          </p:nvPr>
        </p:nvSpPr>
        <p:spPr/>
        <p:txBody>
          <a:bodyPr/>
          <a:lstStyle/>
          <a:p>
            <a:r>
              <a:rPr lang="en-US" dirty="0"/>
              <a:t>Looking Forward to Workshops #2 and #3</a:t>
            </a:r>
          </a:p>
        </p:txBody>
      </p:sp>
      <p:sp>
        <p:nvSpPr>
          <p:cNvPr id="3" name="Content Placeholder 2">
            <a:extLst>
              <a:ext uri="{FF2B5EF4-FFF2-40B4-BE49-F238E27FC236}">
                <a16:creationId xmlns:a16="http://schemas.microsoft.com/office/drawing/2014/main" id="{391F879E-B399-F649-9AD6-1EA032CE9EF2}"/>
              </a:ext>
            </a:extLst>
          </p:cNvPr>
          <p:cNvSpPr>
            <a:spLocks noGrp="1"/>
          </p:cNvSpPr>
          <p:nvPr>
            <p:ph idx="1"/>
          </p:nvPr>
        </p:nvSpPr>
        <p:spPr/>
        <p:txBody>
          <a:bodyPr>
            <a:normAutofit/>
          </a:bodyPr>
          <a:lstStyle/>
          <a:p>
            <a:pPr marL="457200" lvl="1" indent="0">
              <a:buNone/>
            </a:pPr>
            <a:endParaRPr lang="en-US" dirty="0"/>
          </a:p>
          <a:p>
            <a:r>
              <a:rPr lang="en-US" dirty="0"/>
              <a:t>Workshop #3 (</a:t>
            </a:r>
            <a:r>
              <a:rPr lang="en-US" dirty="0">
                <a:highlight>
                  <a:srgbClr val="FFFF00"/>
                </a:highlight>
              </a:rPr>
              <a:t>&lt; date, time, and location &gt;</a:t>
            </a:r>
            <a:r>
              <a:rPr lang="en-US" dirty="0"/>
              <a:t>)</a:t>
            </a:r>
          </a:p>
          <a:p>
            <a:pPr lvl="1"/>
            <a:r>
              <a:rPr lang="en-US" dirty="0"/>
              <a:t>Reviewing a preliminary report on the work of Design Team</a:t>
            </a:r>
          </a:p>
          <a:p>
            <a:pPr lvl="1"/>
            <a:r>
              <a:rPr lang="en-US" dirty="0"/>
              <a:t>Reviewing a schematic representing the assessment system design</a:t>
            </a:r>
          </a:p>
          <a:p>
            <a:pPr lvl="1"/>
            <a:r>
              <a:rPr lang="en-US" dirty="0"/>
              <a:t>Identifying potential barriers to implementation and potential approaches to addressing them.</a:t>
            </a:r>
          </a:p>
          <a:p>
            <a:pPr lvl="1"/>
            <a:endParaRPr lang="en-US" dirty="0"/>
          </a:p>
          <a:p>
            <a:pPr lvl="1"/>
            <a:endParaRPr lang="en-US" dirty="0"/>
          </a:p>
        </p:txBody>
      </p:sp>
    </p:spTree>
    <p:extLst>
      <p:ext uri="{BB962C8B-B14F-4D97-AF65-F5344CB8AC3E}">
        <p14:creationId xmlns:p14="http://schemas.microsoft.com/office/powerpoint/2010/main" val="9532136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nSpc>
                <a:spcPct val="80000"/>
              </a:lnSpc>
            </a:pPr>
            <a:r>
              <a:rPr lang="en-US" sz="4500" dirty="0"/>
              <a:t>Balanced Assessment Systems</a:t>
            </a:r>
          </a:p>
        </p:txBody>
      </p:sp>
      <p:sp>
        <p:nvSpPr>
          <p:cNvPr id="31747" name="Content Placeholder 2"/>
          <p:cNvSpPr>
            <a:spLocks noGrp="1"/>
          </p:cNvSpPr>
          <p:nvPr>
            <p:ph idx="1"/>
          </p:nvPr>
        </p:nvSpPr>
        <p:spPr/>
        <p:txBody>
          <a:bodyPr rtlCol="0">
            <a:normAutofit/>
          </a:bodyPr>
          <a:lstStyle/>
          <a:p>
            <a:pPr>
              <a:lnSpc>
                <a:spcPct val="150000"/>
              </a:lnSpc>
              <a:buFont typeface="Arial" pitchFamily="34" charset="0"/>
              <a:buChar char="•"/>
              <a:defRPr/>
            </a:pPr>
            <a:r>
              <a:rPr lang="en-US" sz="3500" dirty="0"/>
              <a:t>Summative Assessment                        </a:t>
            </a:r>
          </a:p>
          <a:p>
            <a:pPr marL="0" indent="0">
              <a:lnSpc>
                <a:spcPct val="150000"/>
              </a:lnSpc>
              <a:buClr>
                <a:schemeClr val="tx1">
                  <a:lumMod val="75000"/>
                  <a:lumOff val="25000"/>
                </a:schemeClr>
              </a:buClr>
              <a:buNone/>
              <a:defRPr/>
            </a:pPr>
            <a:r>
              <a:rPr lang="en-US" sz="3500" dirty="0"/>
              <a:t>	(Assessment OF Learning)</a:t>
            </a:r>
          </a:p>
          <a:p>
            <a:pPr marL="0" indent="0">
              <a:lnSpc>
                <a:spcPct val="150000"/>
              </a:lnSpc>
              <a:buClr>
                <a:schemeClr val="tx1">
                  <a:lumMod val="75000"/>
                  <a:lumOff val="25000"/>
                </a:schemeClr>
              </a:buClr>
              <a:buNone/>
              <a:defRPr/>
            </a:pPr>
            <a:endParaRPr lang="en-US" sz="3500" dirty="0"/>
          </a:p>
          <a:p>
            <a:pPr>
              <a:lnSpc>
                <a:spcPct val="150000"/>
              </a:lnSpc>
              <a:buFont typeface="Arial" pitchFamily="34" charset="0"/>
              <a:buChar char="•"/>
              <a:defRPr/>
            </a:pPr>
            <a:r>
              <a:rPr lang="en-US" sz="3500" dirty="0"/>
              <a:t>Formative Classroom Assessment </a:t>
            </a:r>
          </a:p>
          <a:p>
            <a:pPr marL="0" indent="0">
              <a:lnSpc>
                <a:spcPct val="150000"/>
              </a:lnSpc>
              <a:buClr>
                <a:schemeClr val="tx1">
                  <a:lumMod val="75000"/>
                  <a:lumOff val="25000"/>
                </a:schemeClr>
              </a:buClr>
              <a:buNone/>
              <a:defRPr/>
            </a:pPr>
            <a:r>
              <a:rPr lang="en-US" sz="3500" dirty="0"/>
              <a:t>	(Assessment FOR Learning)</a:t>
            </a:r>
          </a:p>
          <a:p>
            <a:pPr marL="0" indent="0">
              <a:buNone/>
              <a:defRPr/>
            </a:pPr>
            <a:endParaRPr lang="en-US" sz="3200" dirty="0"/>
          </a:p>
        </p:txBody>
      </p:sp>
    </p:spTree>
    <p:extLst>
      <p:ext uri="{BB962C8B-B14F-4D97-AF65-F5344CB8AC3E}">
        <p14:creationId xmlns:p14="http://schemas.microsoft.com/office/powerpoint/2010/main" val="3859628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oup 35"/>
          <p:cNvGraphicFramePr>
            <a:graphicFrameLocks/>
          </p:cNvGraphicFramePr>
          <p:nvPr>
            <p:extLst>
              <p:ext uri="{D42A27DB-BD31-4B8C-83A1-F6EECF244321}">
                <p14:modId xmlns:p14="http://schemas.microsoft.com/office/powerpoint/2010/main" val="2364624496"/>
              </p:ext>
            </p:extLst>
          </p:nvPr>
        </p:nvGraphicFramePr>
        <p:xfrm>
          <a:off x="203200" y="959556"/>
          <a:ext cx="11785600" cy="5181600"/>
        </p:xfrm>
        <a:graphic>
          <a:graphicData uri="http://schemas.openxmlformats.org/drawingml/2006/table">
            <a:tbl>
              <a:tblPr/>
              <a:tblGrid>
                <a:gridCol w="1907822">
                  <a:extLst>
                    <a:ext uri="{9D8B030D-6E8A-4147-A177-3AD203B41FA5}">
                      <a16:colId xmlns:a16="http://schemas.microsoft.com/office/drawing/2014/main" val="20000"/>
                    </a:ext>
                  </a:extLst>
                </a:gridCol>
                <a:gridCol w="3228622">
                  <a:extLst>
                    <a:ext uri="{9D8B030D-6E8A-4147-A177-3AD203B41FA5}">
                      <a16:colId xmlns:a16="http://schemas.microsoft.com/office/drawing/2014/main" val="20001"/>
                    </a:ext>
                  </a:extLst>
                </a:gridCol>
                <a:gridCol w="3747912">
                  <a:extLst>
                    <a:ext uri="{9D8B030D-6E8A-4147-A177-3AD203B41FA5}">
                      <a16:colId xmlns:a16="http://schemas.microsoft.com/office/drawing/2014/main" val="20002"/>
                    </a:ext>
                  </a:extLst>
                </a:gridCol>
                <a:gridCol w="2901244">
                  <a:extLst>
                    <a:ext uri="{9D8B030D-6E8A-4147-A177-3AD203B41FA5}">
                      <a16:colId xmlns:a16="http://schemas.microsoft.com/office/drawing/2014/main" val="20003"/>
                    </a:ext>
                  </a:extLst>
                </a:gridCol>
              </a:tblGrid>
              <a:tr h="848524">
                <a:tc row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tx1"/>
                          </a:solidFill>
                          <a:effectLst/>
                          <a:latin typeface="Calibri" pitchFamily="34" charset="0"/>
                          <a:ea typeface="ＭＳ Ｐゴシック"/>
                          <a:cs typeface="ＭＳ Ｐゴシック"/>
                        </a:rPr>
                        <a:t>Key Features</a:t>
                      </a:r>
                      <a:endParaRPr kumimoji="0" lang="en-US" sz="2400" b="1" i="0" u="none" strike="noStrike" cap="none" normalizeH="0" baseline="0" dirty="0">
                        <a:ln>
                          <a:noFill/>
                        </a:ln>
                        <a:solidFill>
                          <a:schemeClr val="tx1"/>
                        </a:solidFill>
                        <a:effectLst/>
                        <a:latin typeface="Arial" pitchFamily="34" charset="0"/>
                        <a:ea typeface="ＭＳ Ｐゴシック"/>
                        <a:cs typeface="ＭＳ Ｐゴシック"/>
                      </a:endParaRPr>
                    </a:p>
                  </a:txBody>
                  <a:tcPr marL="61721" marR="61721" marT="30869" marB="30869"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tx1"/>
                          </a:solidFill>
                          <a:effectLst/>
                          <a:latin typeface="Calibri" pitchFamily="34" charset="0"/>
                          <a:ea typeface="ＭＳ Ｐゴシック"/>
                          <a:cs typeface="ＭＳ Ｐゴシック"/>
                        </a:rPr>
                        <a:t>Assessment OF Learning</a:t>
                      </a:r>
                    </a:p>
                  </a:txBody>
                  <a:tcPr marL="61721" marR="61721" marT="30869" marB="30869"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40000"/>
                        <a:lumOff val="60000"/>
                      </a:schemeClr>
                    </a:solid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dirty="0">
                        <a:ln>
                          <a:noFill/>
                        </a:ln>
                        <a:solidFill>
                          <a:schemeClr val="bg1"/>
                        </a:solidFill>
                        <a:effectLst/>
                        <a:latin typeface="Calibri" pitchFamily="34" charset="0"/>
                        <a:ea typeface="ＭＳ Ｐゴシック"/>
                        <a:cs typeface="ＭＳ Ｐゴシック"/>
                      </a:endParaRPr>
                    </a:p>
                  </a:txBody>
                  <a:tcPr marL="68580" marR="68580" marT="34291" marB="3429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tx1"/>
                          </a:solidFill>
                          <a:effectLst/>
                          <a:latin typeface="Calibri" pitchFamily="34" charset="0"/>
                          <a:ea typeface="ＭＳ Ｐゴシック"/>
                          <a:cs typeface="ＭＳ Ｐゴシック"/>
                        </a:rPr>
                        <a:t>Assessment FOR Learning</a:t>
                      </a:r>
                    </a:p>
                  </a:txBody>
                  <a:tcPr marL="61721" marR="61721" marT="30869" marB="30869"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40000"/>
                        <a:lumOff val="60000"/>
                      </a:schemeClr>
                    </a:solidFill>
                  </a:tcPr>
                </a:tc>
                <a:extLst>
                  <a:ext uri="{0D108BD9-81ED-4DB2-BD59-A6C34878D82A}">
                    <a16:rowId xmlns:a16="http://schemas.microsoft.com/office/drawing/2014/main" val="10000"/>
                  </a:ext>
                </a:extLst>
              </a:tr>
              <a:tr h="457281">
                <a:tc vMerge="1">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000" b="1" i="0" u="none" strike="noStrike" cap="none" normalizeH="0" baseline="0" dirty="0">
                        <a:ln>
                          <a:noFill/>
                        </a:ln>
                        <a:solidFill>
                          <a:schemeClr val="tx1"/>
                        </a:solidFill>
                        <a:effectLst/>
                        <a:latin typeface="Arial" pitchFamily="34" charset="0"/>
                        <a:ea typeface="ＭＳ Ｐゴシック"/>
                        <a:cs typeface="ＭＳ Ｐゴシック"/>
                      </a:endParaRPr>
                    </a:p>
                  </a:txBody>
                  <a:tcPr marL="61721" marR="61721" marT="30869" marB="3086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tx1"/>
                          </a:solidFill>
                          <a:effectLst/>
                          <a:latin typeface="Calibri" pitchFamily="34" charset="0"/>
                          <a:ea typeface="ＭＳ Ｐゴシック"/>
                          <a:cs typeface="ＭＳ Ｐゴシック"/>
                        </a:rPr>
                        <a:t>Summative</a:t>
                      </a:r>
                    </a:p>
                  </a:txBody>
                  <a:tcPr marL="61721" marR="61721" marT="30869" marB="30869"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tx1"/>
                          </a:solidFill>
                          <a:effectLst/>
                          <a:latin typeface="Calibri" pitchFamily="34" charset="0"/>
                          <a:ea typeface="ＭＳ Ｐゴシック"/>
                          <a:cs typeface="ＭＳ Ｐゴシック"/>
                        </a:rPr>
                        <a:t>Interim</a:t>
                      </a:r>
                    </a:p>
                  </a:txBody>
                  <a:tcPr marL="61721" marR="61721" marT="30869" marB="30869"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tx1"/>
                          </a:solidFill>
                          <a:effectLst/>
                          <a:latin typeface="Calibri" pitchFamily="34" charset="0"/>
                          <a:ea typeface="ＭＳ Ｐゴシック"/>
                          <a:cs typeface="ＭＳ Ｐゴシック"/>
                        </a:rPr>
                        <a:t>Formative</a:t>
                      </a:r>
                    </a:p>
                  </a:txBody>
                  <a:tcPr marL="61721" marR="61721" marT="30869" marB="30869"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1"/>
                  </a:ext>
                </a:extLst>
              </a:tr>
              <a:tr h="1239766">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tx1"/>
                          </a:solidFill>
                          <a:effectLst/>
                          <a:latin typeface="Calibri" pitchFamily="34" charset="0"/>
                          <a:ea typeface="ＭＳ Ｐゴシック"/>
                          <a:cs typeface="ＭＳ Ｐゴシック"/>
                        </a:rPr>
                        <a:t>Key Question</a:t>
                      </a:r>
                    </a:p>
                  </a:txBody>
                  <a:tcPr marL="61721" marR="61721" marT="30869" marB="3086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tx1"/>
                          </a:solidFill>
                          <a:effectLst/>
                          <a:latin typeface="Calibri" pitchFamily="34" charset="0"/>
                          <a:ea typeface="ＭＳ Ｐゴシック"/>
                          <a:cs typeface="ＭＳ Ｐゴシック"/>
                        </a:rPr>
                        <a:t>Did the students learn what they should have?</a:t>
                      </a:r>
                    </a:p>
                  </a:txBody>
                  <a:tcPr marL="61721" marR="61721" marT="30869" marB="3086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tx1"/>
                          </a:solidFill>
                          <a:effectLst/>
                          <a:latin typeface="Calibri" pitchFamily="34" charset="0"/>
                          <a:ea typeface="ＭＳ Ｐゴシック"/>
                          <a:cs typeface="ＭＳ Ｐゴシック"/>
                        </a:rPr>
                        <a:t>Is the class/student on track for proficiency?</a:t>
                      </a:r>
                    </a:p>
                  </a:txBody>
                  <a:tcPr marL="61721" marR="61721" marT="30869" marB="3086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tx1"/>
                          </a:solidFill>
                          <a:effectLst/>
                          <a:latin typeface="Calibri" pitchFamily="34" charset="0"/>
                          <a:ea typeface="ＭＳ Ｐゴシック"/>
                          <a:cs typeface="ＭＳ Ｐゴシック"/>
                        </a:rPr>
                        <a:t>What comes next in the student’s learning?</a:t>
                      </a:r>
                    </a:p>
                  </a:txBody>
                  <a:tcPr marL="61721" marR="61721" marT="30869" marB="3086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848524">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tx1"/>
                          </a:solidFill>
                          <a:effectLst/>
                          <a:latin typeface="Calibri" pitchFamily="34" charset="0"/>
                          <a:ea typeface="ＭＳ Ｐゴシック"/>
                          <a:cs typeface="ＭＳ Ｐゴシック"/>
                        </a:rPr>
                        <a:t>When Asked</a:t>
                      </a:r>
                    </a:p>
                  </a:txBody>
                  <a:tcPr marL="61721" marR="61721" marT="30869" marB="3086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tx1"/>
                          </a:solidFill>
                          <a:effectLst/>
                          <a:latin typeface="Calibri" pitchFamily="34" charset="0"/>
                          <a:ea typeface="ＭＳ Ｐゴシック"/>
                          <a:cs typeface="ＭＳ Ｐゴシック"/>
                        </a:rPr>
                        <a:t>End of unit/ term/year</a:t>
                      </a:r>
                    </a:p>
                  </a:txBody>
                  <a:tcPr marL="61721" marR="61721" marT="30869" marB="3086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tx1"/>
                          </a:solidFill>
                          <a:effectLst/>
                          <a:latin typeface="Calibri" pitchFamily="34" charset="0"/>
                          <a:ea typeface="ＭＳ Ｐゴシック"/>
                          <a:cs typeface="ＭＳ Ｐゴシック"/>
                        </a:rPr>
                        <a:t>Multiple times per year</a:t>
                      </a:r>
                    </a:p>
                  </a:txBody>
                  <a:tcPr marL="61721" marR="61721" marT="30869" marB="3086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tx1"/>
                          </a:solidFill>
                          <a:effectLst/>
                          <a:latin typeface="Calibri" pitchFamily="34" charset="0"/>
                          <a:ea typeface="ＭＳ Ｐゴシック"/>
                          <a:cs typeface="ＭＳ Ｐゴシック"/>
                        </a:rPr>
                        <a:t>Ongoing in the classroom</a:t>
                      </a:r>
                    </a:p>
                  </a:txBody>
                  <a:tcPr marL="61721" marR="61721" marT="30869" marB="3086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178750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tx1"/>
                          </a:solidFill>
                          <a:effectLst/>
                          <a:latin typeface="Calibri" pitchFamily="34" charset="0"/>
                          <a:ea typeface="ＭＳ Ｐゴシック"/>
                          <a:cs typeface="ＭＳ Ｐゴシック"/>
                        </a:rPr>
                        <a:t>Use of Results</a:t>
                      </a:r>
                    </a:p>
                  </a:txBody>
                  <a:tcPr marL="61721" marR="61721" marT="30869" marB="3086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tx1"/>
                          </a:solidFill>
                          <a:effectLst/>
                          <a:latin typeface="Calibri" pitchFamily="34" charset="0"/>
                          <a:ea typeface="ＭＳ Ｐゴシック"/>
                          <a:cs typeface="ＭＳ Ｐゴシック"/>
                        </a:rPr>
                        <a:t>After instruction ends  </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400" b="1" i="0" u="none" strike="noStrike" cap="none" normalizeH="0" baseline="0" dirty="0">
                        <a:ln>
                          <a:noFill/>
                        </a:ln>
                        <a:solidFill>
                          <a:schemeClr val="tx1"/>
                        </a:solidFill>
                        <a:effectLst/>
                        <a:latin typeface="Calibri" pitchFamily="34" charset="0"/>
                        <a:ea typeface="ＭＳ Ｐゴシック"/>
                        <a:cs typeface="ＭＳ Ｐゴシック"/>
                      </a:endParaRP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tx1"/>
                          </a:solidFill>
                          <a:effectLst/>
                          <a:latin typeface="Calibri" pitchFamily="34" charset="0"/>
                          <a:ea typeface="ＭＳ Ｐゴシック"/>
                          <a:cs typeface="ＭＳ Ｐゴシック"/>
                        </a:rPr>
                        <a:t>(curriculum &amp; instructional leaders)</a:t>
                      </a:r>
                    </a:p>
                  </a:txBody>
                  <a:tcPr marL="61721" marR="61721" marT="30869" marB="3086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tx1"/>
                          </a:solidFill>
                          <a:effectLst/>
                          <a:latin typeface="Calibri" pitchFamily="34" charset="0"/>
                          <a:ea typeface="ＭＳ Ｐゴシック"/>
                          <a:cs typeface="ＭＳ Ｐゴシック"/>
                        </a:rPr>
                        <a:t>Between instructional cycles</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400" b="1" i="0" u="none" strike="noStrike" cap="none" normalizeH="0" baseline="0" dirty="0">
                        <a:ln>
                          <a:noFill/>
                        </a:ln>
                        <a:solidFill>
                          <a:schemeClr val="tx1"/>
                        </a:solidFill>
                        <a:effectLst/>
                        <a:latin typeface="Calibri" pitchFamily="34" charset="0"/>
                        <a:ea typeface="ＭＳ Ｐゴシック"/>
                        <a:cs typeface="ＭＳ Ｐゴシック"/>
                      </a:endParaRP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tx1"/>
                          </a:solidFill>
                          <a:effectLst/>
                          <a:latin typeface="Calibri" pitchFamily="34" charset="0"/>
                          <a:ea typeface="ＭＳ Ｐゴシック"/>
                          <a:cs typeface="ＭＳ Ｐゴシック"/>
                        </a:rPr>
                        <a:t>(instructional leaders &amp; teachers)</a:t>
                      </a:r>
                    </a:p>
                  </a:txBody>
                  <a:tcPr marL="61721" marR="61721" marT="30869" marB="3086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tx1"/>
                          </a:solidFill>
                          <a:effectLst/>
                          <a:latin typeface="Calibri" pitchFamily="34" charset="0"/>
                          <a:ea typeface="ＭＳ Ｐゴシック"/>
                          <a:cs typeface="ＭＳ Ｐゴシック"/>
                        </a:rPr>
                        <a:t>During Instruction </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400" b="1" i="0" u="none" strike="noStrike" cap="none" normalizeH="0" baseline="0" dirty="0">
                        <a:ln>
                          <a:noFill/>
                        </a:ln>
                        <a:solidFill>
                          <a:schemeClr val="tx1"/>
                        </a:solidFill>
                        <a:effectLst/>
                        <a:latin typeface="Calibri" pitchFamily="34" charset="0"/>
                        <a:ea typeface="ＭＳ Ｐゴシック"/>
                        <a:cs typeface="ＭＳ Ｐゴシック"/>
                      </a:endParaRP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tx1"/>
                          </a:solidFill>
                          <a:effectLst/>
                          <a:latin typeface="Calibri" pitchFamily="34" charset="0"/>
                          <a:ea typeface="ＭＳ Ｐゴシック"/>
                          <a:cs typeface="ＭＳ Ｐゴシック"/>
                        </a:rPr>
                        <a:t>(teachers &amp; students)</a:t>
                      </a:r>
                    </a:p>
                  </a:txBody>
                  <a:tcPr marL="61721" marR="61721" marT="30869" marB="3086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bl>
          </a:graphicData>
        </a:graphic>
      </p:graphicFrame>
      <p:sp>
        <p:nvSpPr>
          <p:cNvPr id="3" name="Title 2">
            <a:extLst>
              <a:ext uri="{FF2B5EF4-FFF2-40B4-BE49-F238E27FC236}">
                <a16:creationId xmlns:a16="http://schemas.microsoft.com/office/drawing/2014/main" id="{060D2E7A-D66F-1D43-9F51-6855BA0C0939}"/>
              </a:ext>
            </a:extLst>
          </p:cNvPr>
          <p:cNvSpPr>
            <a:spLocks noGrp="1"/>
          </p:cNvSpPr>
          <p:nvPr>
            <p:ph type="title"/>
          </p:nvPr>
        </p:nvSpPr>
        <p:spPr/>
        <p:txBody>
          <a:bodyPr>
            <a:normAutofit/>
          </a:bodyPr>
          <a:lstStyle/>
          <a:p>
            <a:r>
              <a:rPr lang="en-US" dirty="0"/>
              <a:t>Describing the Two Assessment Mindsets</a:t>
            </a:r>
          </a:p>
        </p:txBody>
      </p:sp>
    </p:spTree>
    <p:extLst>
      <p:ext uri="{BB962C8B-B14F-4D97-AF65-F5344CB8AC3E}">
        <p14:creationId xmlns:p14="http://schemas.microsoft.com/office/powerpoint/2010/main" val="3845342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b="1"/>
              <a:t>Balanced Assessment System</a:t>
            </a:r>
          </a:p>
        </p:txBody>
      </p:sp>
      <p:sp>
        <p:nvSpPr>
          <p:cNvPr id="2" name="Content Placeholder 1"/>
          <p:cNvSpPr>
            <a:spLocks noGrp="1"/>
          </p:cNvSpPr>
          <p:nvPr>
            <p:ph idx="1"/>
          </p:nvPr>
        </p:nvSpPr>
        <p:spPr/>
        <p:txBody>
          <a:bodyPr>
            <a:normAutofit/>
          </a:bodyPr>
          <a:lstStyle/>
          <a:p>
            <a:r>
              <a:rPr lang="en-US" sz="3200" dirty="0"/>
              <a:t>Both types of assessment are important in a balanced assessment system</a:t>
            </a:r>
          </a:p>
          <a:p>
            <a:pPr lvl="1"/>
            <a:r>
              <a:rPr lang="en-US" sz="2800" dirty="0"/>
              <a:t>Assessments </a:t>
            </a:r>
            <a:r>
              <a:rPr lang="en-US" sz="2800" i="1" dirty="0"/>
              <a:t>of</a:t>
            </a:r>
            <a:r>
              <a:rPr lang="en-US" sz="2800" dirty="0"/>
              <a:t> learning</a:t>
            </a:r>
          </a:p>
          <a:p>
            <a:pPr lvl="2"/>
            <a:r>
              <a:rPr lang="en-US" sz="2400" dirty="0"/>
              <a:t>Annual summative assessments</a:t>
            </a:r>
          </a:p>
          <a:p>
            <a:pPr lvl="2"/>
            <a:r>
              <a:rPr lang="en-US" sz="2400" dirty="0"/>
              <a:t>Interim summative assessments</a:t>
            </a:r>
          </a:p>
          <a:p>
            <a:pPr lvl="2"/>
            <a:r>
              <a:rPr lang="en-US" sz="2400" dirty="0"/>
              <a:t>Classroom summative assessments</a:t>
            </a:r>
          </a:p>
          <a:p>
            <a:pPr lvl="1"/>
            <a:r>
              <a:rPr lang="en-US" sz="2800" dirty="0"/>
              <a:t>Assessment </a:t>
            </a:r>
            <a:r>
              <a:rPr lang="en-US" sz="2800" i="1" dirty="0"/>
              <a:t>for</a:t>
            </a:r>
            <a:r>
              <a:rPr lang="en-US" sz="2800" dirty="0"/>
              <a:t> learning</a:t>
            </a:r>
          </a:p>
          <a:p>
            <a:pPr lvl="2"/>
            <a:r>
              <a:rPr lang="en-US" sz="2400" dirty="0"/>
              <a:t>Classroom formative assessment practices</a:t>
            </a:r>
          </a:p>
          <a:p>
            <a:r>
              <a:rPr lang="en-US" sz="3200" dirty="0"/>
              <a:t>Both types provide a balanced approach to assessment and are used for different purposes by different users</a:t>
            </a:r>
          </a:p>
        </p:txBody>
      </p:sp>
    </p:spTree>
    <p:custDataLst>
      <p:tags r:id="rId1"/>
    </p:custDataLst>
    <p:extLst>
      <p:ext uri="{BB962C8B-B14F-4D97-AF65-F5344CB8AC3E}">
        <p14:creationId xmlns:p14="http://schemas.microsoft.com/office/powerpoint/2010/main" val="701630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UDIO_ID" val="328"/>
  <p:tag name="ARTICULATE_NAV_LEVEL" val="1"/>
  <p:tag name="ARTICULATE_SLIDE_PRESENTER_GUID" val="ecbbd37f-71a4-443b-a128-9e12b0dc5a1d"/>
  <p:tag name="ARTICULATE_SLIDE_PAUSE" val="0"/>
  <p:tag name="ARTICULATE_LOCK_SLIDE" val="0"/>
  <p:tag name="ARTICULATE_HIDE_SLIDE" val="0"/>
  <p:tag name="ARTICULATE_PLAYER_CONTROL_PREVIOUS" val="True"/>
  <p:tag name="ARTICULATE_PLAYER_CONTROL_NEXT" val="True"/>
  <p:tag name="ORIGINAL_AUDIO_FILEPATH" val="C:\Jobs\MAC\Module2\ED AUDIO\Slide8a.mp3"/>
  <p:tag name="ELAPSEDTIME" val="0"/>
  <p:tag name="ARTICULATE_USED_LAYOUT" val="2"/>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UDIO_ID" val="322"/>
  <p:tag name="ORIGINAL_AUDIO_FILEPATH" val="C:\Jobs\MAC\Module2\ED AUDIO\Slide10.mp3"/>
  <p:tag name="ELAPSEDTIME" val="53.862"/>
  <p:tag name="ARTICULATE_NAV_LEVEL" val="1"/>
  <p:tag name="ARTICULATE_SLIDE_PRESENTER_GUID" val="ecbbd37f-71a4-443b-a128-9e12b0dc5a1d"/>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UDIO_ID" val="317"/>
  <p:tag name="ORIGINAL_AUDIO_FILEPATH" val="C:\Jobs\MAC\Module2\ED AUDIO\Slide11.mp3"/>
  <p:tag name="ELAPSEDTIME" val="0"/>
  <p:tag name="ARTICULATE_NAV_LEVEL" val="1"/>
  <p:tag name="ARTICULATE_SLIDE_PRESENTER_GUID" val="ecbbd37f-71a4-443b-a128-9e12b0dc5a1d"/>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UDIO_ID" val="319"/>
  <p:tag name="ORIGINAL_AUDIO_FILEPATH" val="C:\Jobs\MAC\Module2\ED AUDIO\Slide13.mp3"/>
  <p:tag name="ELAPSEDTIME" val="0"/>
  <p:tag name="ARTICULATE_NAV_LEVEL" val="1"/>
  <p:tag name="ARTICULATE_SLIDE_PRESENTER_GUID" val="ecbbd37f-71a4-443b-a128-9e12b0dc5a1d"/>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ecbbd37f-71a4-443b-a128-9e12b0dc5a1d"/>
  <p:tag name="ARTICULATE_SLIDE_PAUSE" val="0"/>
  <p:tag name="ARTICULATE_LOCK_SLIDE" val="0"/>
  <p:tag name="ARTICULATE_HIDE_SLIDE" val="0"/>
  <p:tag name="ARTICULATE_PLAYER_CONTROL_PREVIOUS" val="True"/>
  <p:tag name="ARTICULATE_PLAYER_CONTROL_NEXT" val="True"/>
  <p:tag name="AUDIO_ID" val="332"/>
  <p:tag name="ARTICULATE_USED_LAYOUT" val="2"/>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BULLET_1" val="8226"/>
  <p:tag name="MARGIN_1" val="13.5"/>
  <p:tag name="MARGIN_2" val="36"/>
  <p:tag name="MARGIN_3" val="72"/>
  <p:tag name="MARGIN_4" val="108"/>
  <p:tag name="MARGIN_5" val="144"/>
  <p:tag name="FONT_SIZE" val="1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971</TotalTime>
  <Words>3156</Words>
  <Application>Microsoft Macintosh PowerPoint</Application>
  <PresentationFormat>Widescreen</PresentationFormat>
  <Paragraphs>436</Paragraphs>
  <Slides>64</Slides>
  <Notes>14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64</vt:i4>
      </vt:variant>
    </vt:vector>
  </HeadingPairs>
  <TitlesOfParts>
    <vt:vector size="72" baseType="lpstr">
      <vt:lpstr>ＭＳ Ｐゴシック</vt:lpstr>
      <vt:lpstr>Arial</vt:lpstr>
      <vt:lpstr>Calibri</vt:lpstr>
      <vt:lpstr>Calibri Light</vt:lpstr>
      <vt:lpstr>Comic Sans MS</vt:lpstr>
      <vt:lpstr>News Gothic MT</vt:lpstr>
      <vt:lpstr>Times New Roman</vt:lpstr>
      <vt:lpstr>Office Theme</vt:lpstr>
      <vt:lpstr>PowerPoint Presentation</vt:lpstr>
      <vt:lpstr>District Name District Assessment System Design Workshop #1   Date Location</vt:lpstr>
      <vt:lpstr>Workshop 1 Debrief</vt:lpstr>
      <vt:lpstr>A Deep Dive into the Formative Assessment Process</vt:lpstr>
      <vt:lpstr>ASSESSMENT is the process of gathering evidence of student learning for the purpose of informing educational decisions</vt:lpstr>
      <vt:lpstr>There are Two Assessment Mindsets</vt:lpstr>
      <vt:lpstr>Balanced Assessment Systems</vt:lpstr>
      <vt:lpstr>Describing the Two Assessment Mindsets</vt:lpstr>
      <vt:lpstr>Balanced Assessment System</vt:lpstr>
      <vt:lpstr>Assessment Users and Purposes</vt:lpstr>
      <vt:lpstr>Assessment Users and Purposes</vt:lpstr>
      <vt:lpstr>Assessment Users and Purposes</vt:lpstr>
      <vt:lpstr>Elements of a Balanced Assessment System</vt:lpstr>
      <vt:lpstr>Teachers Who Are…</vt:lpstr>
      <vt:lpstr>When FA Doesn’t Quite Work….</vt:lpstr>
      <vt:lpstr>Rick Stiggins (2002)</vt:lpstr>
      <vt:lpstr>Formative-Assessment Process Defined</vt:lpstr>
      <vt:lpstr>Time to Process</vt:lpstr>
      <vt:lpstr>Formative Assessment Guiding Questions</vt:lpstr>
      <vt:lpstr>Overview of Formative Assessment</vt:lpstr>
      <vt:lpstr>Components of Formative Assessment</vt:lpstr>
      <vt:lpstr>Formative Assessment for Michigan Educators</vt:lpstr>
      <vt:lpstr>FAME Components &amp; Elements</vt:lpstr>
      <vt:lpstr>Activating Prior Knowledge</vt:lpstr>
      <vt:lpstr>Component 1: Planning</vt:lpstr>
      <vt:lpstr>Component 1: Planning</vt:lpstr>
      <vt:lpstr>Take Aways</vt:lpstr>
      <vt:lpstr>Activating Prior Knowledge</vt:lpstr>
      <vt:lpstr>Component 2: Learning Targets</vt:lpstr>
      <vt:lpstr>Component 2: Learning Targets</vt:lpstr>
      <vt:lpstr>Component 2: Learning Targets</vt:lpstr>
      <vt:lpstr>Component 2: Learning Targets</vt:lpstr>
      <vt:lpstr>Take aways</vt:lpstr>
      <vt:lpstr>Activating Prior Knowledge</vt:lpstr>
      <vt:lpstr>Component 3: Eliciting Evidence of Student Understanding</vt:lpstr>
      <vt:lpstr>Component 3: Eliciting Evidence of Student Understanding</vt:lpstr>
      <vt:lpstr>Component 3: Eliciting Evidence of Student Understanding</vt:lpstr>
      <vt:lpstr>Tools List?</vt:lpstr>
      <vt:lpstr>Caution!!!!</vt:lpstr>
      <vt:lpstr>Component 3: Eliciting Evidence of Student Understanding</vt:lpstr>
      <vt:lpstr>Component 3: Eliciting Evidence of Student Understanding</vt:lpstr>
      <vt:lpstr>Take aways</vt:lpstr>
      <vt:lpstr>Activating Prior Knowledge</vt:lpstr>
      <vt:lpstr>Component 4: Formative Feedback</vt:lpstr>
      <vt:lpstr>Component 4: Formative Feedback</vt:lpstr>
      <vt:lpstr>Component 4: Formative Feedback</vt:lpstr>
      <vt:lpstr>Component 4: Formative Feedback</vt:lpstr>
      <vt:lpstr>Take aways</vt:lpstr>
      <vt:lpstr>Activating Prior Knowledge</vt:lpstr>
      <vt:lpstr>Component 5: Instructional and Learning Decisions</vt:lpstr>
      <vt:lpstr>Component 5: Instructional and Learning Decisions</vt:lpstr>
      <vt:lpstr>Component 5: Instructional and Learning Decisions</vt:lpstr>
      <vt:lpstr>Take aways</vt:lpstr>
      <vt:lpstr>Final Thoughts</vt:lpstr>
      <vt:lpstr>A Final Thought…</vt:lpstr>
      <vt:lpstr>Questions, Concerns, Thoughts, Ahas!</vt:lpstr>
      <vt:lpstr>PowerPoint Presentation</vt:lpstr>
      <vt:lpstr>Break</vt:lpstr>
      <vt:lpstr>Lunch</vt:lpstr>
      <vt:lpstr>Lunch</vt:lpstr>
      <vt:lpstr>Planning the Homework of Identifying Barriers</vt:lpstr>
      <vt:lpstr>Schedule of Meetings for Identifying Potential Barriers</vt:lpstr>
      <vt:lpstr>Reflecting on Workshop #2</vt:lpstr>
      <vt:lpstr>Looking Forward to Workshops #2 and #3</vt:lpstr>
    </vt:vector>
  </TitlesOfParts>
  <Company/>
  <LinksUpToDate>false</LinksUpToDate>
  <SharedDoc>false</SharedDoc>
  <HyperlinksChanged>false</HyperlinksChanged>
  <AppVersion>16.0014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Joseph Martineau</dc:creator>
  <cp:lastModifiedBy>Joseph Martineau</cp:lastModifiedBy>
  <cp:revision>113</cp:revision>
  <dcterms:created xsi:type="dcterms:W3CDTF">2018-01-07T19:42:53Z</dcterms:created>
  <dcterms:modified xsi:type="dcterms:W3CDTF">2018-06-29T12:05:58Z</dcterms:modified>
</cp:coreProperties>
</file>