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9" r:id="rId19"/>
    <p:sldId id="274" r:id="rId20"/>
    <p:sldId id="275" r:id="rId21"/>
    <p:sldId id="276" r:id="rId22"/>
    <p:sldId id="277" r:id="rId23"/>
    <p:sldId id="278" r:id="rId24"/>
    <p:sldId id="279" r:id="rId25"/>
    <p:sldId id="280" r:id="rId26"/>
    <p:sldId id="273" r:id="rId27"/>
    <p:sldId id="295" r:id="rId28"/>
    <p:sldId id="296" r:id="rId29"/>
    <p:sldId id="298" r:id="rId30"/>
    <p:sldId id="297" r:id="rId31"/>
    <p:sldId id="281" r:id="rId32"/>
    <p:sldId id="283" r:id="rId33"/>
    <p:sldId id="284" r:id="rId34"/>
    <p:sldId id="285" r:id="rId35"/>
    <p:sldId id="286"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lz8dzu6RfNWu3wgBffW/WahCN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7" d="100"/>
          <a:sy n="67" d="100"/>
        </p:scale>
        <p:origin x="54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a:extLst>
            <a:ext uri="{FF2B5EF4-FFF2-40B4-BE49-F238E27FC236}">
              <a16:creationId xmlns:a16="http://schemas.microsoft.com/office/drawing/2014/main" id="{C58A5CB3-FB46-2352-1BBB-08683BCD8498}"/>
            </a:ext>
          </a:extLst>
        </p:cNvPr>
        <p:cNvGrpSpPr/>
        <p:nvPr/>
      </p:nvGrpSpPr>
      <p:grpSpPr>
        <a:xfrm>
          <a:off x="0" y="0"/>
          <a:ext cx="0" cy="0"/>
          <a:chOff x="0" y="0"/>
          <a:chExt cx="0" cy="0"/>
        </a:xfrm>
      </p:grpSpPr>
      <p:sp>
        <p:nvSpPr>
          <p:cNvPr id="286" name="Google Shape;286;p18:notes">
            <a:extLst>
              <a:ext uri="{FF2B5EF4-FFF2-40B4-BE49-F238E27FC236}">
                <a16:creationId xmlns:a16="http://schemas.microsoft.com/office/drawing/2014/main" id="{5DE4DF43-BCF3-6A11-FD44-B4E9D0DAD4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8:notes">
            <a:extLst>
              <a:ext uri="{FF2B5EF4-FFF2-40B4-BE49-F238E27FC236}">
                <a16:creationId xmlns:a16="http://schemas.microsoft.com/office/drawing/2014/main" id="{7610678A-FDD7-20B4-1ACF-353740F0F7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186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e1a194df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33e1a194d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e1a194df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33e1a194df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3e1a194df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33e1a194df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3e1a194df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33e1a194df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3e1a194df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33e1a194df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3e1a194dfa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33e1a194dfa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3e1a194dfa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33e1a194df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ciea.org/"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creativecommons.org/licenses/by/4.0/"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838200" y="1986612"/>
            <a:ext cx="9829800" cy="19041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800"/>
              <a:buFont typeface="Calibri"/>
              <a:buNone/>
              <a:defRPr sz="4800" b="1" i="0">
                <a:solidFill>
                  <a:srgbClr val="26262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838200" y="3991918"/>
            <a:ext cx="9829800" cy="8742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7F7F7F"/>
              </a:buClr>
              <a:buSzPts val="2400"/>
              <a:buNone/>
              <a:defRPr sz="2400" b="0" i="0">
                <a:solidFill>
                  <a:srgbClr val="7F7F7F"/>
                </a:solidFill>
                <a:latin typeface="Calibri"/>
                <a:ea typeface="Calibri"/>
                <a:cs typeface="Calibri"/>
                <a:sym typeface="Calibri"/>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27">
            <a:hlinkClick r:id="rId2"/>
          </p:cNvPr>
          <p:cNvPicPr preferRelativeResize="0"/>
          <p:nvPr/>
        </p:nvPicPr>
        <p:blipFill rotWithShape="1">
          <a:blip r:embed="rId3">
            <a:alphaModFix/>
          </a:blip>
          <a:srcRect/>
          <a:stretch/>
        </p:blipFill>
        <p:spPr>
          <a:xfrm>
            <a:off x="838202" y="744283"/>
            <a:ext cx="2608540" cy="793239"/>
          </a:xfrm>
          <a:prstGeom prst="rect">
            <a:avLst/>
          </a:prstGeom>
          <a:noFill/>
          <a:ln>
            <a:noFill/>
          </a:ln>
        </p:spPr>
      </p:pic>
      <p:sp>
        <p:nvSpPr>
          <p:cNvPr id="20" name="Google Shape;20;p27"/>
          <p:cNvSpPr/>
          <p:nvPr/>
        </p:nvSpPr>
        <p:spPr>
          <a:xfrm>
            <a:off x="10668000" y="0"/>
            <a:ext cx="1524000" cy="6858000"/>
          </a:xfrm>
          <a:prstGeom prst="rect">
            <a:avLst/>
          </a:prstGeom>
          <a:solidFill>
            <a:srgbClr val="00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7"/>
          <p:cNvSpPr/>
          <p:nvPr/>
        </p:nvSpPr>
        <p:spPr>
          <a:xfrm>
            <a:off x="728872" y="6370436"/>
            <a:ext cx="677173" cy="3510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27"/>
          <p:cNvSpPr/>
          <p:nvPr/>
        </p:nvSpPr>
        <p:spPr>
          <a:xfrm>
            <a:off x="10669928" y="13502"/>
            <a:ext cx="1524000" cy="6858000"/>
          </a:xfrm>
          <a:prstGeom prst="rect">
            <a:avLst/>
          </a:prstGeom>
          <a:solidFill>
            <a:srgbClr val="11B995">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27"/>
          <p:cNvSpPr txBox="1">
            <a:spLocks noGrp="1"/>
          </p:cNvSpPr>
          <p:nvPr>
            <p:ph type="body" idx="2"/>
          </p:nvPr>
        </p:nvSpPr>
        <p:spPr>
          <a:xfrm>
            <a:off x="838200" y="5013325"/>
            <a:ext cx="9827872" cy="13571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solidFill>
                  <a:srgbClr val="7F7F7F"/>
                </a:solidFill>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p:nvPr/>
        </p:nvSpPr>
        <p:spPr>
          <a:xfrm>
            <a:off x="728870" y="6281804"/>
            <a:ext cx="848139" cy="439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5" name="Google Shape;25;p27"/>
          <p:cNvGrpSpPr/>
          <p:nvPr/>
        </p:nvGrpSpPr>
        <p:grpSpPr>
          <a:xfrm>
            <a:off x="932796" y="6312411"/>
            <a:ext cx="2513944" cy="383182"/>
            <a:chOff x="848834" y="5976182"/>
            <a:chExt cx="2513944" cy="383182"/>
          </a:xfrm>
        </p:grpSpPr>
        <p:pic>
          <p:nvPicPr>
            <p:cNvPr id="26" name="Google Shape;26;p27">
              <a:hlinkClick r:id="rId4"/>
            </p:cNvPr>
            <p:cNvPicPr preferRelativeResize="0"/>
            <p:nvPr/>
          </p:nvPicPr>
          <p:blipFill rotWithShape="1">
            <a:blip r:embed="rId5">
              <a:alphaModFix amt="50000"/>
            </a:blip>
            <a:srcRect/>
            <a:stretch/>
          </p:blipFill>
          <p:spPr>
            <a:xfrm>
              <a:off x="848834" y="6023174"/>
              <a:ext cx="598970" cy="284127"/>
            </a:xfrm>
            <a:prstGeom prst="rect">
              <a:avLst/>
            </a:prstGeom>
            <a:noFill/>
            <a:ln>
              <a:noFill/>
            </a:ln>
          </p:spPr>
        </p:pic>
        <p:sp>
          <p:nvSpPr>
            <p:cNvPr id="27" name="Google Shape;27;p27"/>
            <p:cNvSpPr txBox="1"/>
            <p:nvPr/>
          </p:nvSpPr>
          <p:spPr>
            <a:xfrm>
              <a:off x="1466648" y="5976182"/>
              <a:ext cx="1896130" cy="38318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700"/>
                <a:buFont typeface="Arial"/>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r>
                <a:rPr lang="en-US" sz="700" b="0" i="0" u="none" strike="noStrike" cap="none">
                  <a:solidFill>
                    <a:srgbClr val="898989"/>
                  </a:solidFill>
                  <a:latin typeface="Calibri"/>
                  <a:ea typeface="Calibri"/>
                  <a:cs typeface="Calibri"/>
                  <a:sym typeface="Calibri"/>
                </a:rPr>
                <a:t>International License.</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6"/>
        <p:cNvGrpSpPr/>
        <p:nvPr/>
      </p:nvGrpSpPr>
      <p:grpSpPr>
        <a:xfrm>
          <a:off x="0" y="0"/>
          <a:ext cx="0" cy="0"/>
          <a:chOff x="0" y="0"/>
          <a:chExt cx="0" cy="0"/>
        </a:xfrm>
      </p:grpSpPr>
      <p:sp>
        <p:nvSpPr>
          <p:cNvPr id="87" name="Google Shape;87;p36"/>
          <p:cNvSpPr txBox="1">
            <a:spLocks noGrp="1"/>
          </p:cNvSpPr>
          <p:nvPr>
            <p:ph type="title"/>
          </p:nvPr>
        </p:nvSpPr>
        <p:spPr>
          <a:xfrm>
            <a:off x="831851" y="144211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800"/>
              <a:buFont typeface="Calibri"/>
              <a:buNone/>
              <a:defRPr sz="4800"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body" idx="1"/>
          </p:nvPr>
        </p:nvSpPr>
        <p:spPr>
          <a:xfrm>
            <a:off x="831851" y="432184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600"/>
              <a:buNone/>
              <a:defRPr sz="26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9" name="Google Shape;89;p36"/>
          <p:cNvSpPr txBox="1">
            <a:spLocks noGrp="1"/>
          </p:cNvSpPr>
          <p:nvPr>
            <p:ph type="ftr" idx="11"/>
          </p:nvPr>
        </p:nvSpPr>
        <p:spPr>
          <a:xfrm>
            <a:off x="3923670" y="6356354"/>
            <a:ext cx="44240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36"/>
          <p:cNvCxnSpPr/>
          <p:nvPr/>
        </p:nvCxnSpPr>
        <p:spPr>
          <a:xfrm>
            <a:off x="923927"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92" name="Google Shape;92;p36"/>
          <p:cNvPicPr preferRelativeResize="0"/>
          <p:nvPr/>
        </p:nvPicPr>
        <p:blipFill rotWithShape="1">
          <a:blip r:embed="rId2">
            <a:alphaModFix/>
          </a:blip>
          <a:srcRect/>
          <a:stretch/>
        </p:blipFill>
        <p:spPr>
          <a:xfrm>
            <a:off x="10528531" y="318502"/>
            <a:ext cx="1283880" cy="3904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00A84F"/>
        </a:solidFill>
        <a:effectLst/>
      </p:bgPr>
    </p:bg>
    <p:spTree>
      <p:nvGrpSpPr>
        <p:cNvPr id="1" name="Shape 93"/>
        <p:cNvGrpSpPr/>
        <p:nvPr/>
      </p:nvGrpSpPr>
      <p:grpSpPr>
        <a:xfrm>
          <a:off x="0" y="0"/>
          <a:ext cx="0" cy="0"/>
          <a:chOff x="0" y="0"/>
          <a:chExt cx="0" cy="0"/>
        </a:xfrm>
      </p:grpSpPr>
      <p:sp>
        <p:nvSpPr>
          <p:cNvPr id="94" name="Google Shape;94;p37"/>
          <p:cNvSpPr/>
          <p:nvPr/>
        </p:nvSpPr>
        <p:spPr>
          <a:xfrm>
            <a:off x="831851" y="6356354"/>
            <a:ext cx="564688" cy="365125"/>
          </a:xfrm>
          <a:prstGeom prst="rect">
            <a:avLst/>
          </a:prstGeom>
          <a:solidFill>
            <a:srgbClr val="00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37"/>
          <p:cNvSpPr/>
          <p:nvPr/>
        </p:nvSpPr>
        <p:spPr>
          <a:xfrm>
            <a:off x="0" y="13502"/>
            <a:ext cx="12193928" cy="6858000"/>
          </a:xfrm>
          <a:prstGeom prst="rect">
            <a:avLst/>
          </a:prstGeom>
          <a:solidFill>
            <a:srgbClr val="11B995">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7"/>
          <p:cNvSpPr txBox="1">
            <a:spLocks noGrp="1"/>
          </p:cNvSpPr>
          <p:nvPr>
            <p:ph type="title"/>
          </p:nvPr>
        </p:nvSpPr>
        <p:spPr>
          <a:xfrm>
            <a:off x="831851" y="144211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Calibri"/>
              <a:buNone/>
              <a:defRPr sz="48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831851" y="432184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37"/>
          <p:cNvSpPr txBox="1">
            <a:spLocks noGrp="1"/>
          </p:cNvSpPr>
          <p:nvPr>
            <p:ph type="ftr" idx="11"/>
          </p:nvPr>
        </p:nvSpPr>
        <p:spPr>
          <a:xfrm>
            <a:off x="3532909" y="6356354"/>
            <a:ext cx="507769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0" name="Google Shape;100;p37"/>
          <p:cNvCxnSpPr/>
          <p:nvPr/>
        </p:nvCxnSpPr>
        <p:spPr>
          <a:xfrm>
            <a:off x="923927" y="4321839"/>
            <a:ext cx="10423525" cy="0"/>
          </a:xfrm>
          <a:prstGeom prst="straightConnector1">
            <a:avLst/>
          </a:prstGeom>
          <a:noFill/>
          <a:ln w="19050" cap="flat" cmpd="sng">
            <a:solidFill>
              <a:schemeClr val="lt1"/>
            </a:solidFill>
            <a:prstDash val="solid"/>
            <a:miter lim="800000"/>
            <a:headEnd type="none" w="sm" len="sm"/>
            <a:tailEnd type="none" w="sm" len="sm"/>
          </a:ln>
        </p:spPr>
      </p:cxnSp>
      <p:pic>
        <p:nvPicPr>
          <p:cNvPr id="101" name="Google Shape;101;p37"/>
          <p:cNvPicPr preferRelativeResize="0"/>
          <p:nvPr/>
        </p:nvPicPr>
        <p:blipFill rotWithShape="1">
          <a:blip r:embed="rId2">
            <a:alphaModFix/>
          </a:blip>
          <a:srcRect/>
          <a:stretch/>
        </p:blipFill>
        <p:spPr>
          <a:xfrm>
            <a:off x="10528532" y="318502"/>
            <a:ext cx="1283877" cy="390419"/>
          </a:xfrm>
          <a:prstGeom prst="rect">
            <a:avLst/>
          </a:prstGeom>
          <a:noFill/>
          <a:ln>
            <a:noFill/>
          </a:ln>
        </p:spPr>
      </p:pic>
      <p:pic>
        <p:nvPicPr>
          <p:cNvPr id="102" name="Google Shape;102;p37"/>
          <p:cNvPicPr preferRelativeResize="0"/>
          <p:nvPr/>
        </p:nvPicPr>
        <p:blipFill rotWithShape="1">
          <a:blip r:embed="rId3">
            <a:alphaModFix/>
          </a:blip>
          <a:srcRect/>
          <a:stretch/>
        </p:blipFill>
        <p:spPr>
          <a:xfrm>
            <a:off x="906800" y="6441394"/>
            <a:ext cx="411171" cy="19504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03"/>
        <p:cNvGrpSpPr/>
        <p:nvPr/>
      </p:nvGrpSpPr>
      <p:grpSpPr>
        <a:xfrm>
          <a:off x="0" y="0"/>
          <a:ext cx="0" cy="0"/>
          <a:chOff x="0" y="0"/>
          <a:chExt cx="0" cy="0"/>
        </a:xfrm>
      </p:grpSpPr>
      <p:pic>
        <p:nvPicPr>
          <p:cNvPr id="104" name="Google Shape;104;p38"/>
          <p:cNvPicPr preferRelativeResize="0"/>
          <p:nvPr/>
        </p:nvPicPr>
        <p:blipFill rotWithShape="1">
          <a:blip r:embed="rId2">
            <a:alphaModFix/>
          </a:blip>
          <a:srcRect/>
          <a:stretch/>
        </p:blipFill>
        <p:spPr>
          <a:xfrm>
            <a:off x="4370436" y="2904271"/>
            <a:ext cx="3451128" cy="1049465"/>
          </a:xfrm>
          <a:prstGeom prst="rect">
            <a:avLst/>
          </a:prstGeom>
          <a:noFill/>
          <a:ln>
            <a:noFill/>
          </a:ln>
        </p:spPr>
      </p:pic>
      <p:sp>
        <p:nvSpPr>
          <p:cNvPr id="105" name="Google Shape;105;p38"/>
          <p:cNvSpPr txBox="1"/>
          <p:nvPr/>
        </p:nvSpPr>
        <p:spPr>
          <a:xfrm>
            <a:off x="3869379" y="4453250"/>
            <a:ext cx="445324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A84F"/>
                </a:solidFill>
                <a:latin typeface="Calibri"/>
                <a:ea typeface="Calibri"/>
                <a:cs typeface="Calibri"/>
                <a:sym typeface="Calibri"/>
              </a:rPr>
              <a:t>www.nciea.org</a:t>
            </a:r>
            <a:endParaRPr sz="2400" b="0" i="0" u="none" strike="noStrike" cap="none">
              <a:solidFill>
                <a:srgbClr val="00A84F"/>
              </a:solidFill>
              <a:latin typeface="Calibri"/>
              <a:ea typeface="Calibri"/>
              <a:cs typeface="Calibri"/>
              <a:sym typeface="Calibri"/>
            </a:endParaRPr>
          </a:p>
        </p:txBody>
      </p:sp>
      <p:sp>
        <p:nvSpPr>
          <p:cNvPr id="106" name="Google Shape;106;p38"/>
          <p:cNvSpPr/>
          <p:nvPr/>
        </p:nvSpPr>
        <p:spPr>
          <a:xfrm>
            <a:off x="822962" y="6342615"/>
            <a:ext cx="615143" cy="357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7" name="Google Shape;107;p38"/>
          <p:cNvGrpSpPr/>
          <p:nvPr/>
        </p:nvGrpSpPr>
        <p:grpSpPr>
          <a:xfrm>
            <a:off x="10010296" y="6312414"/>
            <a:ext cx="2513947" cy="383182"/>
            <a:chOff x="848834" y="5976182"/>
            <a:chExt cx="2513946" cy="383182"/>
          </a:xfrm>
        </p:grpSpPr>
        <p:pic>
          <p:nvPicPr>
            <p:cNvPr id="108" name="Google Shape;108;p38"/>
            <p:cNvPicPr preferRelativeResize="0"/>
            <p:nvPr/>
          </p:nvPicPr>
          <p:blipFill rotWithShape="1">
            <a:blip r:embed="rId3">
              <a:alphaModFix amt="50000"/>
            </a:blip>
            <a:srcRect/>
            <a:stretch/>
          </p:blipFill>
          <p:spPr>
            <a:xfrm>
              <a:off x="848834" y="6023174"/>
              <a:ext cx="598970" cy="284127"/>
            </a:xfrm>
            <a:prstGeom prst="rect">
              <a:avLst/>
            </a:prstGeom>
            <a:noFill/>
            <a:ln>
              <a:noFill/>
            </a:ln>
          </p:spPr>
        </p:pic>
        <p:sp>
          <p:nvSpPr>
            <p:cNvPr id="109" name="Google Shape;109;p38"/>
            <p:cNvSpPr txBox="1"/>
            <p:nvPr/>
          </p:nvSpPr>
          <p:spPr>
            <a:xfrm>
              <a:off x="1466649" y="5976182"/>
              <a:ext cx="1896131" cy="38318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700"/>
                <a:buFont typeface="Arial"/>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r>
                <a:rPr lang="en-US" sz="700" b="0" i="0" u="none" strike="noStrike" cap="none">
                  <a:solidFill>
                    <a:srgbClr val="898989"/>
                  </a:solidFill>
                  <a:latin typeface="Calibri"/>
                  <a:ea typeface="Calibri"/>
                  <a:cs typeface="Calibri"/>
                  <a:sym typeface="Calibri"/>
                </a:rPr>
                <a:t>International License.</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with Contact Info">
  <p:cSld name="End Slide with Contact Info">
    <p:spTree>
      <p:nvGrpSpPr>
        <p:cNvPr id="1" name="Shape 110"/>
        <p:cNvGrpSpPr/>
        <p:nvPr/>
      </p:nvGrpSpPr>
      <p:grpSpPr>
        <a:xfrm>
          <a:off x="0" y="0"/>
          <a:ext cx="0" cy="0"/>
          <a:chOff x="0" y="0"/>
          <a:chExt cx="0" cy="0"/>
        </a:xfrm>
      </p:grpSpPr>
      <p:sp>
        <p:nvSpPr>
          <p:cNvPr id="111" name="Google Shape;111;p39"/>
          <p:cNvSpPr/>
          <p:nvPr/>
        </p:nvSpPr>
        <p:spPr>
          <a:xfrm>
            <a:off x="0" y="0"/>
            <a:ext cx="40690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9"/>
          <p:cNvPicPr preferRelativeResize="0"/>
          <p:nvPr/>
        </p:nvPicPr>
        <p:blipFill rotWithShape="1">
          <a:blip r:embed="rId2">
            <a:alphaModFix/>
          </a:blip>
          <a:srcRect/>
          <a:stretch/>
        </p:blipFill>
        <p:spPr>
          <a:xfrm>
            <a:off x="6272388" y="2904271"/>
            <a:ext cx="3451128" cy="1049465"/>
          </a:xfrm>
          <a:prstGeom prst="rect">
            <a:avLst/>
          </a:prstGeom>
          <a:noFill/>
          <a:ln>
            <a:noFill/>
          </a:ln>
        </p:spPr>
      </p:pic>
      <p:sp>
        <p:nvSpPr>
          <p:cNvPr id="113" name="Google Shape;113;p39"/>
          <p:cNvSpPr txBox="1"/>
          <p:nvPr/>
        </p:nvSpPr>
        <p:spPr>
          <a:xfrm>
            <a:off x="5771331" y="4453250"/>
            <a:ext cx="445324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A84F"/>
                </a:solidFill>
                <a:latin typeface="Calibri"/>
                <a:ea typeface="Calibri"/>
                <a:cs typeface="Calibri"/>
                <a:sym typeface="Calibri"/>
              </a:rPr>
              <a:t>www.nciea.org</a:t>
            </a:r>
            <a:endParaRPr sz="2400" b="0" i="0" u="none" strike="noStrike" cap="none">
              <a:solidFill>
                <a:srgbClr val="00A84F"/>
              </a:solidFill>
              <a:latin typeface="Calibri"/>
              <a:ea typeface="Calibri"/>
              <a:cs typeface="Calibri"/>
              <a:sym typeface="Calibri"/>
            </a:endParaRPr>
          </a:p>
        </p:txBody>
      </p:sp>
      <p:sp>
        <p:nvSpPr>
          <p:cNvPr id="114" name="Google Shape;114;p39"/>
          <p:cNvSpPr txBox="1">
            <a:spLocks noGrp="1"/>
          </p:cNvSpPr>
          <p:nvPr>
            <p:ph type="body" idx="1"/>
          </p:nvPr>
        </p:nvSpPr>
        <p:spPr>
          <a:xfrm>
            <a:off x="444692" y="2057400"/>
            <a:ext cx="3121469" cy="41624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5" name="Google Shape;115;p39"/>
          <p:cNvSpPr>
            <a:spLocks noGrp="1"/>
          </p:cNvSpPr>
          <p:nvPr>
            <p:ph type="pic" idx="2"/>
          </p:nvPr>
        </p:nvSpPr>
        <p:spPr>
          <a:xfrm>
            <a:off x="444691" y="476458"/>
            <a:ext cx="1143000" cy="1143000"/>
          </a:xfrm>
          <a:prstGeom prst="rect">
            <a:avLst/>
          </a:prstGeom>
          <a:noFill/>
          <a:ln>
            <a:noFill/>
          </a:ln>
        </p:spPr>
      </p:sp>
      <p:cxnSp>
        <p:nvCxnSpPr>
          <p:cNvPr id="116" name="Google Shape;116;p39"/>
          <p:cNvCxnSpPr/>
          <p:nvPr/>
        </p:nvCxnSpPr>
        <p:spPr>
          <a:xfrm>
            <a:off x="444691" y="1855215"/>
            <a:ext cx="1143000" cy="0"/>
          </a:xfrm>
          <a:prstGeom prst="straightConnector1">
            <a:avLst/>
          </a:prstGeom>
          <a:noFill/>
          <a:ln w="19050" cap="flat" cmpd="sng">
            <a:solidFill>
              <a:srgbClr val="00A84F"/>
            </a:solidFill>
            <a:prstDash val="solid"/>
            <a:miter lim="800000"/>
            <a:headEnd type="none" w="sm" len="sm"/>
            <a:tailEnd type="none" w="sm" len="sm"/>
          </a:ln>
        </p:spPr>
      </p:cxnSp>
      <p:sp>
        <p:nvSpPr>
          <p:cNvPr id="117" name="Google Shape;117;p39"/>
          <p:cNvSpPr txBox="1">
            <a:spLocks noGrp="1"/>
          </p:cNvSpPr>
          <p:nvPr>
            <p:ph type="ftr" idx="11"/>
          </p:nvPr>
        </p:nvSpPr>
        <p:spPr>
          <a:xfrm>
            <a:off x="444691" y="6356354"/>
            <a:ext cx="312146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b="0" i="0">
                <a:solidFill>
                  <a:srgbClr val="88888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8" name="Google Shape;118;p39"/>
          <p:cNvGrpSpPr/>
          <p:nvPr/>
        </p:nvGrpSpPr>
        <p:grpSpPr>
          <a:xfrm>
            <a:off x="10010296" y="6312414"/>
            <a:ext cx="2513947" cy="383182"/>
            <a:chOff x="848834" y="5976182"/>
            <a:chExt cx="2513946" cy="383182"/>
          </a:xfrm>
        </p:grpSpPr>
        <p:pic>
          <p:nvPicPr>
            <p:cNvPr id="119" name="Google Shape;119;p39"/>
            <p:cNvPicPr preferRelativeResize="0"/>
            <p:nvPr/>
          </p:nvPicPr>
          <p:blipFill rotWithShape="1">
            <a:blip r:embed="rId3">
              <a:alphaModFix amt="50000"/>
            </a:blip>
            <a:srcRect/>
            <a:stretch/>
          </p:blipFill>
          <p:spPr>
            <a:xfrm>
              <a:off x="848834" y="6023174"/>
              <a:ext cx="598970" cy="284127"/>
            </a:xfrm>
            <a:prstGeom prst="rect">
              <a:avLst/>
            </a:prstGeom>
            <a:noFill/>
            <a:ln>
              <a:noFill/>
            </a:ln>
          </p:spPr>
        </p:pic>
        <p:sp>
          <p:nvSpPr>
            <p:cNvPr id="120" name="Google Shape;120;p39"/>
            <p:cNvSpPr txBox="1"/>
            <p:nvPr/>
          </p:nvSpPr>
          <p:spPr>
            <a:xfrm>
              <a:off x="1466649" y="5976182"/>
              <a:ext cx="1896131" cy="38318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700"/>
                <a:buFont typeface="Arial"/>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r>
                <a:rPr lang="en-US" sz="700" b="0" i="0" u="none" strike="noStrike" cap="none">
                  <a:solidFill>
                    <a:srgbClr val="898989"/>
                  </a:solidFill>
                  <a:latin typeface="Calibri"/>
                  <a:ea typeface="Calibri"/>
                  <a:cs typeface="Calibri"/>
                  <a:sym typeface="Calibri"/>
                </a:rPr>
                <a:t>International License.</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2017642" y="621099"/>
            <a:ext cx="7964557" cy="629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394306"/>
            <a:ext cx="10515600" cy="4842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28"/>
          <p:cNvPicPr preferRelativeResize="0"/>
          <p:nvPr/>
        </p:nvPicPr>
        <p:blipFill rotWithShape="1">
          <a:blip r:embed="rId2">
            <a:alphaModFix/>
          </a:blip>
          <a:srcRect/>
          <a:stretch/>
        </p:blipFill>
        <p:spPr>
          <a:xfrm>
            <a:off x="10528531" y="318502"/>
            <a:ext cx="1283880" cy="390419"/>
          </a:xfrm>
          <a:prstGeom prst="rect">
            <a:avLst/>
          </a:prstGeom>
          <a:noFill/>
          <a:ln>
            <a:noFill/>
          </a:ln>
        </p:spPr>
      </p:pic>
      <p:cxnSp>
        <p:nvCxnSpPr>
          <p:cNvPr id="34" name="Google Shape;34;p28"/>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29"/>
          <p:cNvSpPr txBox="1">
            <a:spLocks noGrp="1"/>
          </p:cNvSpPr>
          <p:nvPr>
            <p:ph type="ftr" idx="11"/>
          </p:nvPr>
        </p:nvSpPr>
        <p:spPr>
          <a:xfrm>
            <a:off x="3247293" y="6356354"/>
            <a:ext cx="5791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9401908" y="6358800"/>
            <a:ext cx="195189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9"/>
          <p:cNvPicPr preferRelativeResize="0"/>
          <p:nvPr/>
        </p:nvPicPr>
        <p:blipFill rotWithShape="1">
          <a:blip r:embed="rId2">
            <a:alphaModFix/>
          </a:blip>
          <a:srcRect/>
          <a:stretch/>
        </p:blipFill>
        <p:spPr>
          <a:xfrm>
            <a:off x="10528531" y="318502"/>
            <a:ext cx="1283880" cy="390419"/>
          </a:xfrm>
          <a:prstGeom prst="rect">
            <a:avLst/>
          </a:prstGeom>
          <a:noFill/>
          <a:ln>
            <a:noFill/>
          </a:ln>
        </p:spPr>
      </p:pic>
      <p:sp>
        <p:nvSpPr>
          <p:cNvPr id="39" name="Google Shape;39;p29"/>
          <p:cNvSpPr txBox="1">
            <a:spLocks noGrp="1"/>
          </p:cNvSpPr>
          <p:nvPr>
            <p:ph type="title"/>
          </p:nvPr>
        </p:nvSpPr>
        <p:spPr>
          <a:xfrm>
            <a:off x="2236304" y="561317"/>
            <a:ext cx="7745896" cy="6895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29"/>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ontent Right" type="picTx">
  <p:cSld name="PICTURE_WITH_CAPTION_TEX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7421564" y="987428"/>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a:spLocks noGrp="1"/>
          </p:cNvSpPr>
          <p:nvPr>
            <p:ph type="pic" idx="2"/>
          </p:nvPr>
        </p:nvSpPr>
        <p:spPr>
          <a:xfrm>
            <a:off x="838200" y="987425"/>
            <a:ext cx="6172200" cy="4800600"/>
          </a:xfrm>
          <a:prstGeom prst="rect">
            <a:avLst/>
          </a:prstGeom>
          <a:noFill/>
          <a:ln>
            <a:noFill/>
          </a:ln>
        </p:spPr>
      </p:sp>
      <p:sp>
        <p:nvSpPr>
          <p:cNvPr id="44" name="Google Shape;44;p30"/>
          <p:cNvSpPr txBox="1">
            <a:spLocks noGrp="1"/>
          </p:cNvSpPr>
          <p:nvPr>
            <p:ph type="body" idx="1"/>
          </p:nvPr>
        </p:nvSpPr>
        <p:spPr>
          <a:xfrm>
            <a:off x="7421564"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3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30"/>
          <p:cNvCxnSpPr/>
          <p:nvPr/>
        </p:nvCxnSpPr>
        <p:spPr>
          <a:xfrm>
            <a:off x="7505702"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47" name="Google Shape;47;p30"/>
          <p:cNvPicPr preferRelativeResize="0"/>
          <p:nvPr/>
        </p:nvPicPr>
        <p:blipFill rotWithShape="1">
          <a:blip r:embed="rId2">
            <a:alphaModFix/>
          </a:blip>
          <a:srcRect/>
          <a:stretch/>
        </p:blipFill>
        <p:spPr>
          <a:xfrm>
            <a:off x="10528531" y="318502"/>
            <a:ext cx="1283880" cy="3904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31"/>
          <p:cNvSpPr txBox="1">
            <a:spLocks noGrp="1"/>
          </p:cNvSpPr>
          <p:nvPr>
            <p:ph type="body" idx="1"/>
          </p:nvPr>
        </p:nvSpPr>
        <p:spPr>
          <a:xfrm>
            <a:off x="838200" y="1390919"/>
            <a:ext cx="5181600" cy="48201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body" idx="2"/>
          </p:nvPr>
        </p:nvSpPr>
        <p:spPr>
          <a:xfrm>
            <a:off x="6172200" y="1390919"/>
            <a:ext cx="5181600" cy="48201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31"/>
          <p:cNvCxnSpPr/>
          <p:nvPr/>
        </p:nvCxnSpPr>
        <p:spPr>
          <a:xfrm>
            <a:off x="923925" y="1266612"/>
            <a:ext cx="10429875" cy="0"/>
          </a:xfrm>
          <a:prstGeom prst="straightConnector1">
            <a:avLst/>
          </a:prstGeom>
          <a:noFill/>
          <a:ln w="19050" cap="flat" cmpd="sng">
            <a:solidFill>
              <a:srgbClr val="00A84F"/>
            </a:solidFill>
            <a:prstDash val="solid"/>
            <a:miter lim="800000"/>
            <a:headEnd type="none" w="sm" len="sm"/>
            <a:tailEnd type="none" w="sm" len="sm"/>
          </a:ln>
        </p:spPr>
      </p:cxnSp>
      <p:pic>
        <p:nvPicPr>
          <p:cNvPr id="54" name="Google Shape;54;p31"/>
          <p:cNvPicPr preferRelativeResize="0"/>
          <p:nvPr/>
        </p:nvPicPr>
        <p:blipFill rotWithShape="1">
          <a:blip r:embed="rId2">
            <a:alphaModFix/>
          </a:blip>
          <a:srcRect/>
          <a:stretch/>
        </p:blipFill>
        <p:spPr>
          <a:xfrm>
            <a:off x="10528531" y="318502"/>
            <a:ext cx="1283880" cy="390419"/>
          </a:xfrm>
          <a:prstGeom prst="rect">
            <a:avLst/>
          </a:prstGeom>
          <a:noFill/>
          <a:ln>
            <a:noFill/>
          </a:ln>
        </p:spPr>
      </p:pic>
      <p:sp>
        <p:nvSpPr>
          <p:cNvPr id="55" name="Google Shape;55;p31"/>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4800"/>
              <a:buFont typeface="Calibri"/>
              <a:buNone/>
              <a:defRPr sz="4800" b="1" i="0">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600"/>
              <a:buNone/>
              <a:defRPr sz="2600">
                <a:solidFill>
                  <a:srgbClr val="3F3F3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32"/>
          <p:cNvSpPr txBox="1">
            <a:spLocks noGrp="1"/>
          </p:cNvSpPr>
          <p:nvPr>
            <p:ph type="ftr" idx="11"/>
          </p:nvPr>
        </p:nvSpPr>
        <p:spPr>
          <a:xfrm>
            <a:off x="3740727" y="6356354"/>
            <a:ext cx="472786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 name="Google Shape;61;p32"/>
          <p:cNvCxnSpPr/>
          <p:nvPr/>
        </p:nvCxnSpPr>
        <p:spPr>
          <a:xfrm>
            <a:off x="923927"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62" name="Google Shape;62;p32"/>
          <p:cNvPicPr preferRelativeResize="0"/>
          <p:nvPr/>
        </p:nvPicPr>
        <p:blipFill rotWithShape="1">
          <a:blip r:embed="rId3">
            <a:alphaModFix/>
          </a:blip>
          <a:srcRect/>
          <a:stretch/>
        </p:blipFill>
        <p:spPr>
          <a:xfrm>
            <a:off x="10528531" y="318502"/>
            <a:ext cx="1283880" cy="3904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3"/>
        <p:cNvGrpSpPr/>
        <p:nvPr/>
      </p:nvGrpSpPr>
      <p:grpSpPr>
        <a:xfrm>
          <a:off x="0" y="0"/>
          <a:ext cx="0" cy="0"/>
          <a:chOff x="0" y="0"/>
          <a:chExt cx="0" cy="0"/>
        </a:xfrm>
      </p:grpSpPr>
      <p:sp>
        <p:nvSpPr>
          <p:cNvPr id="64" name="Google Shape;64;p33"/>
          <p:cNvSpPr txBox="1">
            <a:spLocks noGrp="1"/>
          </p:cNvSpPr>
          <p:nvPr>
            <p:ph type="body" idx="1"/>
          </p:nvPr>
        </p:nvSpPr>
        <p:spPr>
          <a:xfrm>
            <a:off x="839789" y="1367313"/>
            <a:ext cx="5157787" cy="702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A84F"/>
              </a:buClr>
              <a:buSzPts val="2600"/>
              <a:buNone/>
              <a:defRPr sz="2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33"/>
          <p:cNvSpPr txBox="1">
            <a:spLocks noGrp="1"/>
          </p:cNvSpPr>
          <p:nvPr>
            <p:ph type="body" idx="2"/>
          </p:nvPr>
        </p:nvSpPr>
        <p:spPr>
          <a:xfrm>
            <a:off x="839789" y="2069467"/>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6172202" y="1367313"/>
            <a:ext cx="5183188" cy="702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A84F"/>
              </a:buClr>
              <a:buSzPts val="2600"/>
              <a:buNone/>
              <a:defRPr sz="2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33"/>
          <p:cNvSpPr txBox="1">
            <a:spLocks noGrp="1"/>
          </p:cNvSpPr>
          <p:nvPr>
            <p:ph type="body" idx="4"/>
          </p:nvPr>
        </p:nvSpPr>
        <p:spPr>
          <a:xfrm>
            <a:off x="6172202" y="2069467"/>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3"/>
          <p:cNvSpPr txBox="1">
            <a:spLocks noGrp="1"/>
          </p:cNvSpPr>
          <p:nvPr>
            <p:ph type="ftr" idx="11"/>
          </p:nvPr>
        </p:nvSpPr>
        <p:spPr>
          <a:xfrm>
            <a:off x="3200400" y="6356354"/>
            <a:ext cx="572086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sldNum" idx="12"/>
          </p:nvPr>
        </p:nvSpPr>
        <p:spPr>
          <a:xfrm>
            <a:off x="9835662" y="6356354"/>
            <a:ext cx="15181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0" name="Google Shape;70;p33"/>
          <p:cNvCxnSpPr/>
          <p:nvPr/>
        </p:nvCxnSpPr>
        <p:spPr>
          <a:xfrm>
            <a:off x="923925" y="1265713"/>
            <a:ext cx="10429875" cy="0"/>
          </a:xfrm>
          <a:prstGeom prst="straightConnector1">
            <a:avLst/>
          </a:prstGeom>
          <a:noFill/>
          <a:ln w="19050" cap="flat" cmpd="sng">
            <a:solidFill>
              <a:srgbClr val="00A84F"/>
            </a:solidFill>
            <a:prstDash val="solid"/>
            <a:miter lim="800000"/>
            <a:headEnd type="none" w="sm" len="sm"/>
            <a:tailEnd type="none" w="sm" len="sm"/>
          </a:ln>
        </p:spPr>
      </p:cxnSp>
      <p:pic>
        <p:nvPicPr>
          <p:cNvPr id="71" name="Google Shape;71;p33"/>
          <p:cNvPicPr preferRelativeResize="0"/>
          <p:nvPr/>
        </p:nvPicPr>
        <p:blipFill rotWithShape="1">
          <a:blip r:embed="rId2">
            <a:alphaModFix/>
          </a:blip>
          <a:srcRect/>
          <a:stretch/>
        </p:blipFill>
        <p:spPr>
          <a:xfrm>
            <a:off x="10528531" y="318502"/>
            <a:ext cx="1283880" cy="390419"/>
          </a:xfrm>
          <a:prstGeom prst="rect">
            <a:avLst/>
          </a:prstGeom>
          <a:noFill/>
          <a:ln>
            <a:noFill/>
          </a:ln>
        </p:spPr>
      </p:pic>
      <p:sp>
        <p:nvSpPr>
          <p:cNvPr id="72" name="Google Shape;72;p33"/>
          <p:cNvSpPr txBox="1">
            <a:spLocks noGrp="1"/>
          </p:cNvSpPr>
          <p:nvPr>
            <p:ph type="title"/>
          </p:nvPr>
        </p:nvSpPr>
        <p:spPr>
          <a:xfrm>
            <a:off x="1967946" y="663414"/>
            <a:ext cx="8811814" cy="5874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34"/>
          <p:cNvSpPr txBox="1">
            <a:spLocks noGrp="1"/>
          </p:cNvSpPr>
          <p:nvPr>
            <p:ph type="ftr" idx="11"/>
          </p:nvPr>
        </p:nvSpPr>
        <p:spPr>
          <a:xfrm>
            <a:off x="3821724" y="6356354"/>
            <a:ext cx="46306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34"/>
          <p:cNvPicPr preferRelativeResize="0"/>
          <p:nvPr/>
        </p:nvPicPr>
        <p:blipFill rotWithShape="1">
          <a:blip r:embed="rId2">
            <a:alphaModFix/>
          </a:blip>
          <a:srcRect/>
          <a:stretch/>
        </p:blipFill>
        <p:spPr>
          <a:xfrm>
            <a:off x="10528531" y="318502"/>
            <a:ext cx="1283880" cy="390419"/>
          </a:xfrm>
          <a:prstGeom prst="rect">
            <a:avLst/>
          </a:prstGeom>
          <a:noFill/>
          <a:ln>
            <a:noFill/>
          </a:ln>
        </p:spPr>
      </p:pic>
      <p:cxnSp>
        <p:nvCxnSpPr>
          <p:cNvPr id="77" name="Google Shape;77;p34"/>
          <p:cNvCxnSpPr/>
          <p:nvPr/>
        </p:nvCxnSpPr>
        <p:spPr>
          <a:xfrm>
            <a:off x="0" y="0"/>
            <a:ext cx="12192000" cy="0"/>
          </a:xfrm>
          <a:prstGeom prst="straightConnector1">
            <a:avLst/>
          </a:prstGeom>
          <a:noFill/>
          <a:ln w="57150" cap="flat" cmpd="sng">
            <a:solidFill>
              <a:srgbClr val="00A84F"/>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ontent Left">
  <p:cSld name="Picture with Content Lef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839788" y="987428"/>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a:spLocks noGrp="1"/>
          </p:cNvSpPr>
          <p:nvPr>
            <p:ph type="pic" idx="2"/>
          </p:nvPr>
        </p:nvSpPr>
        <p:spPr>
          <a:xfrm>
            <a:off x="5183188" y="987425"/>
            <a:ext cx="6172200" cy="4800600"/>
          </a:xfrm>
          <a:prstGeom prst="rect">
            <a:avLst/>
          </a:prstGeom>
          <a:noFill/>
          <a:ln>
            <a:noFill/>
          </a:ln>
        </p:spPr>
      </p:sp>
      <p:sp>
        <p:nvSpPr>
          <p:cNvPr id="81" name="Google Shape;81;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35"/>
          <p:cNvSpPr txBox="1">
            <a:spLocks noGrp="1"/>
          </p:cNvSpPr>
          <p:nvPr>
            <p:ph type="ftr" idx="11"/>
          </p:nvPr>
        </p:nvSpPr>
        <p:spPr>
          <a:xfrm>
            <a:off x="3683251" y="6356354"/>
            <a:ext cx="482549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 name="Google Shape;84;p35"/>
          <p:cNvCxnSpPr/>
          <p:nvPr/>
        </p:nvCxnSpPr>
        <p:spPr>
          <a:xfrm>
            <a:off x="923927"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85" name="Google Shape;85;p35"/>
          <p:cNvPicPr preferRelativeResize="0"/>
          <p:nvPr/>
        </p:nvPicPr>
        <p:blipFill rotWithShape="1">
          <a:blip r:embed="rId2">
            <a:alphaModFix/>
          </a:blip>
          <a:srcRect/>
          <a:stretch/>
        </p:blipFill>
        <p:spPr>
          <a:xfrm>
            <a:off x="10528531" y="318502"/>
            <a:ext cx="1283880" cy="3904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Calibri"/>
              <a:buNone/>
              <a:defRPr sz="4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rgbClr val="595959"/>
              </a:buClr>
              <a:buSzPts val="3200"/>
              <a:buFont typeface="Arial"/>
              <a:buChar char="•"/>
              <a:defRPr sz="3200" b="0" i="0" u="none" strike="noStrike" cap="none">
                <a:solidFill>
                  <a:srgbClr val="595959"/>
                </a:solidFill>
                <a:latin typeface="Calibri"/>
                <a:ea typeface="Calibri"/>
                <a:cs typeface="Calibri"/>
                <a:sym typeface="Calibri"/>
              </a:defRPr>
            </a:lvl1pPr>
            <a:lvl2pPr marL="914400" marR="0" lvl="1" indent="-406400" algn="l" rtl="0">
              <a:lnSpc>
                <a:spcPct val="90000"/>
              </a:lnSpc>
              <a:spcBef>
                <a:spcPts val="500"/>
              </a:spcBef>
              <a:spcAft>
                <a:spcPts val="0"/>
              </a:spcAft>
              <a:buClr>
                <a:srgbClr val="595959"/>
              </a:buClr>
              <a:buSzPts val="2800"/>
              <a:buFont typeface="Noto Sans Symbols"/>
              <a:buChar char="▪"/>
              <a:defRPr sz="2800" b="0" i="0" u="none" strike="noStrike" cap="none">
                <a:solidFill>
                  <a:srgbClr val="595959"/>
                </a:solidFill>
                <a:latin typeface="Calibri"/>
                <a:ea typeface="Calibri"/>
                <a:cs typeface="Calibri"/>
                <a:sym typeface="Calibri"/>
              </a:defRPr>
            </a:lvl2pPr>
            <a:lvl3pPr marL="1371600" marR="0" lvl="2"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lnSpc>
                <a:spcPct val="90000"/>
              </a:lnSpc>
              <a:spcBef>
                <a:spcPts val="500"/>
              </a:spcBef>
              <a:spcAft>
                <a:spcPts val="0"/>
              </a:spcAft>
              <a:buClr>
                <a:srgbClr val="595959"/>
              </a:buClr>
              <a:buSzPts val="2000"/>
              <a:buFont typeface="Noto Sans Symbols"/>
              <a:buChar char="▪"/>
              <a:defRPr sz="2000" b="0" i="0" u="none" strike="noStrike" cap="none">
                <a:solidFill>
                  <a:srgbClr val="595959"/>
                </a:solidFill>
                <a:latin typeface="Calibri"/>
                <a:ea typeface="Calibri"/>
                <a:cs typeface="Calibri"/>
                <a:sym typeface="Calibri"/>
              </a:defRPr>
            </a:lvl4pPr>
            <a:lvl5pPr marL="2286000" marR="0" lvl="4"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1667747" y="6356354"/>
            <a:ext cx="87456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6">
            <a:hlinkClick r:id="rId15"/>
          </p:cNvPr>
          <p:cNvPicPr preferRelativeResize="0"/>
          <p:nvPr/>
        </p:nvPicPr>
        <p:blipFill rotWithShape="1">
          <a:blip r:embed="rId16">
            <a:alphaModFix amt="50000"/>
          </a:blip>
          <a:srcRect/>
          <a:stretch/>
        </p:blipFill>
        <p:spPr>
          <a:xfrm>
            <a:off x="906799" y="6441394"/>
            <a:ext cx="411173" cy="1950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iea.org/library/the-case-for-statewide-school-accountability-system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838200" y="1986612"/>
            <a:ext cx="9829800" cy="14423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Font typeface="Calibri"/>
              <a:buNone/>
            </a:pPr>
            <a:r>
              <a:rPr lang="en-US" sz="4000" b="1" i="0" u="none" strike="noStrike">
                <a:solidFill>
                  <a:srgbClr val="000000"/>
                </a:solidFill>
                <a:latin typeface="Calibri"/>
                <a:ea typeface="Calibri"/>
                <a:cs typeface="Calibri"/>
                <a:sym typeface="Calibri"/>
              </a:rPr>
              <a:t>The Case for State Testing</a:t>
            </a:r>
            <a:endParaRPr sz="4000"/>
          </a:p>
        </p:txBody>
      </p:sp>
      <p:sp>
        <p:nvSpPr>
          <p:cNvPr id="127" name="Google Shape;127;p1"/>
          <p:cNvSpPr txBox="1">
            <a:spLocks noGrp="1"/>
          </p:cNvSpPr>
          <p:nvPr>
            <p:ph type="subTitle" idx="1"/>
          </p:nvPr>
        </p:nvSpPr>
        <p:spPr>
          <a:xfrm>
            <a:off x="838200" y="3821989"/>
            <a:ext cx="9829800" cy="1022154"/>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Clr>
                <a:schemeClr val="dk1"/>
              </a:buClr>
              <a:buSzPct val="100000"/>
              <a:buNone/>
            </a:pPr>
            <a:r>
              <a:rPr lang="en-US" sz="3200">
                <a:solidFill>
                  <a:schemeClr val="dk1"/>
                </a:solidFill>
              </a:rPr>
              <a:t>A Webinar Hosted By</a:t>
            </a:r>
            <a:endParaRPr/>
          </a:p>
          <a:p>
            <a:pPr marL="0" lvl="0" indent="0" algn="ctr" rtl="0">
              <a:lnSpc>
                <a:spcPct val="90000"/>
              </a:lnSpc>
              <a:spcBef>
                <a:spcPts val="1000"/>
              </a:spcBef>
              <a:spcAft>
                <a:spcPts val="0"/>
              </a:spcAft>
              <a:buClr>
                <a:schemeClr val="dk1"/>
              </a:buClr>
              <a:buSzPct val="100000"/>
              <a:buNone/>
            </a:pPr>
            <a:r>
              <a:rPr lang="en-US" sz="3200">
                <a:solidFill>
                  <a:schemeClr val="dk1"/>
                </a:solidFill>
              </a:rPr>
              <a:t>The National Center for the Improvement of Educational Assessment</a:t>
            </a:r>
            <a:endParaRPr sz="3200" i="1">
              <a:solidFill>
                <a:schemeClr val="dk1"/>
              </a:solidFill>
            </a:endParaRPr>
          </a:p>
        </p:txBody>
      </p:sp>
      <p:sp>
        <p:nvSpPr>
          <p:cNvPr id="128" name="Google Shape;128;p1"/>
          <p:cNvSpPr txBox="1">
            <a:spLocks noGrp="1"/>
          </p:cNvSpPr>
          <p:nvPr>
            <p:ph type="body" idx="2"/>
          </p:nvPr>
        </p:nvSpPr>
        <p:spPr>
          <a:xfrm>
            <a:off x="838200" y="5138626"/>
            <a:ext cx="9827872" cy="964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F7F7F"/>
              </a:buClr>
              <a:buSzPts val="2800"/>
              <a:buNone/>
            </a:pPr>
            <a:r>
              <a:rPr lang="en-US" sz="2800">
                <a:latin typeface="Calibri"/>
                <a:ea typeface="Calibri"/>
                <a:cs typeface="Calibri"/>
                <a:sym typeface="Calibri"/>
              </a:rPr>
              <a:t>April 2,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descr="Institutional Change Process Step 5: Measure and Evaluate | Department of  Energy"/>
          <p:cNvPicPr preferRelativeResize="0"/>
          <p:nvPr/>
        </p:nvPicPr>
        <p:blipFill rotWithShape="1">
          <a:blip r:embed="rId3">
            <a:alphaModFix/>
          </a:blip>
          <a:srcRect/>
          <a:stretch/>
        </p:blipFill>
        <p:spPr>
          <a:xfrm>
            <a:off x="815898" y="1501527"/>
            <a:ext cx="4816388" cy="2408194"/>
          </a:xfrm>
          <a:prstGeom prst="rect">
            <a:avLst/>
          </a:prstGeom>
          <a:solidFill>
            <a:srgbClr val="FFFFFF"/>
          </a:solidFill>
          <a:ln>
            <a:noFill/>
          </a:ln>
        </p:spPr>
      </p:pic>
      <p:sp>
        <p:nvSpPr>
          <p:cNvPr id="208" name="Google Shape;208;p10"/>
          <p:cNvSpPr txBox="1">
            <a:spLocks noGrp="1"/>
          </p:cNvSpPr>
          <p:nvPr>
            <p:ph type="body" idx="2"/>
          </p:nvPr>
        </p:nvSpPr>
        <p:spPr>
          <a:xfrm>
            <a:off x="5638800" y="1390920"/>
            <a:ext cx="5714999" cy="2408194"/>
          </a:xfrm>
          <a:prstGeom prst="rect">
            <a:avLst/>
          </a:prstGeom>
          <a:noFill/>
          <a:ln>
            <a:noFill/>
          </a:ln>
        </p:spPr>
        <p:txBody>
          <a:bodyPr spcFirstLastPara="1" wrap="square" lIns="91425" tIns="45700" rIns="91425" bIns="45700" anchor="t" anchorCtr="0">
            <a:noAutofit/>
          </a:bodyPr>
          <a:lstStyle/>
          <a:p>
            <a:pPr marL="228594" lvl="0" indent="-228594" algn="l" rtl="0">
              <a:lnSpc>
                <a:spcPct val="90000"/>
              </a:lnSpc>
              <a:spcBef>
                <a:spcPts val="0"/>
              </a:spcBef>
              <a:spcAft>
                <a:spcPts val="0"/>
              </a:spcAft>
              <a:buClr>
                <a:srgbClr val="595959"/>
              </a:buClr>
              <a:buSzPts val="3200"/>
              <a:buChar char="•"/>
            </a:pPr>
            <a:r>
              <a:rPr lang="en-US"/>
              <a:t>State tests can help leaders and policymakers understand which programs and policies are effective and which are not. </a:t>
            </a:r>
            <a:endParaRPr/>
          </a:p>
        </p:txBody>
      </p:sp>
      <p:sp>
        <p:nvSpPr>
          <p:cNvPr id="209" name="Google Shape;209;p10"/>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10" name="Google Shape;210;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211" name="Google Shape;211;p10"/>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Evaluation and Continuous Improvement</a:t>
            </a:r>
            <a:endParaRPr/>
          </a:p>
        </p:txBody>
      </p:sp>
      <p:sp>
        <p:nvSpPr>
          <p:cNvPr id="212" name="Google Shape;212;p10"/>
          <p:cNvSpPr txBox="1"/>
          <p:nvPr/>
        </p:nvSpPr>
        <p:spPr>
          <a:xfrm>
            <a:off x="431126" y="4331158"/>
            <a:ext cx="10922674" cy="224676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595959"/>
              </a:buClr>
              <a:buSzPts val="2800"/>
              <a:buFont typeface="Arial"/>
              <a:buChar char="•"/>
            </a:pPr>
            <a:r>
              <a:rPr lang="en-US" sz="2800" b="0" i="0" u="none" strike="noStrike" cap="none">
                <a:solidFill>
                  <a:srgbClr val="595959"/>
                </a:solidFill>
                <a:latin typeface="Calibri"/>
                <a:ea typeface="Calibri"/>
                <a:cs typeface="Calibri"/>
                <a:sym typeface="Calibri"/>
              </a:rPr>
              <a:t>Evaluation and continuous improvement should occur at both local and state levels.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595959"/>
              </a:buClr>
              <a:buSzPts val="2800"/>
              <a:buFont typeface="Arial"/>
              <a:buChar char="•"/>
            </a:pPr>
            <a:r>
              <a:rPr lang="en-US" sz="2800" b="0" i="0" u="none" strike="noStrike" cap="none">
                <a:solidFill>
                  <a:srgbClr val="595959"/>
                </a:solidFill>
                <a:latin typeface="Calibri"/>
                <a:ea typeface="Calibri"/>
                <a:cs typeface="Calibri"/>
                <a:sym typeface="Calibri"/>
              </a:rPr>
              <a:t>State assessments are an appropriate outcome because of the test’s superior technical quality, especially its alignment with the state’s learning standards.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body" idx="1"/>
          </p:nvPr>
        </p:nvSpPr>
        <p:spPr>
          <a:xfrm>
            <a:off x="838200" y="1390919"/>
            <a:ext cx="5181600" cy="4820103"/>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200"/>
              <a:buChar char="•"/>
            </a:pPr>
            <a:r>
              <a:rPr lang="en-US"/>
              <a:t>Comparable statewide test scores can help build public trust in our educational systems. </a:t>
            </a:r>
            <a:endParaRPr/>
          </a:p>
          <a:p>
            <a:pPr marL="228594" lvl="0" indent="-228594" algn="l" rtl="0">
              <a:lnSpc>
                <a:spcPct val="90000"/>
              </a:lnSpc>
              <a:spcBef>
                <a:spcPts val="1000"/>
              </a:spcBef>
              <a:spcAft>
                <a:spcPts val="0"/>
              </a:spcAft>
              <a:buClr>
                <a:srgbClr val="595959"/>
              </a:buClr>
              <a:buSzPts val="3200"/>
              <a:buChar char="•"/>
            </a:pPr>
            <a:r>
              <a:rPr lang="en-US"/>
              <a:t> State assessment scores can engage parents and other members of the public in conversations about their local schools and their students’ futures. </a:t>
            </a:r>
            <a:endParaRPr/>
          </a:p>
        </p:txBody>
      </p:sp>
      <p:pic>
        <p:nvPicPr>
          <p:cNvPr id="218" name="Google Shape;218;p11" descr="Top 5 Benefits of Public Speaking Classes | DIPS | Delhi insitute of Public  Speaking"/>
          <p:cNvPicPr preferRelativeResize="0"/>
          <p:nvPr/>
        </p:nvPicPr>
        <p:blipFill rotWithShape="1">
          <a:blip r:embed="rId3">
            <a:alphaModFix/>
          </a:blip>
          <a:srcRect t="3090" b="3885"/>
          <a:stretch/>
        </p:blipFill>
        <p:spPr>
          <a:xfrm>
            <a:off x="6172200" y="1390919"/>
            <a:ext cx="5181600" cy="4820103"/>
          </a:xfrm>
          <a:prstGeom prst="rect">
            <a:avLst/>
          </a:prstGeom>
          <a:solidFill>
            <a:srgbClr val="FFFFFF"/>
          </a:solidFill>
          <a:ln>
            <a:noFill/>
          </a:ln>
        </p:spPr>
      </p:pic>
      <p:sp>
        <p:nvSpPr>
          <p:cNvPr id="219" name="Google Shape;219;p11"/>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20" name="Google Shape;220;p1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sp>
        <p:nvSpPr>
          <p:cNvPr id="221" name="Google Shape;221;p11"/>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Transparency and Public Engagement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2"/>
          <p:cNvSpPr/>
          <p:nvPr/>
        </p:nvSpPr>
        <p:spPr>
          <a:xfrm>
            <a:off x="-5503" y="-1"/>
            <a:ext cx="12192000" cy="685799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2"/>
          <p:cNvSpPr txBox="1">
            <a:spLocks noGrp="1"/>
          </p:cNvSpPr>
          <p:nvPr>
            <p:ph type="title"/>
          </p:nvPr>
        </p:nvSpPr>
        <p:spPr>
          <a:xfrm>
            <a:off x="289933" y="492141"/>
            <a:ext cx="5530422" cy="13924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4400"/>
              <a:buFont typeface="Calibri"/>
              <a:buNone/>
            </a:pPr>
            <a:r>
              <a:rPr lang="en-US" sz="4400"/>
              <a:t>Signaling Rich Learning Expectations </a:t>
            </a:r>
            <a:endParaRPr/>
          </a:p>
        </p:txBody>
      </p:sp>
      <p:pic>
        <p:nvPicPr>
          <p:cNvPr id="229" name="Google Shape;229;p12" descr="How to Design Learning Environments That Drive Deeper Student Engagement"/>
          <p:cNvPicPr preferRelativeResize="0"/>
          <p:nvPr/>
        </p:nvPicPr>
        <p:blipFill rotWithShape="1">
          <a:blip r:embed="rId3">
            <a:alphaModFix/>
          </a:blip>
          <a:srcRect l="10649" r="2" b="3"/>
          <a:stretch/>
        </p:blipFill>
        <p:spPr>
          <a:xfrm>
            <a:off x="1" y="3105151"/>
            <a:ext cx="6448424" cy="3752849"/>
          </a:xfrm>
          <a:custGeom>
            <a:avLst/>
            <a:gdLst/>
            <a:ahLst/>
            <a:cxnLst/>
            <a:rect l="l" t="t" r="r" b="b"/>
            <a:pathLst>
              <a:path w="6448424" h="3752849" extrusionOk="0">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ln>
            <a:noFill/>
          </a:ln>
        </p:spPr>
      </p:pic>
      <p:sp>
        <p:nvSpPr>
          <p:cNvPr id="230" name="Google Shape;230;p12"/>
          <p:cNvSpPr txBox="1">
            <a:spLocks noGrp="1"/>
          </p:cNvSpPr>
          <p:nvPr>
            <p:ph type="body" idx="1"/>
          </p:nvPr>
        </p:nvSpPr>
        <p:spPr>
          <a:xfrm>
            <a:off x="6371647" y="1326776"/>
            <a:ext cx="5530420" cy="4410636"/>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200"/>
              <a:buChar char="•"/>
            </a:pPr>
            <a:r>
              <a:rPr lang="en-US" dirty="0">
                <a:latin typeface="Calibri"/>
                <a:ea typeface="Calibri"/>
                <a:cs typeface="Calibri"/>
                <a:sym typeface="Calibri"/>
              </a:rPr>
              <a:t>High-quality state tests can meaningfully represent the intended learning goals. </a:t>
            </a:r>
            <a:endParaRPr dirty="0"/>
          </a:p>
          <a:p>
            <a:pPr marL="228594" lvl="0" indent="-228594" algn="l" rtl="0">
              <a:lnSpc>
                <a:spcPct val="90000"/>
              </a:lnSpc>
              <a:spcBef>
                <a:spcPts val="1000"/>
              </a:spcBef>
              <a:spcAft>
                <a:spcPts val="0"/>
              </a:spcAft>
              <a:buClr>
                <a:srgbClr val="595959"/>
              </a:buClr>
              <a:buSzPts val="2800"/>
              <a:buChar char="•"/>
            </a:pPr>
            <a:r>
              <a:rPr lang="en-US" dirty="0">
                <a:latin typeface="Calibri"/>
                <a:ea typeface="Calibri"/>
                <a:cs typeface="Calibri"/>
                <a:sym typeface="Calibri"/>
              </a:rPr>
              <a:t>To do so, tests should include extended writing tasks and performance assessments that require students to apply their knowledge and skills to solve complex problems.</a:t>
            </a:r>
            <a:endParaRPr dirty="0">
              <a:latin typeface="Calibri"/>
              <a:ea typeface="Calibri"/>
              <a:cs typeface="Calibri"/>
              <a:sym typeface="Calibri"/>
            </a:endParaRPr>
          </a:p>
        </p:txBody>
      </p:sp>
      <p:sp>
        <p:nvSpPr>
          <p:cNvPr id="231" name="Google Shape;2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FFFFFF"/>
                </a:solidFill>
              </a:rPr>
              <a:t>The Case for State Testing (4/2/25)</a:t>
            </a:r>
            <a:endParaRPr/>
          </a:p>
        </p:txBody>
      </p:sp>
      <p:sp>
        <p:nvSpPr>
          <p:cNvPr id="232" name="Google Shape;2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990600" y="621099"/>
            <a:ext cx="8991599" cy="6297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a:t>We Know They Aren’t Perfect, But…</a:t>
            </a:r>
            <a:endParaRPr/>
          </a:p>
        </p:txBody>
      </p:sp>
      <p:sp>
        <p:nvSpPr>
          <p:cNvPr id="238" name="Google Shape;238;p13"/>
          <p:cNvSpPr txBox="1">
            <a:spLocks noGrp="1"/>
          </p:cNvSpPr>
          <p:nvPr>
            <p:ph type="body" idx="1"/>
          </p:nvPr>
        </p:nvSpPr>
        <p:spPr>
          <a:xfrm>
            <a:off x="838200" y="1350762"/>
            <a:ext cx="10515600" cy="4842595"/>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200"/>
              <a:buChar char="•"/>
            </a:pPr>
            <a:r>
              <a:rPr lang="en-US">
                <a:latin typeface="Calibri"/>
                <a:ea typeface="Calibri"/>
                <a:cs typeface="Calibri"/>
                <a:sym typeface="Calibri"/>
              </a:rPr>
              <a:t>We are not saying that all state tests serve these four purposes as well as we might like, but we believe that state tests hold the greatest promise of doing this, even if they currently fall short in some areas.</a:t>
            </a:r>
            <a:endParaRPr/>
          </a:p>
          <a:p>
            <a:pPr marL="228594" lvl="0" indent="-228594" algn="l" rtl="0">
              <a:lnSpc>
                <a:spcPct val="90000"/>
              </a:lnSpc>
              <a:spcBef>
                <a:spcPts val="1000"/>
              </a:spcBef>
              <a:spcAft>
                <a:spcPts val="0"/>
              </a:spcAft>
              <a:buClr>
                <a:srgbClr val="595959"/>
              </a:buClr>
              <a:buSzPts val="3200"/>
              <a:buChar char="•"/>
            </a:pPr>
            <a:r>
              <a:rPr lang="en-US">
                <a:latin typeface="Calibri"/>
                <a:ea typeface="Calibri"/>
                <a:cs typeface="Calibri"/>
                <a:sym typeface="Calibri"/>
              </a:rPr>
              <a:t>Why?</a:t>
            </a:r>
            <a:endParaRPr/>
          </a:p>
          <a:p>
            <a:pPr marL="228594" lvl="0" indent="-25393" algn="l" rtl="0">
              <a:lnSpc>
                <a:spcPct val="90000"/>
              </a:lnSpc>
              <a:spcBef>
                <a:spcPts val="1000"/>
              </a:spcBef>
              <a:spcAft>
                <a:spcPts val="0"/>
              </a:spcAft>
              <a:buClr>
                <a:srgbClr val="595959"/>
              </a:buClr>
              <a:buSzPts val="3200"/>
              <a:buNone/>
            </a:pPr>
            <a:endParaRPr>
              <a:latin typeface="Calibri"/>
              <a:ea typeface="Calibri"/>
              <a:cs typeface="Calibri"/>
              <a:sym typeface="Calibri"/>
            </a:endParaRPr>
          </a:p>
          <a:p>
            <a:pPr marL="228594" lvl="0" indent="-228594" algn="l" rtl="0">
              <a:lnSpc>
                <a:spcPct val="90000"/>
              </a:lnSpc>
              <a:spcBef>
                <a:spcPts val="1000"/>
              </a:spcBef>
              <a:spcAft>
                <a:spcPts val="0"/>
              </a:spcAft>
              <a:buClr>
                <a:srgbClr val="595959"/>
              </a:buClr>
              <a:buSzPts val="3200"/>
              <a:buChar char="•"/>
            </a:pPr>
            <a:r>
              <a:rPr lang="en-US" sz="3200" b="1">
                <a:latin typeface="Calibri"/>
                <a:ea typeface="Calibri"/>
                <a:cs typeface="Calibri"/>
                <a:sym typeface="Calibri"/>
              </a:rPr>
              <a:t>State summative exams have been held to the highest quality standards of any tests administered to K-12 students in the country</a:t>
            </a:r>
            <a:r>
              <a:rPr lang="en-US" sz="3200">
                <a:latin typeface="Calibri"/>
                <a:ea typeface="Calibri"/>
                <a:cs typeface="Calibri"/>
                <a:sym typeface="Calibri"/>
              </a:rPr>
              <a:t>.</a:t>
            </a:r>
            <a:endParaRPr>
              <a:latin typeface="Calibri"/>
              <a:ea typeface="Calibri"/>
              <a:cs typeface="Calibri"/>
              <a:sym typeface="Calibri"/>
            </a:endParaRPr>
          </a:p>
        </p:txBody>
      </p:sp>
      <p:sp>
        <p:nvSpPr>
          <p:cNvPr id="239" name="Google Shape;239;p13"/>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40" name="Google Shape;240;p13"/>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838200" y="621099"/>
            <a:ext cx="10515600" cy="6297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a:t>Technical Quality</a:t>
            </a:r>
            <a:endParaRPr/>
          </a:p>
        </p:txBody>
      </p:sp>
      <p:sp>
        <p:nvSpPr>
          <p:cNvPr id="246" name="Google Shape;246;p14"/>
          <p:cNvSpPr txBox="1">
            <a:spLocks noGrp="1"/>
          </p:cNvSpPr>
          <p:nvPr>
            <p:ph type="body" idx="1"/>
          </p:nvPr>
        </p:nvSpPr>
        <p:spPr>
          <a:xfrm>
            <a:off x="838200" y="1296331"/>
            <a:ext cx="10515600" cy="5126239"/>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2800"/>
              <a:buChar char="•"/>
            </a:pPr>
            <a:r>
              <a:rPr lang="en-US" sz="2800">
                <a:latin typeface="Calibri"/>
                <a:ea typeface="Calibri"/>
                <a:cs typeface="Calibri"/>
                <a:sym typeface="Calibri"/>
              </a:rPr>
              <a:t>State tests must meet the following rigorous quality criteria to serve these important purposes and uses:</a:t>
            </a:r>
            <a:endParaRPr/>
          </a:p>
          <a:p>
            <a:pPr marL="685783" lvl="1" indent="-228594" algn="l" rtl="0">
              <a:lnSpc>
                <a:spcPct val="90000"/>
              </a:lnSpc>
              <a:spcBef>
                <a:spcPts val="500"/>
              </a:spcBef>
              <a:spcAft>
                <a:spcPts val="0"/>
              </a:spcAft>
              <a:buClr>
                <a:srgbClr val="595959"/>
              </a:buClr>
              <a:buSzPts val="2800"/>
              <a:buChar char="▪"/>
            </a:pPr>
            <a:r>
              <a:rPr lang="en-US">
                <a:latin typeface="Calibri"/>
                <a:ea typeface="Calibri"/>
                <a:cs typeface="Calibri"/>
                <a:sym typeface="Calibri"/>
              </a:rPr>
              <a:t>Validity</a:t>
            </a:r>
            <a:endParaRPr/>
          </a:p>
          <a:p>
            <a:pPr marL="685783" lvl="1" indent="-228594" algn="l" rtl="0">
              <a:lnSpc>
                <a:spcPct val="90000"/>
              </a:lnSpc>
              <a:spcBef>
                <a:spcPts val="500"/>
              </a:spcBef>
              <a:spcAft>
                <a:spcPts val="0"/>
              </a:spcAft>
              <a:buClr>
                <a:srgbClr val="595959"/>
              </a:buClr>
              <a:buSzPts val="2800"/>
              <a:buChar char="▪"/>
            </a:pPr>
            <a:r>
              <a:rPr lang="en-US">
                <a:latin typeface="Calibri"/>
                <a:ea typeface="Calibri"/>
                <a:cs typeface="Calibri"/>
                <a:sym typeface="Calibri"/>
              </a:rPr>
              <a:t>Alignment</a:t>
            </a:r>
            <a:endParaRPr>
              <a:latin typeface="Calibri"/>
              <a:ea typeface="Calibri"/>
              <a:cs typeface="Calibri"/>
              <a:sym typeface="Calibri"/>
            </a:endParaRPr>
          </a:p>
          <a:p>
            <a:pPr marL="685783" lvl="1" indent="-228594" algn="l" rtl="0">
              <a:lnSpc>
                <a:spcPct val="90000"/>
              </a:lnSpc>
              <a:spcBef>
                <a:spcPts val="500"/>
              </a:spcBef>
              <a:spcAft>
                <a:spcPts val="0"/>
              </a:spcAft>
              <a:buClr>
                <a:srgbClr val="595959"/>
              </a:buClr>
              <a:buSzPts val="2800"/>
              <a:buChar char="▪"/>
            </a:pPr>
            <a:r>
              <a:rPr lang="en-US">
                <a:latin typeface="Calibri"/>
                <a:ea typeface="Calibri"/>
                <a:cs typeface="Calibri"/>
                <a:sym typeface="Calibri"/>
              </a:rPr>
              <a:t>Reliability</a:t>
            </a:r>
            <a:endParaRPr>
              <a:latin typeface="Calibri"/>
              <a:ea typeface="Calibri"/>
              <a:cs typeface="Calibri"/>
              <a:sym typeface="Calibri"/>
            </a:endParaRPr>
          </a:p>
          <a:p>
            <a:pPr marL="685783" lvl="1" indent="-228594" algn="l" rtl="0">
              <a:lnSpc>
                <a:spcPct val="90000"/>
              </a:lnSpc>
              <a:spcBef>
                <a:spcPts val="500"/>
              </a:spcBef>
              <a:spcAft>
                <a:spcPts val="0"/>
              </a:spcAft>
              <a:buClr>
                <a:srgbClr val="595959"/>
              </a:buClr>
              <a:buSzPts val="2800"/>
              <a:buChar char="▪"/>
            </a:pPr>
            <a:r>
              <a:rPr lang="en-US">
                <a:latin typeface="Calibri"/>
                <a:ea typeface="Calibri"/>
                <a:cs typeface="Calibri"/>
                <a:sym typeface="Calibri"/>
              </a:rPr>
              <a:t>Fairness and accessibility</a:t>
            </a:r>
            <a:endParaRPr/>
          </a:p>
          <a:p>
            <a:pPr marL="685783" lvl="1" indent="-228594" algn="l" rtl="0">
              <a:lnSpc>
                <a:spcPct val="90000"/>
              </a:lnSpc>
              <a:spcBef>
                <a:spcPts val="500"/>
              </a:spcBef>
              <a:spcAft>
                <a:spcPts val="0"/>
              </a:spcAft>
              <a:buClr>
                <a:srgbClr val="595959"/>
              </a:buClr>
              <a:buSzPts val="2800"/>
              <a:buChar char="▪"/>
            </a:pPr>
            <a:r>
              <a:rPr lang="en-US">
                <a:latin typeface="Calibri"/>
                <a:ea typeface="Calibri"/>
                <a:cs typeface="Calibri"/>
                <a:sym typeface="Calibri"/>
              </a:rPr>
              <a:t>Comparability</a:t>
            </a:r>
            <a:endParaRPr/>
          </a:p>
          <a:p>
            <a:pPr marL="228594" lvl="0" indent="-228594" algn="l" rtl="0">
              <a:lnSpc>
                <a:spcPct val="90000"/>
              </a:lnSpc>
              <a:spcBef>
                <a:spcPts val="1000"/>
              </a:spcBef>
              <a:spcAft>
                <a:spcPts val="0"/>
              </a:spcAft>
              <a:buClr>
                <a:srgbClr val="595959"/>
              </a:buClr>
              <a:buSzPts val="2800"/>
              <a:buChar char="•"/>
            </a:pPr>
            <a:r>
              <a:rPr lang="en-US" sz="2800">
                <a:latin typeface="Calibri"/>
                <a:ea typeface="Calibri"/>
                <a:cs typeface="Calibri"/>
                <a:sym typeface="Calibri"/>
              </a:rPr>
              <a:t>The level of </a:t>
            </a:r>
            <a:r>
              <a:rPr lang="en-US" sz="2800" b="1">
                <a:latin typeface="Calibri"/>
                <a:ea typeface="Calibri"/>
                <a:cs typeface="Calibri"/>
                <a:sym typeface="Calibri"/>
              </a:rPr>
              <a:t>independent</a:t>
            </a:r>
            <a:r>
              <a:rPr lang="en-US" sz="2800">
                <a:latin typeface="Calibri"/>
                <a:ea typeface="Calibri"/>
                <a:cs typeface="Calibri"/>
                <a:sym typeface="Calibri"/>
              </a:rPr>
              <a:t> review and evaluation and the resulting </a:t>
            </a:r>
            <a:r>
              <a:rPr lang="en-US" sz="2800" b="1">
                <a:latin typeface="Calibri"/>
                <a:ea typeface="Calibri"/>
                <a:cs typeface="Calibri"/>
                <a:sym typeface="Calibri"/>
              </a:rPr>
              <a:t>transparency</a:t>
            </a:r>
            <a:r>
              <a:rPr lang="en-US" sz="2800">
                <a:latin typeface="Calibri"/>
                <a:ea typeface="Calibri"/>
                <a:cs typeface="Calibri"/>
                <a:sym typeface="Calibri"/>
              </a:rPr>
              <a:t> is far beyond what we see for any other assessment administered to K-12 students.</a:t>
            </a:r>
            <a:endParaRPr sz="2800">
              <a:latin typeface="Calibri"/>
              <a:ea typeface="Calibri"/>
              <a:cs typeface="Calibri"/>
              <a:sym typeface="Calibri"/>
            </a:endParaRPr>
          </a:p>
        </p:txBody>
      </p:sp>
      <p:sp>
        <p:nvSpPr>
          <p:cNvPr id="247" name="Google Shape;247;p14"/>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48" name="Google Shape;248;p14"/>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5" descr="Let Teachers Work and Learn in Teams ..."/>
          <p:cNvPicPr preferRelativeResize="0"/>
          <p:nvPr/>
        </p:nvPicPr>
        <p:blipFill rotWithShape="1">
          <a:blip r:embed="rId3">
            <a:alphaModFix/>
          </a:blip>
          <a:srcRect l="14460" r="14003" b="-1"/>
          <a:stretch/>
        </p:blipFill>
        <p:spPr>
          <a:xfrm>
            <a:off x="838200" y="1390919"/>
            <a:ext cx="5181600" cy="4820103"/>
          </a:xfrm>
          <a:prstGeom prst="rect">
            <a:avLst/>
          </a:prstGeom>
          <a:solidFill>
            <a:srgbClr val="FFFFFF"/>
          </a:solidFill>
          <a:ln>
            <a:noFill/>
          </a:ln>
        </p:spPr>
      </p:pic>
      <p:sp>
        <p:nvSpPr>
          <p:cNvPr id="254" name="Google Shape;254;p15"/>
          <p:cNvSpPr txBox="1">
            <a:spLocks noGrp="1"/>
          </p:cNvSpPr>
          <p:nvPr>
            <p:ph type="body" idx="2"/>
          </p:nvPr>
        </p:nvSpPr>
        <p:spPr>
          <a:xfrm>
            <a:off x="6091516" y="1364024"/>
            <a:ext cx="5383308" cy="49923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595959"/>
              </a:buClr>
              <a:buSzPts val="2800"/>
              <a:buNone/>
            </a:pPr>
            <a:r>
              <a:rPr lang="en-US" sz="2800">
                <a:latin typeface="Calibri"/>
                <a:ea typeface="Calibri"/>
                <a:cs typeface="Calibri"/>
                <a:sym typeface="Calibri"/>
              </a:rPr>
              <a:t>Statewide achievement tests are unique in their level of educator involvement:</a:t>
            </a:r>
            <a:r>
              <a:rPr lang="en-US" sz="2400">
                <a:latin typeface="Calibri"/>
                <a:ea typeface="Calibri"/>
                <a:cs typeface="Calibri"/>
                <a:sym typeface="Calibri"/>
              </a:rPr>
              <a:t> </a:t>
            </a:r>
            <a:endParaRPr/>
          </a:p>
          <a:p>
            <a:pPr marL="285750" lvl="0" indent="-285750" algn="l" rtl="0">
              <a:lnSpc>
                <a:spcPct val="100000"/>
              </a:lnSpc>
              <a:spcBef>
                <a:spcPts val="600"/>
              </a:spcBef>
              <a:spcAft>
                <a:spcPts val="0"/>
              </a:spcAft>
              <a:buClr>
                <a:srgbClr val="595959"/>
              </a:buClr>
              <a:buSzPts val="2800"/>
              <a:buChar char="•"/>
            </a:pPr>
            <a:r>
              <a:rPr lang="en-US" sz="2800">
                <a:latin typeface="Calibri"/>
                <a:ea typeface="Calibri"/>
                <a:cs typeface="Calibri"/>
                <a:sym typeface="Calibri"/>
              </a:rPr>
              <a:t>Write test questions</a:t>
            </a:r>
            <a:endParaRPr/>
          </a:p>
          <a:p>
            <a:pPr marL="285750" lvl="0" indent="-285750" algn="l" rtl="0">
              <a:lnSpc>
                <a:spcPct val="100000"/>
              </a:lnSpc>
              <a:spcBef>
                <a:spcPts val="600"/>
              </a:spcBef>
              <a:spcAft>
                <a:spcPts val="0"/>
              </a:spcAft>
              <a:buClr>
                <a:srgbClr val="595959"/>
              </a:buClr>
              <a:buSzPts val="2800"/>
              <a:buChar char="•"/>
            </a:pPr>
            <a:r>
              <a:rPr lang="en-US" sz="2800">
                <a:latin typeface="Calibri"/>
                <a:ea typeface="Calibri"/>
                <a:cs typeface="Calibri"/>
                <a:sym typeface="Calibri"/>
              </a:rPr>
              <a:t>Score open-ended questions</a:t>
            </a:r>
            <a:endParaRPr/>
          </a:p>
          <a:p>
            <a:pPr marL="285750" lvl="0" indent="-285750" algn="l" rtl="0">
              <a:lnSpc>
                <a:spcPct val="100000"/>
              </a:lnSpc>
              <a:spcBef>
                <a:spcPts val="600"/>
              </a:spcBef>
              <a:spcAft>
                <a:spcPts val="0"/>
              </a:spcAft>
              <a:buClr>
                <a:srgbClr val="595959"/>
              </a:buClr>
              <a:buSzPts val="2800"/>
              <a:buChar char="•"/>
            </a:pPr>
            <a:r>
              <a:rPr lang="en-US" sz="2800">
                <a:latin typeface="Calibri"/>
                <a:ea typeface="Calibri"/>
                <a:cs typeface="Calibri"/>
                <a:sym typeface="Calibri"/>
              </a:rPr>
              <a:t>Serve on content and bias/sensitivity review committees</a:t>
            </a:r>
            <a:endParaRPr/>
          </a:p>
          <a:p>
            <a:pPr marL="285750" lvl="0" indent="-285750" algn="l" rtl="0">
              <a:lnSpc>
                <a:spcPct val="100000"/>
              </a:lnSpc>
              <a:spcBef>
                <a:spcPts val="600"/>
              </a:spcBef>
              <a:spcAft>
                <a:spcPts val="0"/>
              </a:spcAft>
              <a:buClr>
                <a:srgbClr val="595959"/>
              </a:buClr>
              <a:buSzPts val="2800"/>
              <a:buChar char="•"/>
            </a:pPr>
            <a:r>
              <a:rPr lang="en-US" sz="2800">
                <a:latin typeface="Calibri"/>
                <a:ea typeface="Calibri"/>
                <a:cs typeface="Calibri"/>
                <a:sym typeface="Calibri"/>
              </a:rPr>
              <a:t>Review field test results</a:t>
            </a:r>
            <a:endParaRPr/>
          </a:p>
          <a:p>
            <a:pPr marL="285750" lvl="0" indent="-285750" algn="l" rtl="0">
              <a:lnSpc>
                <a:spcPct val="100000"/>
              </a:lnSpc>
              <a:spcBef>
                <a:spcPts val="600"/>
              </a:spcBef>
              <a:spcAft>
                <a:spcPts val="0"/>
              </a:spcAft>
              <a:buClr>
                <a:srgbClr val="595959"/>
              </a:buClr>
              <a:buSzPts val="2800"/>
              <a:buChar char="•"/>
            </a:pPr>
            <a:r>
              <a:rPr lang="en-US" sz="2800">
                <a:latin typeface="Calibri"/>
                <a:ea typeface="Calibri"/>
                <a:cs typeface="Calibri"/>
                <a:sym typeface="Calibri"/>
              </a:rPr>
              <a:t>Serve on standard-setting committees</a:t>
            </a:r>
            <a:endParaRPr sz="4400">
              <a:latin typeface="Calibri"/>
              <a:ea typeface="Calibri"/>
              <a:cs typeface="Calibri"/>
              <a:sym typeface="Calibri"/>
            </a:endParaRPr>
          </a:p>
        </p:txBody>
      </p:sp>
      <p:sp>
        <p:nvSpPr>
          <p:cNvPr id="255" name="Google Shape;255;p15"/>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56" name="Google Shape;256;p1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sp>
        <p:nvSpPr>
          <p:cNvPr id="257" name="Google Shape;257;p15"/>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Educator Involvement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title"/>
          </p:nvPr>
        </p:nvSpPr>
        <p:spPr>
          <a:xfrm>
            <a:off x="941294" y="621099"/>
            <a:ext cx="10412506" cy="62973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62626"/>
              </a:buClr>
              <a:buSzPts val="3700"/>
              <a:buFont typeface="Calibri"/>
              <a:buNone/>
            </a:pPr>
            <a:r>
              <a:rPr lang="en-US" sz="3700"/>
              <a:t>Don’t Fall For Simple Solutions</a:t>
            </a:r>
            <a:endParaRPr/>
          </a:p>
        </p:txBody>
      </p:sp>
      <p:sp>
        <p:nvSpPr>
          <p:cNvPr id="263" name="Google Shape;263;p16"/>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64" name="Google Shape;264;p16"/>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grpSp>
        <p:nvGrpSpPr>
          <p:cNvPr id="265" name="Google Shape;265;p16"/>
          <p:cNvGrpSpPr/>
          <p:nvPr/>
        </p:nvGrpSpPr>
        <p:grpSpPr>
          <a:xfrm>
            <a:off x="561739" y="1519624"/>
            <a:ext cx="11405978" cy="4655926"/>
            <a:chOff x="-145832" y="268791"/>
            <a:chExt cx="11405978" cy="4655926"/>
          </a:xfrm>
        </p:grpSpPr>
        <p:sp>
          <p:nvSpPr>
            <p:cNvPr id="266" name="Google Shape;266;p16"/>
            <p:cNvSpPr/>
            <p:nvPr/>
          </p:nvSpPr>
          <p:spPr>
            <a:xfrm>
              <a:off x="-145832" y="268791"/>
              <a:ext cx="11114315" cy="2131882"/>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6"/>
            <p:cNvSpPr/>
            <p:nvPr/>
          </p:nvSpPr>
          <p:spPr>
            <a:xfrm>
              <a:off x="499061" y="748464"/>
              <a:ext cx="1174828" cy="117253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6"/>
            <p:cNvSpPr/>
            <p:nvPr/>
          </p:nvSpPr>
          <p:spPr>
            <a:xfrm>
              <a:off x="2019885" y="268791"/>
              <a:ext cx="9240261" cy="21339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6"/>
            <p:cNvSpPr txBox="1"/>
            <p:nvPr/>
          </p:nvSpPr>
          <p:spPr>
            <a:xfrm>
              <a:off x="2019885" y="268791"/>
              <a:ext cx="9240261" cy="2133966"/>
            </a:xfrm>
            <a:prstGeom prst="rect">
              <a:avLst/>
            </a:prstGeom>
            <a:noFill/>
            <a:ln>
              <a:noFill/>
            </a:ln>
          </p:spPr>
          <p:txBody>
            <a:bodyPr spcFirstLastPara="1" wrap="square" lIns="225825" tIns="225825" rIns="225825" bIns="225825"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District leaders regularly pressure state assessment leaders to replace the state test with their favorite commercial interim assessment. The rationale is simple and somewhat compelling: “We already use Assessment X three times each year, and we like the results. Why should we take time with a state assessment too?”  </a:t>
              </a:r>
              <a:endParaRPr sz="2400" b="0" i="0" u="none" strike="noStrike" cap="none">
                <a:solidFill>
                  <a:schemeClr val="dk1"/>
                </a:solidFill>
                <a:latin typeface="Calibri"/>
                <a:ea typeface="Calibri"/>
                <a:cs typeface="Calibri"/>
                <a:sym typeface="Calibri"/>
              </a:endParaRPr>
            </a:p>
          </p:txBody>
        </p:sp>
        <p:sp>
          <p:nvSpPr>
            <p:cNvPr id="270" name="Google Shape;270;p16"/>
            <p:cNvSpPr/>
            <p:nvPr/>
          </p:nvSpPr>
          <p:spPr>
            <a:xfrm>
              <a:off x="-145832" y="2790751"/>
              <a:ext cx="11114315" cy="2131882"/>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6"/>
            <p:cNvSpPr/>
            <p:nvPr/>
          </p:nvSpPr>
          <p:spPr>
            <a:xfrm>
              <a:off x="499061" y="3270424"/>
              <a:ext cx="1174828" cy="117253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6"/>
            <p:cNvSpPr/>
            <p:nvPr/>
          </p:nvSpPr>
          <p:spPr>
            <a:xfrm>
              <a:off x="2264378" y="2790751"/>
              <a:ext cx="4550079" cy="21339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6"/>
            <p:cNvSpPr txBox="1"/>
            <p:nvPr/>
          </p:nvSpPr>
          <p:spPr>
            <a:xfrm>
              <a:off x="2264378" y="2790751"/>
              <a:ext cx="4550079" cy="2133966"/>
            </a:xfrm>
            <a:prstGeom prst="rect">
              <a:avLst/>
            </a:prstGeom>
            <a:noFill/>
            <a:ln>
              <a:noFill/>
            </a:ln>
          </p:spPr>
          <p:txBody>
            <a:bodyPr spcFirstLastPara="1" wrap="square" lIns="225825" tIns="225825" rIns="225825" bIns="225825"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answer is quite simple. Commercial interim assessments are not designed to support the summative purposes described throughout this document. </a:t>
              </a:r>
              <a:endParaRPr sz="2400" b="0" i="0" u="none" strike="noStrike" cap="none">
                <a:solidFill>
                  <a:schemeClr val="dk1"/>
                </a:solidFill>
                <a:latin typeface="Calibri"/>
                <a:ea typeface="Calibri"/>
                <a:cs typeface="Calibri"/>
                <a:sym typeface="Calibri"/>
              </a:endParaRPr>
            </a:p>
          </p:txBody>
        </p:sp>
        <p:sp>
          <p:nvSpPr>
            <p:cNvPr id="274" name="Google Shape;274;p16"/>
            <p:cNvSpPr/>
            <p:nvPr/>
          </p:nvSpPr>
          <p:spPr>
            <a:xfrm>
              <a:off x="6834284" y="2790751"/>
              <a:ext cx="4150873" cy="21339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6"/>
            <p:cNvSpPr txBox="1"/>
            <p:nvPr/>
          </p:nvSpPr>
          <p:spPr>
            <a:xfrm>
              <a:off x="6834284" y="2790751"/>
              <a:ext cx="4150873" cy="2133966"/>
            </a:xfrm>
            <a:prstGeom prst="rect">
              <a:avLst/>
            </a:prstGeom>
            <a:noFill/>
            <a:ln>
              <a:noFill/>
            </a:ln>
          </p:spPr>
          <p:txBody>
            <a:bodyPr spcFirstLastPara="1" wrap="square" lIns="225825" tIns="225825" rIns="225825" bIns="225825"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They are designed for different use cases than statewide summative assessments.</a:t>
              </a:r>
              <a:endParaRPr sz="22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body" idx="1"/>
          </p:nvPr>
        </p:nvSpPr>
        <p:spPr>
          <a:xfrm>
            <a:off x="838200" y="1390919"/>
            <a:ext cx="5514748" cy="4820103"/>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200"/>
              <a:buChar char="•"/>
            </a:pPr>
            <a:r>
              <a:rPr lang="en-US"/>
              <a:t>State assessments are designed to serve the major purposes we discussed and are the highest-quality assessments administered to our K-12 students.</a:t>
            </a:r>
            <a:endParaRPr/>
          </a:p>
          <a:p>
            <a:pPr marL="228594" lvl="0" indent="-228594" algn="l" rtl="0">
              <a:lnSpc>
                <a:spcPct val="90000"/>
              </a:lnSpc>
              <a:spcBef>
                <a:spcPts val="1000"/>
              </a:spcBef>
              <a:spcAft>
                <a:spcPts val="0"/>
              </a:spcAft>
              <a:buClr>
                <a:srgbClr val="595959"/>
              </a:buClr>
              <a:buSzPts val="3200"/>
              <a:buChar char="•"/>
            </a:pPr>
            <a:r>
              <a:rPr lang="en-US" b="1"/>
              <a:t>We can’t give up on them, even if the federal government takes its foot off the pedal. </a:t>
            </a:r>
            <a:endParaRPr/>
          </a:p>
        </p:txBody>
      </p:sp>
      <p:pic>
        <p:nvPicPr>
          <p:cNvPr id="281" name="Google Shape;281;p17" descr="US Department of Education Office Photos"/>
          <p:cNvPicPr preferRelativeResize="0"/>
          <p:nvPr/>
        </p:nvPicPr>
        <p:blipFill rotWithShape="1">
          <a:blip r:embed="rId3">
            <a:alphaModFix/>
          </a:blip>
          <a:srcRect/>
          <a:stretch/>
        </p:blipFill>
        <p:spPr>
          <a:xfrm>
            <a:off x="6352948" y="1390919"/>
            <a:ext cx="4820103" cy="4820103"/>
          </a:xfrm>
          <a:prstGeom prst="rect">
            <a:avLst/>
          </a:prstGeom>
          <a:solidFill>
            <a:srgbClr val="FFFFFF"/>
          </a:solidFill>
          <a:ln>
            <a:noFill/>
          </a:ln>
        </p:spPr>
      </p:pic>
      <p:sp>
        <p:nvSpPr>
          <p:cNvPr id="282" name="Google Shape;282;p17"/>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83" name="Google Shape;283;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sp>
        <p:nvSpPr>
          <p:cNvPr id="284" name="Google Shape;284;p17"/>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Take Home Message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a:extLst>
            <a:ext uri="{FF2B5EF4-FFF2-40B4-BE49-F238E27FC236}">
              <a16:creationId xmlns:a16="http://schemas.microsoft.com/office/drawing/2014/main" id="{F5D1FC9C-274F-B54C-EC7A-42D0CC62A6AB}"/>
            </a:ext>
          </a:extLst>
        </p:cNvPr>
        <p:cNvGrpSpPr/>
        <p:nvPr/>
      </p:nvGrpSpPr>
      <p:grpSpPr>
        <a:xfrm>
          <a:off x="0" y="0"/>
          <a:ext cx="0" cy="0"/>
          <a:chOff x="0" y="0"/>
          <a:chExt cx="0" cy="0"/>
        </a:xfrm>
      </p:grpSpPr>
      <p:sp>
        <p:nvSpPr>
          <p:cNvPr id="289" name="Google Shape;289;p18">
            <a:extLst>
              <a:ext uri="{FF2B5EF4-FFF2-40B4-BE49-F238E27FC236}">
                <a16:creationId xmlns:a16="http://schemas.microsoft.com/office/drawing/2014/main" id="{0EF4283E-E64E-64FF-2B38-89D478231CEC}"/>
              </a:ext>
            </a:extLst>
          </p:cNvPr>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800"/>
              <a:buFont typeface="Calibri"/>
              <a:buNone/>
            </a:pPr>
            <a:r>
              <a:rPr lang="en-US" dirty="0"/>
              <a:t>Carey Wright</a:t>
            </a:r>
            <a:endParaRPr dirty="0"/>
          </a:p>
        </p:txBody>
      </p:sp>
      <p:sp>
        <p:nvSpPr>
          <p:cNvPr id="290" name="Google Shape;290;p18">
            <a:extLst>
              <a:ext uri="{FF2B5EF4-FFF2-40B4-BE49-F238E27FC236}">
                <a16:creationId xmlns:a16="http://schemas.microsoft.com/office/drawing/2014/main" id="{E23B4F8F-0728-035B-B6FA-F2DDD60D9355}"/>
              </a:ext>
            </a:extLst>
          </p:cNvPr>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600"/>
              <a:buNone/>
            </a:pPr>
            <a:r>
              <a:rPr lang="en-US" dirty="0"/>
              <a:t>3:30</a:t>
            </a:r>
            <a:endParaRPr dirty="0"/>
          </a:p>
        </p:txBody>
      </p:sp>
      <p:sp>
        <p:nvSpPr>
          <p:cNvPr id="291" name="Google Shape;291;p18">
            <a:extLst>
              <a:ext uri="{FF2B5EF4-FFF2-40B4-BE49-F238E27FC236}">
                <a16:creationId xmlns:a16="http://schemas.microsoft.com/office/drawing/2014/main" id="{50D4690F-FC98-226A-F435-FA9FDE0351D1}"/>
              </a:ext>
            </a:extLst>
          </p:cNvPr>
          <p:cNvSpPr txBox="1">
            <a:spLocks noGrp="1"/>
          </p:cNvSpPr>
          <p:nvPr>
            <p:ph type="ftr" idx="11"/>
          </p:nvPr>
        </p:nvSpPr>
        <p:spPr>
          <a:xfrm>
            <a:off x="3740727" y="6356354"/>
            <a:ext cx="472786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92" name="Google Shape;292;p18">
            <a:extLst>
              <a:ext uri="{FF2B5EF4-FFF2-40B4-BE49-F238E27FC236}">
                <a16:creationId xmlns:a16="http://schemas.microsoft.com/office/drawing/2014/main" id="{90ED7F18-27A6-53CB-0F9E-C5B441ACD26C}"/>
              </a:ext>
            </a:extLst>
          </p:cNvPr>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spTree>
    <p:extLst>
      <p:ext uri="{BB962C8B-B14F-4D97-AF65-F5344CB8AC3E}">
        <p14:creationId xmlns:p14="http://schemas.microsoft.com/office/powerpoint/2010/main" val="415337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3e1a194dfa_0_0"/>
          <p:cNvSpPr txBox="1">
            <a:spLocks noGrp="1"/>
          </p:cNvSpPr>
          <p:nvPr>
            <p:ph type="title"/>
          </p:nvPr>
        </p:nvSpPr>
        <p:spPr>
          <a:xfrm>
            <a:off x="922529" y="550446"/>
            <a:ext cx="7964400" cy="629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a:t>Closing the Honesty Gap</a:t>
            </a:r>
            <a:endParaRPr/>
          </a:p>
        </p:txBody>
      </p:sp>
      <p:sp>
        <p:nvSpPr>
          <p:cNvPr id="298" name="Google Shape;298;g33e1a194dfa_0_0"/>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a:t>Before Mississippi implemented a high-quality state assessment system aligned to state academic standards there was an </a:t>
            </a:r>
            <a:r>
              <a:rPr lang="en-US" b="1"/>
              <a:t>"honesty gap" </a:t>
            </a:r>
            <a:r>
              <a:rPr lang="en-US"/>
              <a:t>between </a:t>
            </a:r>
            <a:r>
              <a:rPr lang="en-US" b="1"/>
              <a:t>NAEP</a:t>
            </a:r>
            <a:r>
              <a:rPr lang="en-US"/>
              <a:t> proficiency and </a:t>
            </a:r>
            <a:r>
              <a:rPr lang="en-US" b="1"/>
              <a:t>state assessment</a:t>
            </a:r>
            <a:r>
              <a:rPr lang="en-US"/>
              <a:t> proficiency.</a:t>
            </a:r>
            <a:endParaRPr/>
          </a:p>
          <a:p>
            <a:pPr marL="228593" lvl="0" indent="-228593" algn="l" rtl="0">
              <a:lnSpc>
                <a:spcPct val="90000"/>
              </a:lnSpc>
              <a:spcBef>
                <a:spcPts val="1500"/>
              </a:spcBef>
              <a:spcAft>
                <a:spcPts val="0"/>
              </a:spcAft>
              <a:buClr>
                <a:srgbClr val="595959"/>
              </a:buClr>
              <a:buSzPts val="3200"/>
              <a:buChar char="•"/>
            </a:pPr>
            <a:r>
              <a:rPr lang="en-US" b="1"/>
              <a:t>State tests </a:t>
            </a:r>
            <a:r>
              <a:rPr lang="en-US"/>
              <a:t>given before 2014-15 showed</a:t>
            </a:r>
            <a:r>
              <a:rPr lang="en-US" b="1"/>
              <a:t> 50-70% proficiency levels</a:t>
            </a:r>
            <a:r>
              <a:rPr lang="en-US"/>
              <a:t>, while </a:t>
            </a:r>
            <a:r>
              <a:rPr lang="en-US" b="1"/>
              <a:t>NAEP proficiency</a:t>
            </a:r>
            <a:r>
              <a:rPr lang="en-US"/>
              <a:t> was </a:t>
            </a:r>
            <a:r>
              <a:rPr lang="en-US" b="1"/>
              <a:t>20-25%.</a:t>
            </a:r>
            <a:endParaRPr/>
          </a:p>
          <a:p>
            <a:pPr marL="228593" lvl="0" indent="-228593" algn="l" rtl="0">
              <a:lnSpc>
                <a:spcPct val="90000"/>
              </a:lnSpc>
              <a:spcBef>
                <a:spcPts val="1500"/>
              </a:spcBef>
              <a:spcAft>
                <a:spcPts val="1500"/>
              </a:spcAft>
              <a:buClr>
                <a:srgbClr val="595959"/>
              </a:buClr>
              <a:buSzPts val="3200"/>
              <a:buChar char="•"/>
            </a:pPr>
            <a:r>
              <a:rPr lang="en-US"/>
              <a:t>State assessments also </a:t>
            </a:r>
            <a:r>
              <a:rPr lang="en-US" b="1"/>
              <a:t>close the "honesty gap" between student report cards</a:t>
            </a:r>
            <a:r>
              <a:rPr lang="en-US"/>
              <a:t> and students' true competencies.</a:t>
            </a:r>
            <a:endParaRPr/>
          </a:p>
        </p:txBody>
      </p:sp>
      <p:sp>
        <p:nvSpPr>
          <p:cNvPr id="299" name="Google Shape;299;g33e1a194dfa_0_0"/>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00" name="Google Shape;300;g33e1a194dfa_0_0"/>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2017642" y="621099"/>
            <a:ext cx="7964557" cy="6297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a:t>Today’s Agenda</a:t>
            </a:r>
            <a:endParaRPr/>
          </a:p>
        </p:txBody>
      </p:sp>
      <p:sp>
        <p:nvSpPr>
          <p:cNvPr id="134" name="Google Shape;134;p2"/>
          <p:cNvSpPr txBox="1">
            <a:spLocks noGrp="1"/>
          </p:cNvSpPr>
          <p:nvPr>
            <p:ph type="body" idx="1"/>
          </p:nvPr>
        </p:nvSpPr>
        <p:spPr>
          <a:xfrm>
            <a:off x="853068" y="1305098"/>
            <a:ext cx="10515600" cy="5199780"/>
          </a:xfrm>
          <a:prstGeom prst="rect">
            <a:avLst/>
          </a:prstGeom>
          <a:noFill/>
          <a:ln>
            <a:noFill/>
          </a:ln>
        </p:spPr>
        <p:txBody>
          <a:bodyPr spcFirstLastPara="1" wrap="square" lIns="91425" tIns="45700" rIns="91425" bIns="45700" anchor="t" anchorCtr="0">
            <a:normAutofit/>
          </a:bodyPr>
          <a:lstStyle/>
          <a:p>
            <a:pPr marL="1431925" marR="0" lvl="0" indent="-1431925" algn="l" rtl="0">
              <a:lnSpc>
                <a:spcPct val="90000"/>
              </a:lnSpc>
              <a:spcBef>
                <a:spcPts val="0"/>
              </a:spcBef>
              <a:spcAft>
                <a:spcPts val="0"/>
              </a:spcAft>
              <a:buClr>
                <a:srgbClr val="595959"/>
              </a:buClr>
              <a:buSzPts val="3200"/>
              <a:buNone/>
            </a:pPr>
            <a:r>
              <a:rPr lang="en-US">
                <a:latin typeface="Calibri"/>
                <a:ea typeface="Calibri"/>
                <a:cs typeface="Calibri"/>
                <a:sym typeface="Calibri"/>
              </a:rPr>
              <a:t>3:00	Welcome and introductions</a:t>
            </a:r>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3:10	Highlights from The Case for State Testing</a:t>
            </a:r>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3:30	Perspectives from a state chief</a:t>
            </a:r>
            <a:endParaRPr>
              <a:latin typeface="Calibri"/>
              <a:ea typeface="Calibri"/>
              <a:cs typeface="Calibri"/>
              <a:sym typeface="Calibri"/>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3:40	Perspectives from a national policy leader</a:t>
            </a:r>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3:50	Panel (and audience) discussion</a:t>
            </a:r>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4:15	Open Q &amp; A</a:t>
            </a:r>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4:25	Closing</a:t>
            </a:r>
            <a:endParaRPr/>
          </a:p>
          <a:p>
            <a:pPr marL="1431925" marR="0" lvl="0" indent="-1431925" algn="l" rtl="0">
              <a:lnSpc>
                <a:spcPct val="90000"/>
              </a:lnSpc>
              <a:spcBef>
                <a:spcPts val="1000"/>
              </a:spcBef>
              <a:spcAft>
                <a:spcPts val="0"/>
              </a:spcAft>
              <a:buClr>
                <a:srgbClr val="595959"/>
              </a:buClr>
              <a:buSzPts val="3200"/>
              <a:buNone/>
            </a:pPr>
            <a:r>
              <a:rPr lang="en-US">
                <a:latin typeface="Calibri"/>
                <a:ea typeface="Calibri"/>
                <a:cs typeface="Calibri"/>
                <a:sym typeface="Calibri"/>
              </a:rPr>
              <a:t>4:30	Adjourn</a:t>
            </a:r>
            <a:endParaRPr>
              <a:latin typeface="Calibri"/>
              <a:ea typeface="Calibri"/>
              <a:cs typeface="Calibri"/>
              <a:sym typeface="Calibri"/>
            </a:endParaRPr>
          </a:p>
        </p:txBody>
      </p:sp>
      <p:sp>
        <p:nvSpPr>
          <p:cNvPr id="135" name="Google Shape;135;p2"/>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136" name="Google Shape;136;p2"/>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3e1a194dfa_0_7"/>
          <p:cNvSpPr txBox="1">
            <a:spLocks noGrp="1"/>
          </p:cNvSpPr>
          <p:nvPr>
            <p:ph type="title"/>
          </p:nvPr>
        </p:nvSpPr>
        <p:spPr>
          <a:xfrm>
            <a:off x="895391" y="562214"/>
            <a:ext cx="9372900" cy="67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Value of Assessment Data </a:t>
            </a:r>
            <a:endParaRPr/>
          </a:p>
        </p:txBody>
      </p:sp>
      <p:sp>
        <p:nvSpPr>
          <p:cNvPr id="306" name="Google Shape;306;g33e1a194dfa_0_7"/>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a:t>State assessment data </a:t>
            </a:r>
            <a:r>
              <a:rPr lang="en-US" b="1"/>
              <a:t>informs professional learning strategies</a:t>
            </a:r>
            <a:r>
              <a:rPr lang="en-US"/>
              <a:t> for teachers and identifies which schools need literacy and math coaching support.</a:t>
            </a:r>
            <a:endParaRPr/>
          </a:p>
          <a:p>
            <a:pPr marL="228593" lvl="0" indent="-228593" algn="l" rtl="0">
              <a:lnSpc>
                <a:spcPct val="90000"/>
              </a:lnSpc>
              <a:spcBef>
                <a:spcPts val="1500"/>
              </a:spcBef>
              <a:spcAft>
                <a:spcPts val="0"/>
              </a:spcAft>
              <a:buClr>
                <a:srgbClr val="595959"/>
              </a:buClr>
              <a:buSzPts val="3200"/>
              <a:buChar char="•"/>
            </a:pPr>
            <a:r>
              <a:rPr lang="en-US"/>
              <a:t>Assessment results </a:t>
            </a:r>
            <a:r>
              <a:rPr lang="en-US" b="1"/>
              <a:t>show lawmakers their return on investment in education</a:t>
            </a:r>
            <a:r>
              <a:rPr lang="en-US"/>
              <a:t> and make the case for continued investments.</a:t>
            </a:r>
            <a:endParaRPr/>
          </a:p>
          <a:p>
            <a:pPr marL="228593" lvl="0" indent="-228593" algn="l" rtl="0">
              <a:lnSpc>
                <a:spcPct val="90000"/>
              </a:lnSpc>
              <a:spcBef>
                <a:spcPts val="1500"/>
              </a:spcBef>
              <a:spcAft>
                <a:spcPts val="0"/>
              </a:spcAft>
              <a:buClr>
                <a:srgbClr val="595959"/>
              </a:buClr>
              <a:buSzPts val="3200"/>
              <a:buChar char="•"/>
            </a:pPr>
            <a:r>
              <a:rPr lang="en-US"/>
              <a:t>Assessment data helps </a:t>
            </a:r>
            <a:r>
              <a:rPr lang="en-US" b="1"/>
              <a:t>attract philanthropic support for initiatives that produce measurable results</a:t>
            </a:r>
            <a:r>
              <a:rPr lang="en-US"/>
              <a:t>. </a:t>
            </a:r>
            <a:endParaRPr/>
          </a:p>
          <a:p>
            <a:pPr marL="228593" lvl="0" indent="0" algn="l" rtl="0">
              <a:lnSpc>
                <a:spcPct val="90000"/>
              </a:lnSpc>
              <a:spcBef>
                <a:spcPts val="1500"/>
              </a:spcBef>
              <a:spcAft>
                <a:spcPts val="0"/>
              </a:spcAft>
              <a:buSzPts val="1800"/>
              <a:buNone/>
            </a:pPr>
            <a:endParaRPr/>
          </a:p>
        </p:txBody>
      </p:sp>
      <p:sp>
        <p:nvSpPr>
          <p:cNvPr id="307" name="Google Shape;307;g33e1a194dfa_0_7"/>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08" name="Google Shape;308;g33e1a194dfa_0_7"/>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33e1a194dfa_0_28"/>
          <p:cNvSpPr txBox="1">
            <a:spLocks noGrp="1"/>
          </p:cNvSpPr>
          <p:nvPr>
            <p:ph type="title"/>
          </p:nvPr>
        </p:nvSpPr>
        <p:spPr>
          <a:xfrm>
            <a:off x="895391" y="562214"/>
            <a:ext cx="9372900" cy="67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3600"/>
              <a:buFont typeface="Calibri"/>
              <a:buNone/>
            </a:pPr>
            <a:r>
              <a:rPr lang="en-US" sz="2900"/>
              <a:t>Mississippi Academic Assessment Program Gains 2019-2024</a:t>
            </a:r>
            <a:endParaRPr sz="2900"/>
          </a:p>
        </p:txBody>
      </p:sp>
      <p:sp>
        <p:nvSpPr>
          <p:cNvPr id="314" name="Google Shape;314;g33e1a194dfa_0_28"/>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15" name="Google Shape;315;g33e1a194dfa_0_28"/>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21</a:t>
            </a:fld>
            <a:endParaRPr/>
          </a:p>
        </p:txBody>
      </p:sp>
      <p:pic>
        <p:nvPicPr>
          <p:cNvPr id="316" name="Google Shape;316;g33e1a194dfa_0_28"/>
          <p:cNvPicPr preferRelativeResize="0"/>
          <p:nvPr/>
        </p:nvPicPr>
        <p:blipFill rotWithShape="1">
          <a:blip r:embed="rId3">
            <a:alphaModFix/>
          </a:blip>
          <a:srcRect/>
          <a:stretch/>
        </p:blipFill>
        <p:spPr>
          <a:xfrm>
            <a:off x="516049" y="1629325"/>
            <a:ext cx="11298874" cy="3804550"/>
          </a:xfrm>
          <a:prstGeom prst="rect">
            <a:avLst/>
          </a:prstGeom>
          <a:noFill/>
          <a:ln>
            <a:noFill/>
          </a:ln>
        </p:spPr>
      </p:pic>
      <p:sp>
        <p:nvSpPr>
          <p:cNvPr id="317" name="Google Shape;317;g33e1a194dfa_0_28"/>
          <p:cNvSpPr txBox="1"/>
          <p:nvPr/>
        </p:nvSpPr>
        <p:spPr>
          <a:xfrm>
            <a:off x="86450" y="2231225"/>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8" name="Google Shape;318;g33e1a194dfa_0_28"/>
          <p:cNvSpPr txBox="1"/>
          <p:nvPr/>
        </p:nvSpPr>
        <p:spPr>
          <a:xfrm>
            <a:off x="734600" y="5940675"/>
            <a:ext cx="4263600" cy="2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Calibri"/>
                <a:ea typeface="Calibri"/>
                <a:cs typeface="Calibri"/>
                <a:sym typeface="Calibri"/>
              </a:rPr>
              <a:t>Source: Mississippi Department of Education</a:t>
            </a:r>
            <a:endParaRPr sz="1400" b="0" i="0" u="none" strike="noStrike" cap="none">
              <a:solidFill>
                <a:srgbClr val="595959"/>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3e1a194dfa_0_14"/>
          <p:cNvSpPr txBox="1">
            <a:spLocks noGrp="1"/>
          </p:cNvSpPr>
          <p:nvPr>
            <p:ph type="title"/>
          </p:nvPr>
        </p:nvSpPr>
        <p:spPr>
          <a:xfrm>
            <a:off x="895391" y="562214"/>
            <a:ext cx="9372900" cy="67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Mississippi Outcomes</a:t>
            </a:r>
            <a:endParaRPr/>
          </a:p>
        </p:txBody>
      </p:sp>
      <p:sp>
        <p:nvSpPr>
          <p:cNvPr id="324" name="Google Shape;324;g33e1a194dfa_0_14"/>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endParaRPr/>
          </a:p>
          <a:p>
            <a:pPr marL="228593" lvl="0" indent="-25393" algn="l" rtl="0">
              <a:lnSpc>
                <a:spcPct val="90000"/>
              </a:lnSpc>
              <a:spcBef>
                <a:spcPts val="1000"/>
              </a:spcBef>
              <a:spcAft>
                <a:spcPts val="0"/>
              </a:spcAft>
              <a:buClr>
                <a:srgbClr val="595959"/>
              </a:buClr>
              <a:buSzPts val="3200"/>
              <a:buNone/>
            </a:pPr>
            <a:endParaRPr/>
          </a:p>
        </p:txBody>
      </p:sp>
      <p:sp>
        <p:nvSpPr>
          <p:cNvPr id="325" name="Google Shape;325;g33e1a194dfa_0_14"/>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26" name="Google Shape;326;g33e1a194dfa_0_14"/>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22</a:t>
            </a:fld>
            <a:endParaRPr/>
          </a:p>
        </p:txBody>
      </p:sp>
      <p:pic>
        <p:nvPicPr>
          <p:cNvPr id="327" name="Google Shape;327;g33e1a194dfa_0_14"/>
          <p:cNvPicPr preferRelativeResize="0"/>
          <p:nvPr/>
        </p:nvPicPr>
        <p:blipFill rotWithShape="1">
          <a:blip r:embed="rId3">
            <a:alphaModFix/>
          </a:blip>
          <a:srcRect/>
          <a:stretch/>
        </p:blipFill>
        <p:spPr>
          <a:xfrm>
            <a:off x="1169600" y="1394300"/>
            <a:ext cx="9372899" cy="4944374"/>
          </a:xfrm>
          <a:prstGeom prst="rect">
            <a:avLst/>
          </a:prstGeom>
          <a:noFill/>
          <a:ln>
            <a:noFill/>
          </a:ln>
        </p:spPr>
      </p:pic>
      <p:sp>
        <p:nvSpPr>
          <p:cNvPr id="328" name="Google Shape;328;g33e1a194dfa_0_14"/>
          <p:cNvSpPr txBox="1"/>
          <p:nvPr/>
        </p:nvSpPr>
        <p:spPr>
          <a:xfrm>
            <a:off x="354136" y="2626227"/>
            <a:ext cx="2740800" cy="268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9" name="Google Shape;329;g33e1a194dfa_0_14"/>
          <p:cNvSpPr txBox="1"/>
          <p:nvPr/>
        </p:nvSpPr>
        <p:spPr>
          <a:xfrm>
            <a:off x="734600" y="5940675"/>
            <a:ext cx="4263600" cy="2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Calibri"/>
                <a:ea typeface="Calibri"/>
                <a:cs typeface="Calibri"/>
                <a:sym typeface="Calibri"/>
              </a:rPr>
              <a:t>Source: Mississippi Department of Education</a:t>
            </a:r>
            <a:endParaRPr sz="1400" b="0" i="0" u="none" strike="noStrike" cap="none">
              <a:solidFill>
                <a:srgbClr val="59595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3e1a194dfa_0_35"/>
          <p:cNvSpPr txBox="1">
            <a:spLocks noGrp="1"/>
          </p:cNvSpPr>
          <p:nvPr>
            <p:ph type="title"/>
          </p:nvPr>
        </p:nvSpPr>
        <p:spPr>
          <a:xfrm>
            <a:off x="895391" y="562214"/>
            <a:ext cx="9372900" cy="67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Mississippi NAEP Rankings </a:t>
            </a:r>
            <a:endParaRPr/>
          </a:p>
        </p:txBody>
      </p:sp>
      <p:sp>
        <p:nvSpPr>
          <p:cNvPr id="335" name="Google Shape;335;g33e1a194dfa_0_35"/>
          <p:cNvSpPr txBox="1">
            <a:spLocks noGrp="1"/>
          </p:cNvSpPr>
          <p:nvPr>
            <p:ph type="body" idx="1"/>
          </p:nvPr>
        </p:nvSpPr>
        <p:spPr>
          <a:xfrm>
            <a:off x="838200" y="1394306"/>
            <a:ext cx="10515600" cy="484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203200" lvl="0" indent="0" algn="l" rtl="0">
              <a:lnSpc>
                <a:spcPct val="90000"/>
              </a:lnSpc>
              <a:spcBef>
                <a:spcPts val="0"/>
              </a:spcBef>
              <a:spcAft>
                <a:spcPts val="0"/>
              </a:spcAft>
              <a:buClr>
                <a:srgbClr val="595959"/>
              </a:buClr>
              <a:buSzPts val="3200"/>
              <a:buNone/>
            </a:pPr>
            <a:endParaRPr sz="3200" b="0" i="0">
              <a:solidFill>
                <a:srgbClr val="595959"/>
              </a:solidFill>
              <a:latin typeface="Calibri"/>
              <a:ea typeface="Calibri"/>
              <a:cs typeface="Calibri"/>
              <a:sym typeface="Calibri"/>
            </a:endParaRPr>
          </a:p>
        </p:txBody>
      </p:sp>
      <p:sp>
        <p:nvSpPr>
          <p:cNvPr id="336" name="Google Shape;336;g33e1a194dfa_0_35"/>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37" name="Google Shape;337;g33e1a194dfa_0_35"/>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23</a:t>
            </a:fld>
            <a:endParaRPr/>
          </a:p>
        </p:txBody>
      </p:sp>
      <p:pic>
        <p:nvPicPr>
          <p:cNvPr id="338" name="Google Shape;338;g33e1a194dfa_0_35" title="Screenshot 2025-03-28 3.59.41 PM.png"/>
          <p:cNvPicPr preferRelativeResize="0"/>
          <p:nvPr/>
        </p:nvPicPr>
        <p:blipFill rotWithShape="1">
          <a:blip r:embed="rId3">
            <a:alphaModFix/>
          </a:blip>
          <a:srcRect/>
          <a:stretch/>
        </p:blipFill>
        <p:spPr>
          <a:xfrm>
            <a:off x="754425" y="1509875"/>
            <a:ext cx="11069750" cy="304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33e1a194dfa_0_172"/>
          <p:cNvSpPr txBox="1">
            <a:spLocks noGrp="1"/>
          </p:cNvSpPr>
          <p:nvPr>
            <p:ph type="title"/>
          </p:nvPr>
        </p:nvSpPr>
        <p:spPr>
          <a:xfrm>
            <a:off x="895391" y="562214"/>
            <a:ext cx="9372900" cy="67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Mississippi NAEP Subgroup Rankings </a:t>
            </a:r>
            <a:endParaRPr/>
          </a:p>
        </p:txBody>
      </p:sp>
      <p:sp>
        <p:nvSpPr>
          <p:cNvPr id="344" name="Google Shape;344;g33e1a194dfa_0_172"/>
          <p:cNvSpPr txBox="1">
            <a:spLocks noGrp="1"/>
          </p:cNvSpPr>
          <p:nvPr>
            <p:ph type="body" idx="1"/>
          </p:nvPr>
        </p:nvSpPr>
        <p:spPr>
          <a:xfrm>
            <a:off x="838200" y="1394306"/>
            <a:ext cx="10515600" cy="484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203200" lvl="0" indent="0" algn="l" rtl="0">
              <a:lnSpc>
                <a:spcPct val="90000"/>
              </a:lnSpc>
              <a:spcBef>
                <a:spcPts val="0"/>
              </a:spcBef>
              <a:spcAft>
                <a:spcPts val="0"/>
              </a:spcAft>
              <a:buClr>
                <a:srgbClr val="595959"/>
              </a:buClr>
              <a:buSzPts val="3200"/>
              <a:buNone/>
            </a:pPr>
            <a:endParaRPr sz="3200" b="0" i="0">
              <a:solidFill>
                <a:srgbClr val="595959"/>
              </a:solidFill>
              <a:latin typeface="Calibri"/>
              <a:ea typeface="Calibri"/>
              <a:cs typeface="Calibri"/>
              <a:sym typeface="Calibri"/>
            </a:endParaRPr>
          </a:p>
        </p:txBody>
      </p:sp>
      <p:sp>
        <p:nvSpPr>
          <p:cNvPr id="345" name="Google Shape;345;g33e1a194dfa_0_172"/>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46" name="Google Shape;346;g33e1a194dfa_0_172"/>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pic>
        <p:nvPicPr>
          <p:cNvPr id="347" name="Google Shape;347;g33e1a194dfa_0_172" title="Screenshot 2025-03-28 4.04.42 PM.png"/>
          <p:cNvPicPr preferRelativeResize="0"/>
          <p:nvPr/>
        </p:nvPicPr>
        <p:blipFill rotWithShape="1">
          <a:blip r:embed="rId3">
            <a:alphaModFix/>
          </a:blip>
          <a:srcRect/>
          <a:stretch/>
        </p:blipFill>
        <p:spPr>
          <a:xfrm>
            <a:off x="1027525" y="1507425"/>
            <a:ext cx="10034550" cy="4328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33e1a194dfa_0_21"/>
          <p:cNvSpPr txBox="1">
            <a:spLocks noGrp="1"/>
          </p:cNvSpPr>
          <p:nvPr>
            <p:ph type="title"/>
          </p:nvPr>
        </p:nvSpPr>
        <p:spPr>
          <a:xfrm>
            <a:off x="895391" y="562214"/>
            <a:ext cx="9372900" cy="67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Maryland Reforms  </a:t>
            </a:r>
            <a:endParaRPr/>
          </a:p>
        </p:txBody>
      </p:sp>
      <p:sp>
        <p:nvSpPr>
          <p:cNvPr id="353" name="Google Shape;353;g33e1a194dfa_0_21"/>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rmAutofit lnSpcReduction="10000"/>
          </a:bodyPr>
          <a:lstStyle/>
          <a:p>
            <a:pPr marL="228593" lvl="0" indent="-222243" algn="l" rtl="0">
              <a:lnSpc>
                <a:spcPct val="90000"/>
              </a:lnSpc>
              <a:spcBef>
                <a:spcPts val="0"/>
              </a:spcBef>
              <a:spcAft>
                <a:spcPts val="0"/>
              </a:spcAft>
              <a:buClr>
                <a:srgbClr val="595959"/>
              </a:buClr>
              <a:buSzPts val="3100"/>
              <a:buChar char="•"/>
            </a:pPr>
            <a:r>
              <a:rPr lang="en-US" sz="3100" b="1"/>
              <a:t>Urgent action</a:t>
            </a:r>
            <a:r>
              <a:rPr lang="en-US" sz="3100"/>
              <a:t> to address </a:t>
            </a:r>
            <a:r>
              <a:rPr lang="en-US" sz="3100" b="1"/>
              <a:t>decade of decline in student achievement</a:t>
            </a:r>
            <a:r>
              <a:rPr lang="en-US" sz="3100"/>
              <a:t> and </a:t>
            </a:r>
            <a:r>
              <a:rPr lang="en-US" sz="3100" b="1"/>
              <a:t>educators’ lack of confidence in state assessment</a:t>
            </a:r>
            <a:r>
              <a:rPr lang="en-US" sz="3100"/>
              <a:t>:</a:t>
            </a:r>
            <a:endParaRPr sz="3100"/>
          </a:p>
          <a:p>
            <a:pPr marL="685783" lvl="1" indent="-323844" algn="l" rtl="0">
              <a:lnSpc>
                <a:spcPct val="90000"/>
              </a:lnSpc>
              <a:spcBef>
                <a:spcPts val="1500"/>
              </a:spcBef>
              <a:spcAft>
                <a:spcPts val="0"/>
              </a:spcAft>
              <a:buClr>
                <a:srgbClr val="595959"/>
              </a:buClr>
              <a:buSzPts val="3300"/>
              <a:buChar char="▪"/>
            </a:pPr>
            <a:r>
              <a:rPr lang="en-US" sz="2900"/>
              <a:t>Formed </a:t>
            </a:r>
            <a:r>
              <a:rPr lang="en-US" sz="2900" b="1"/>
              <a:t>Assessment and Accountability Task Force</a:t>
            </a:r>
            <a:r>
              <a:rPr lang="en-US" sz="2900"/>
              <a:t> to make recommendations to improve student achievement.</a:t>
            </a:r>
            <a:endParaRPr sz="2900"/>
          </a:p>
          <a:p>
            <a:pPr marL="685783" lvl="1" indent="-323844" algn="l" rtl="0">
              <a:lnSpc>
                <a:spcPct val="90000"/>
              </a:lnSpc>
              <a:spcBef>
                <a:spcPts val="1500"/>
              </a:spcBef>
              <a:spcAft>
                <a:spcPts val="0"/>
              </a:spcAft>
              <a:buClr>
                <a:srgbClr val="595959"/>
              </a:buClr>
              <a:buSzPts val="3300"/>
              <a:buChar char="▪"/>
            </a:pPr>
            <a:r>
              <a:rPr lang="en-US" sz="2900"/>
              <a:t>Reviewed and </a:t>
            </a:r>
            <a:r>
              <a:rPr lang="en-US" sz="2900" b="1"/>
              <a:t>updated academic standards</a:t>
            </a:r>
            <a:r>
              <a:rPr lang="en-US" sz="2900"/>
              <a:t>.</a:t>
            </a:r>
            <a:endParaRPr sz="2900"/>
          </a:p>
          <a:p>
            <a:pPr marL="685783" lvl="1" indent="-323844" algn="l" rtl="0">
              <a:lnSpc>
                <a:spcPct val="90000"/>
              </a:lnSpc>
              <a:spcBef>
                <a:spcPts val="1500"/>
              </a:spcBef>
              <a:spcAft>
                <a:spcPts val="0"/>
              </a:spcAft>
              <a:buClr>
                <a:srgbClr val="595959"/>
              </a:buClr>
              <a:buSzPts val="3300"/>
              <a:buChar char="▪"/>
            </a:pPr>
            <a:r>
              <a:rPr lang="en-US" sz="2900"/>
              <a:t>Issued </a:t>
            </a:r>
            <a:r>
              <a:rPr lang="en-US" sz="2900" b="1"/>
              <a:t>RFP for new statewide assessment</a:t>
            </a:r>
            <a:r>
              <a:rPr lang="en-US" sz="2900"/>
              <a:t> aligned to academic standards.</a:t>
            </a:r>
            <a:endParaRPr sz="2900"/>
          </a:p>
          <a:p>
            <a:pPr marL="685783" lvl="1" indent="-298444" algn="l" rtl="0">
              <a:lnSpc>
                <a:spcPct val="90000"/>
              </a:lnSpc>
              <a:spcBef>
                <a:spcPts val="1500"/>
              </a:spcBef>
              <a:spcAft>
                <a:spcPts val="0"/>
              </a:spcAft>
              <a:buSzPts val="2900"/>
              <a:buChar char="▪"/>
            </a:pPr>
            <a:r>
              <a:rPr lang="en-US" sz="2900"/>
              <a:t>Currently </a:t>
            </a:r>
            <a:r>
              <a:rPr lang="en-US" sz="2900" b="1"/>
              <a:t>revising accountability model</a:t>
            </a:r>
            <a:r>
              <a:rPr lang="en-US" sz="2900"/>
              <a:t> following the work of the Assessment and Accountability Task Force.</a:t>
            </a:r>
            <a:endParaRPr sz="2900"/>
          </a:p>
          <a:p>
            <a:pPr marL="228593" lvl="0" indent="0" algn="l" rtl="0">
              <a:lnSpc>
                <a:spcPct val="90000"/>
              </a:lnSpc>
              <a:spcBef>
                <a:spcPts val="1500"/>
              </a:spcBef>
              <a:spcAft>
                <a:spcPts val="0"/>
              </a:spcAft>
              <a:buSzPts val="1800"/>
              <a:buNone/>
            </a:pPr>
            <a:endParaRPr/>
          </a:p>
        </p:txBody>
      </p:sp>
      <p:sp>
        <p:nvSpPr>
          <p:cNvPr id="354" name="Google Shape;354;g33e1a194dfa_0_21"/>
          <p:cNvSpPr txBox="1">
            <a:spLocks noGrp="1"/>
          </p:cNvSpPr>
          <p:nvPr>
            <p:ph type="ftr" idx="11"/>
          </p:nvPr>
        </p:nvSpPr>
        <p:spPr>
          <a:xfrm>
            <a:off x="3612333" y="6356354"/>
            <a:ext cx="5106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55" name="Google Shape;355;g33e1a194dfa_0_21"/>
          <p:cNvSpPr txBox="1">
            <a:spLocks noGrp="1"/>
          </p:cNvSpPr>
          <p:nvPr>
            <p:ph type="sldNum" idx="12"/>
          </p:nvPr>
        </p:nvSpPr>
        <p:spPr>
          <a:xfrm>
            <a:off x="10873212" y="6356354"/>
            <a:ext cx="480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8"/>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800"/>
              <a:buFont typeface="Calibri"/>
              <a:buNone/>
            </a:pPr>
            <a:r>
              <a:rPr lang="en-US" dirty="0"/>
              <a:t>Jessica Baghian</a:t>
            </a:r>
            <a:endParaRPr dirty="0"/>
          </a:p>
        </p:txBody>
      </p:sp>
      <p:sp>
        <p:nvSpPr>
          <p:cNvPr id="290" name="Google Shape;290;p18"/>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600"/>
              <a:buNone/>
            </a:pPr>
            <a:r>
              <a:rPr lang="en-US" dirty="0"/>
              <a:t>3:40</a:t>
            </a:r>
            <a:endParaRPr dirty="0"/>
          </a:p>
        </p:txBody>
      </p:sp>
      <p:sp>
        <p:nvSpPr>
          <p:cNvPr id="291" name="Google Shape;291;p18"/>
          <p:cNvSpPr txBox="1">
            <a:spLocks noGrp="1"/>
          </p:cNvSpPr>
          <p:nvPr>
            <p:ph type="ftr" idx="11"/>
          </p:nvPr>
        </p:nvSpPr>
        <p:spPr>
          <a:xfrm>
            <a:off x="3740727" y="6356354"/>
            <a:ext cx="472786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92" name="Google Shape;292;p1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2D10C-1167-F46D-E540-1E64882EF0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88403F-BB17-6085-1328-C3684A3A319B}"/>
              </a:ext>
            </a:extLst>
          </p:cNvPr>
          <p:cNvSpPr>
            <a:spLocks noGrp="1"/>
          </p:cNvSpPr>
          <p:nvPr>
            <p:ph type="title"/>
          </p:nvPr>
        </p:nvSpPr>
        <p:spPr>
          <a:xfrm>
            <a:off x="838200" y="621099"/>
            <a:ext cx="9143999" cy="629735"/>
          </a:xfrm>
        </p:spPr>
        <p:txBody>
          <a:bodyPr>
            <a:normAutofit fontScale="90000"/>
          </a:bodyPr>
          <a:lstStyle/>
          <a:p>
            <a:r>
              <a:rPr lang="en-US" dirty="0"/>
              <a:t>We Can’t Ostrich Our Way to Outcomes</a:t>
            </a:r>
          </a:p>
        </p:txBody>
      </p:sp>
      <p:sp>
        <p:nvSpPr>
          <p:cNvPr id="7" name="Content Placeholder 6">
            <a:extLst>
              <a:ext uri="{FF2B5EF4-FFF2-40B4-BE49-F238E27FC236}">
                <a16:creationId xmlns:a16="http://schemas.microsoft.com/office/drawing/2014/main" id="{F115EA2A-2781-14AE-9A9D-F33B5FD39E07}"/>
              </a:ext>
            </a:extLst>
          </p:cNvPr>
          <p:cNvSpPr>
            <a:spLocks noGrp="1"/>
          </p:cNvSpPr>
          <p:nvPr>
            <p:ph idx="1"/>
          </p:nvPr>
        </p:nvSpPr>
        <p:spPr/>
        <p:txBody>
          <a:bodyPr>
            <a:noAutofit/>
          </a:bodyPr>
          <a:lstStyle/>
          <a:p>
            <a:r>
              <a:rPr lang="en-US" dirty="0"/>
              <a:t>Education is the </a:t>
            </a:r>
            <a:r>
              <a:rPr lang="en-US" b="1" dirty="0"/>
              <a:t>single biggest line item </a:t>
            </a:r>
            <a:r>
              <a:rPr lang="en-US" dirty="0"/>
              <a:t>in most state budgets. </a:t>
            </a:r>
          </a:p>
          <a:p>
            <a:endParaRPr lang="en-US" sz="1000" dirty="0"/>
          </a:p>
          <a:p>
            <a:r>
              <a:rPr lang="en-US" b="1" dirty="0"/>
              <a:t>The stakes </a:t>
            </a:r>
            <a:r>
              <a:rPr lang="en-US" dirty="0"/>
              <a:t>(both financial and for our future prosperity) </a:t>
            </a:r>
            <a:r>
              <a:rPr lang="en-US" b="1" dirty="0"/>
              <a:t>are simply too high</a:t>
            </a:r>
            <a:r>
              <a:rPr lang="en-US" dirty="0"/>
              <a:t> for state assessments to even be up for debate. </a:t>
            </a:r>
          </a:p>
          <a:p>
            <a:endParaRPr lang="en-US" sz="1000" dirty="0"/>
          </a:p>
          <a:p>
            <a:r>
              <a:rPr lang="en-US" dirty="0"/>
              <a:t>The real question we should ask is: </a:t>
            </a:r>
            <a:r>
              <a:rPr lang="en-US" b="1" dirty="0"/>
              <a:t>“How can we make these tests better to more fully meet the needs of students, educators, families, and policymakers?” </a:t>
            </a:r>
          </a:p>
        </p:txBody>
      </p:sp>
      <p:sp>
        <p:nvSpPr>
          <p:cNvPr id="4" name="Footer Placeholder 3">
            <a:extLst>
              <a:ext uri="{FF2B5EF4-FFF2-40B4-BE49-F238E27FC236}">
                <a16:creationId xmlns:a16="http://schemas.microsoft.com/office/drawing/2014/main" id="{DCD15E27-3C69-746A-9515-061E6EE73BF2}"/>
              </a:ext>
            </a:extLst>
          </p:cNvPr>
          <p:cNvSpPr>
            <a:spLocks noGrp="1"/>
          </p:cNvSpPr>
          <p:nvPr>
            <p:ph type="ftr" sz="quarter" idx="11"/>
          </p:nvPr>
        </p:nvSpPr>
        <p:spPr/>
        <p:txBody>
          <a:bodyPr/>
          <a:lstStyle/>
          <a:p>
            <a:r>
              <a:rPr lang="en-US"/>
              <a:t>The Case for State Testing (4/2/25)</a:t>
            </a:r>
            <a:endParaRPr lang="en-US" dirty="0"/>
          </a:p>
        </p:txBody>
      </p:sp>
      <p:sp>
        <p:nvSpPr>
          <p:cNvPr id="5" name="Slide Number Placeholder 4">
            <a:extLst>
              <a:ext uri="{FF2B5EF4-FFF2-40B4-BE49-F238E27FC236}">
                <a16:creationId xmlns:a16="http://schemas.microsoft.com/office/drawing/2014/main" id="{7E315AE0-5907-5326-CBD3-B5A3CDFF3A8F}"/>
              </a:ext>
            </a:extLst>
          </p:cNvPr>
          <p:cNvSpPr>
            <a:spLocks noGrp="1"/>
          </p:cNvSpPr>
          <p:nvPr>
            <p:ph type="sldNum" sz="quarter" idx="12"/>
          </p:nvPr>
        </p:nvSpPr>
        <p:spPr/>
        <p:txBody>
          <a:bodyPr/>
          <a:lstStyle/>
          <a:p>
            <a:fld id="{90546437-FB54-6645-A161-6F1D4D8472AD}" type="slidenum">
              <a:rPr lang="en-US" smtClean="0"/>
              <a:pPr/>
              <a:t>27</a:t>
            </a:fld>
            <a:endParaRPr lang="en-US"/>
          </a:p>
        </p:txBody>
      </p:sp>
    </p:spTree>
    <p:extLst>
      <p:ext uri="{BB962C8B-B14F-4D97-AF65-F5344CB8AC3E}">
        <p14:creationId xmlns:p14="http://schemas.microsoft.com/office/powerpoint/2010/main" val="2292138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C81E7-A2F1-08A1-2F52-A50E2BBFED3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B1113B-DA3D-983F-A016-AF4225139D24}"/>
              </a:ext>
            </a:extLst>
          </p:cNvPr>
          <p:cNvSpPr>
            <a:spLocks noGrp="1"/>
          </p:cNvSpPr>
          <p:nvPr>
            <p:ph idx="1"/>
          </p:nvPr>
        </p:nvSpPr>
        <p:spPr/>
        <p:txBody>
          <a:bodyPr>
            <a:normAutofit/>
          </a:bodyPr>
          <a:lstStyle/>
          <a:p>
            <a:pPr marL="0" indent="0">
              <a:buNone/>
            </a:pPr>
            <a:r>
              <a:rPr lang="en-US" sz="3000" dirty="0"/>
              <a:t>Assessments are one of a state’s most </a:t>
            </a:r>
            <a:r>
              <a:rPr lang="en-US" sz="3000" b="1" dirty="0"/>
              <a:t>powerful pulleys</a:t>
            </a:r>
            <a:r>
              <a:rPr lang="en-US" sz="3000" dirty="0"/>
              <a:t> to influence educator behaviors in schools and districts, creating immediate and sustained impact on student learning. </a:t>
            </a:r>
            <a:endParaRPr lang="en-US" sz="3000" b="1" dirty="0"/>
          </a:p>
        </p:txBody>
      </p:sp>
      <p:sp>
        <p:nvSpPr>
          <p:cNvPr id="4" name="Footer Placeholder 3">
            <a:extLst>
              <a:ext uri="{FF2B5EF4-FFF2-40B4-BE49-F238E27FC236}">
                <a16:creationId xmlns:a16="http://schemas.microsoft.com/office/drawing/2014/main" id="{512E88D6-65C0-6F67-4049-D86315696603}"/>
              </a:ext>
            </a:extLst>
          </p:cNvPr>
          <p:cNvSpPr>
            <a:spLocks noGrp="1"/>
          </p:cNvSpPr>
          <p:nvPr>
            <p:ph type="ftr" sz="quarter" idx="11"/>
          </p:nvPr>
        </p:nvSpPr>
        <p:spPr/>
        <p:txBody>
          <a:bodyPr/>
          <a:lstStyle/>
          <a:p>
            <a:r>
              <a:rPr lang="en-US"/>
              <a:t>The Case for State Testing (4/2/25)</a:t>
            </a:r>
            <a:endParaRPr lang="en-US" dirty="0"/>
          </a:p>
        </p:txBody>
      </p:sp>
      <p:sp>
        <p:nvSpPr>
          <p:cNvPr id="5" name="Slide Number Placeholder 4">
            <a:extLst>
              <a:ext uri="{FF2B5EF4-FFF2-40B4-BE49-F238E27FC236}">
                <a16:creationId xmlns:a16="http://schemas.microsoft.com/office/drawing/2014/main" id="{7B8EC239-4F9B-7893-F861-7F281C1CB15E}"/>
              </a:ext>
            </a:extLst>
          </p:cNvPr>
          <p:cNvSpPr>
            <a:spLocks noGrp="1"/>
          </p:cNvSpPr>
          <p:nvPr>
            <p:ph type="sldNum" sz="quarter" idx="12"/>
          </p:nvPr>
        </p:nvSpPr>
        <p:spPr/>
        <p:txBody>
          <a:bodyPr/>
          <a:lstStyle/>
          <a:p>
            <a:fld id="{90546437-FB54-6645-A161-6F1D4D8472AD}" type="slidenum">
              <a:rPr lang="en-US" smtClean="0"/>
              <a:pPr/>
              <a:t>28</a:t>
            </a:fld>
            <a:endParaRPr lang="en-US"/>
          </a:p>
        </p:txBody>
      </p:sp>
      <p:pic>
        <p:nvPicPr>
          <p:cNvPr id="1030" name="Picture 6">
            <a:extLst>
              <a:ext uri="{FF2B5EF4-FFF2-40B4-BE49-F238E27FC236}">
                <a16:creationId xmlns:a16="http://schemas.microsoft.com/office/drawing/2014/main" id="{20673312-059D-D360-80D3-1031D0C1E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47" y="2840446"/>
            <a:ext cx="8431306" cy="3532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3950F78E-C2B8-6CEA-DBF8-FC981F903265}"/>
              </a:ext>
            </a:extLst>
          </p:cNvPr>
          <p:cNvSpPr txBox="1">
            <a:spLocks/>
          </p:cNvSpPr>
          <p:nvPr/>
        </p:nvSpPr>
        <p:spPr>
          <a:xfrm>
            <a:off x="838200" y="621099"/>
            <a:ext cx="9143999" cy="629735"/>
          </a:xfrm>
          <a:prstGeom prst="rect">
            <a:avLst/>
          </a:prstGeom>
        </p:spPr>
        <p:txBody>
          <a:bodyPr vert="horz" lIns="91440" tIns="45720" rIns="91440" bIns="45720" rtlCol="0" anchor="b">
            <a:normAutofit fontScale="97500"/>
          </a:bodyPr>
          <a:lstStyle>
            <a:lvl1pPr algn="l" defTabSz="914377" rtl="0" eaLnBrk="1" latinLnBrk="0" hangingPunct="1">
              <a:lnSpc>
                <a:spcPct val="90000"/>
              </a:lnSpc>
              <a:spcBef>
                <a:spcPct val="0"/>
              </a:spcBef>
              <a:buNone/>
              <a:defRPr sz="4000" b="1" i="0" kern="1200">
                <a:solidFill>
                  <a:schemeClr val="tx1">
                    <a:lumMod val="85000"/>
                    <a:lumOff val="15000"/>
                  </a:schemeClr>
                </a:solidFill>
                <a:latin typeface="Calibri" panose="020F0502020204030204" pitchFamily="34" charset="0"/>
                <a:ea typeface="+mj-ea"/>
                <a:cs typeface="Calibri" panose="020F0502020204030204" pitchFamily="34" charset="0"/>
              </a:defRPr>
            </a:lvl1pPr>
          </a:lstStyle>
          <a:p>
            <a:r>
              <a:rPr lang="en-US" dirty="0"/>
              <a:t>Make the Right Choice the Easy Choice</a:t>
            </a:r>
          </a:p>
        </p:txBody>
      </p:sp>
    </p:spTree>
    <p:extLst>
      <p:ext uri="{BB962C8B-B14F-4D97-AF65-F5344CB8AC3E}">
        <p14:creationId xmlns:p14="http://schemas.microsoft.com/office/powerpoint/2010/main" val="391462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F6D1-C586-0384-68D2-AE192BC2E9C0}"/>
              </a:ext>
            </a:extLst>
          </p:cNvPr>
          <p:cNvSpPr>
            <a:spLocks noGrp="1"/>
          </p:cNvSpPr>
          <p:nvPr>
            <p:ph type="title"/>
          </p:nvPr>
        </p:nvSpPr>
        <p:spPr>
          <a:xfrm>
            <a:off x="888642" y="621099"/>
            <a:ext cx="9093557" cy="629735"/>
          </a:xfrm>
        </p:spPr>
        <p:txBody>
          <a:bodyPr>
            <a:normAutofit fontScale="90000"/>
          </a:bodyPr>
          <a:lstStyle/>
          <a:p>
            <a:r>
              <a:rPr lang="en-US" dirty="0"/>
              <a:t>Good Assessments Create Coherence</a:t>
            </a:r>
          </a:p>
        </p:txBody>
      </p:sp>
      <p:pic>
        <p:nvPicPr>
          <p:cNvPr id="9" name="Content Placeholder 8" descr="A diagram of a pie chart&#10;&#10;AI-generated content may be incorrect.">
            <a:extLst>
              <a:ext uri="{FF2B5EF4-FFF2-40B4-BE49-F238E27FC236}">
                <a16:creationId xmlns:a16="http://schemas.microsoft.com/office/drawing/2014/main" id="{5C4A1BFD-29CF-B8FC-97C5-960B80647513}"/>
              </a:ext>
            </a:extLst>
          </p:cNvPr>
          <p:cNvPicPr>
            <a:picLocks noGrp="1" noChangeAspect="1"/>
          </p:cNvPicPr>
          <p:nvPr>
            <p:ph idx="1"/>
          </p:nvPr>
        </p:nvPicPr>
        <p:blipFill>
          <a:blip r:embed="rId2"/>
          <a:stretch>
            <a:fillRect/>
          </a:stretch>
        </p:blipFill>
        <p:spPr>
          <a:xfrm>
            <a:off x="1603400" y="2751428"/>
            <a:ext cx="9269812" cy="3604926"/>
          </a:xfrm>
        </p:spPr>
      </p:pic>
      <p:sp>
        <p:nvSpPr>
          <p:cNvPr id="4" name="Footer Placeholder 3">
            <a:extLst>
              <a:ext uri="{FF2B5EF4-FFF2-40B4-BE49-F238E27FC236}">
                <a16:creationId xmlns:a16="http://schemas.microsoft.com/office/drawing/2014/main" id="{15A8A3AF-A8CD-9832-06F2-A1FF62B2F320}"/>
              </a:ext>
            </a:extLst>
          </p:cNvPr>
          <p:cNvSpPr>
            <a:spLocks noGrp="1"/>
          </p:cNvSpPr>
          <p:nvPr>
            <p:ph type="ftr" sz="quarter" idx="11"/>
          </p:nvPr>
        </p:nvSpPr>
        <p:spPr/>
        <p:txBody>
          <a:bodyPr/>
          <a:lstStyle/>
          <a:p>
            <a:r>
              <a:rPr lang="en-US"/>
              <a:t>The Case for State Testing (4/2/25)</a:t>
            </a:r>
            <a:endParaRPr lang="en-US" dirty="0"/>
          </a:p>
        </p:txBody>
      </p:sp>
      <p:sp>
        <p:nvSpPr>
          <p:cNvPr id="5" name="Slide Number Placeholder 4">
            <a:extLst>
              <a:ext uri="{FF2B5EF4-FFF2-40B4-BE49-F238E27FC236}">
                <a16:creationId xmlns:a16="http://schemas.microsoft.com/office/drawing/2014/main" id="{2124FC9F-1908-9BFE-C277-2945F4581B40}"/>
              </a:ext>
            </a:extLst>
          </p:cNvPr>
          <p:cNvSpPr>
            <a:spLocks noGrp="1"/>
          </p:cNvSpPr>
          <p:nvPr>
            <p:ph type="sldNum" sz="quarter" idx="12"/>
          </p:nvPr>
        </p:nvSpPr>
        <p:spPr/>
        <p:txBody>
          <a:bodyPr/>
          <a:lstStyle/>
          <a:p>
            <a:fld id="{90546437-FB54-6645-A161-6F1D4D8472AD}" type="slidenum">
              <a:rPr lang="en-US" smtClean="0"/>
              <a:t>29</a:t>
            </a:fld>
            <a:endParaRPr lang="en-US"/>
          </a:p>
        </p:txBody>
      </p:sp>
      <p:sp>
        <p:nvSpPr>
          <p:cNvPr id="10" name="Freeform 9">
            <a:extLst>
              <a:ext uri="{FF2B5EF4-FFF2-40B4-BE49-F238E27FC236}">
                <a16:creationId xmlns:a16="http://schemas.microsoft.com/office/drawing/2014/main" id="{AE751F66-64F9-3167-E856-83826106CE62}"/>
              </a:ext>
            </a:extLst>
          </p:cNvPr>
          <p:cNvSpPr/>
          <p:nvPr/>
        </p:nvSpPr>
        <p:spPr>
          <a:xfrm>
            <a:off x="1293141" y="5291924"/>
            <a:ext cx="1314725" cy="1429555"/>
          </a:xfrm>
          <a:custGeom>
            <a:avLst/>
            <a:gdLst>
              <a:gd name="connsiteX0" fmla="*/ 606387 w 1314725"/>
              <a:gd name="connsiteY0" fmla="*/ 0 h 1429555"/>
              <a:gd name="connsiteX1" fmla="*/ 606387 w 1314725"/>
              <a:gd name="connsiteY1" fmla="*/ 0 h 1429555"/>
              <a:gd name="connsiteX2" fmla="*/ 709418 w 1314725"/>
              <a:gd name="connsiteY2" fmla="*/ 64395 h 1429555"/>
              <a:gd name="connsiteX3" fmla="*/ 812449 w 1314725"/>
              <a:gd name="connsiteY3" fmla="*/ 167426 h 1429555"/>
              <a:gd name="connsiteX4" fmla="*/ 966996 w 1314725"/>
              <a:gd name="connsiteY4" fmla="*/ 347730 h 1429555"/>
              <a:gd name="connsiteX5" fmla="*/ 1070027 w 1314725"/>
              <a:gd name="connsiteY5" fmla="*/ 502277 h 1429555"/>
              <a:gd name="connsiteX6" fmla="*/ 1185936 w 1314725"/>
              <a:gd name="connsiteY6" fmla="*/ 656823 h 1429555"/>
              <a:gd name="connsiteX7" fmla="*/ 1250331 w 1314725"/>
              <a:gd name="connsiteY7" fmla="*/ 785612 h 1429555"/>
              <a:gd name="connsiteX8" fmla="*/ 1276088 w 1314725"/>
              <a:gd name="connsiteY8" fmla="*/ 824248 h 1429555"/>
              <a:gd name="connsiteX9" fmla="*/ 1314725 w 1314725"/>
              <a:gd name="connsiteY9" fmla="*/ 901522 h 1429555"/>
              <a:gd name="connsiteX10" fmla="*/ 1301846 w 1314725"/>
              <a:gd name="connsiteY10" fmla="*/ 953037 h 1429555"/>
              <a:gd name="connsiteX11" fmla="*/ 1224573 w 1314725"/>
              <a:gd name="connsiteY11" fmla="*/ 991674 h 1429555"/>
              <a:gd name="connsiteX12" fmla="*/ 1211694 w 1314725"/>
              <a:gd name="connsiteY12" fmla="*/ 1030310 h 1429555"/>
              <a:gd name="connsiteX13" fmla="*/ 1185936 w 1314725"/>
              <a:gd name="connsiteY13" fmla="*/ 1068947 h 1429555"/>
              <a:gd name="connsiteX14" fmla="*/ 1173057 w 1314725"/>
              <a:gd name="connsiteY14" fmla="*/ 1120462 h 1429555"/>
              <a:gd name="connsiteX15" fmla="*/ 1108663 w 1314725"/>
              <a:gd name="connsiteY15" fmla="*/ 1210615 h 1429555"/>
              <a:gd name="connsiteX16" fmla="*/ 1031390 w 1314725"/>
              <a:gd name="connsiteY16" fmla="*/ 1249251 h 1429555"/>
              <a:gd name="connsiteX17" fmla="*/ 992753 w 1314725"/>
              <a:gd name="connsiteY17" fmla="*/ 1275009 h 1429555"/>
              <a:gd name="connsiteX18" fmla="*/ 954117 w 1314725"/>
              <a:gd name="connsiteY18" fmla="*/ 1287888 h 1429555"/>
              <a:gd name="connsiteX19" fmla="*/ 863965 w 1314725"/>
              <a:gd name="connsiteY19" fmla="*/ 1313646 h 1429555"/>
              <a:gd name="connsiteX20" fmla="*/ 786691 w 1314725"/>
              <a:gd name="connsiteY20" fmla="*/ 1352282 h 1429555"/>
              <a:gd name="connsiteX21" fmla="*/ 735176 w 1314725"/>
              <a:gd name="connsiteY21" fmla="*/ 1390919 h 1429555"/>
              <a:gd name="connsiteX22" fmla="*/ 670781 w 1314725"/>
              <a:gd name="connsiteY22" fmla="*/ 1403798 h 1429555"/>
              <a:gd name="connsiteX23" fmla="*/ 632145 w 1314725"/>
              <a:gd name="connsiteY23" fmla="*/ 1416677 h 1429555"/>
              <a:gd name="connsiteX24" fmla="*/ 567750 w 1314725"/>
              <a:gd name="connsiteY24" fmla="*/ 1429555 h 1429555"/>
              <a:gd name="connsiteX25" fmla="*/ 361688 w 1314725"/>
              <a:gd name="connsiteY25" fmla="*/ 1416677 h 1429555"/>
              <a:gd name="connsiteX26" fmla="*/ 310173 w 1314725"/>
              <a:gd name="connsiteY26" fmla="*/ 1403798 h 1429555"/>
              <a:gd name="connsiteX27" fmla="*/ 207142 w 1314725"/>
              <a:gd name="connsiteY27" fmla="*/ 1326524 h 1429555"/>
              <a:gd name="connsiteX28" fmla="*/ 142748 w 1314725"/>
              <a:gd name="connsiteY28" fmla="*/ 1262130 h 1429555"/>
              <a:gd name="connsiteX29" fmla="*/ 91232 w 1314725"/>
              <a:gd name="connsiteY29" fmla="*/ 1184857 h 1429555"/>
              <a:gd name="connsiteX30" fmla="*/ 52596 w 1314725"/>
              <a:gd name="connsiteY30" fmla="*/ 1081826 h 1429555"/>
              <a:gd name="connsiteX31" fmla="*/ 26838 w 1314725"/>
              <a:gd name="connsiteY31" fmla="*/ 1004553 h 1429555"/>
              <a:gd name="connsiteX32" fmla="*/ 13959 w 1314725"/>
              <a:gd name="connsiteY32" fmla="*/ 927279 h 1429555"/>
              <a:gd name="connsiteX33" fmla="*/ 13959 w 1314725"/>
              <a:gd name="connsiteY33" fmla="*/ 476519 h 1429555"/>
              <a:gd name="connsiteX34" fmla="*/ 78353 w 1314725"/>
              <a:gd name="connsiteY34" fmla="*/ 347730 h 1429555"/>
              <a:gd name="connsiteX35" fmla="*/ 129869 w 1314725"/>
              <a:gd name="connsiteY35" fmla="*/ 296215 h 1429555"/>
              <a:gd name="connsiteX36" fmla="*/ 181384 w 1314725"/>
              <a:gd name="connsiteY36" fmla="*/ 257578 h 1429555"/>
              <a:gd name="connsiteX37" fmla="*/ 258657 w 1314725"/>
              <a:gd name="connsiteY37" fmla="*/ 180305 h 1429555"/>
              <a:gd name="connsiteX38" fmla="*/ 297294 w 1314725"/>
              <a:gd name="connsiteY38" fmla="*/ 141668 h 1429555"/>
              <a:gd name="connsiteX39" fmla="*/ 335931 w 1314725"/>
              <a:gd name="connsiteY39" fmla="*/ 115910 h 1429555"/>
              <a:gd name="connsiteX40" fmla="*/ 374567 w 1314725"/>
              <a:gd name="connsiteY40" fmla="*/ 77274 h 1429555"/>
              <a:gd name="connsiteX41" fmla="*/ 426083 w 1314725"/>
              <a:gd name="connsiteY41" fmla="*/ 51516 h 1429555"/>
              <a:gd name="connsiteX42" fmla="*/ 503356 w 1314725"/>
              <a:gd name="connsiteY42" fmla="*/ 12879 h 1429555"/>
              <a:gd name="connsiteX43" fmla="*/ 606387 w 1314725"/>
              <a:gd name="connsiteY43" fmla="*/ 0 h 142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14725" h="1429555">
                <a:moveTo>
                  <a:pt x="606387" y="0"/>
                </a:moveTo>
                <a:lnTo>
                  <a:pt x="606387" y="0"/>
                </a:lnTo>
                <a:cubicBezTo>
                  <a:pt x="640731" y="21465"/>
                  <a:pt x="677986" y="38856"/>
                  <a:pt x="709418" y="64395"/>
                </a:cubicBezTo>
                <a:cubicBezTo>
                  <a:pt x="747113" y="95022"/>
                  <a:pt x="778105" y="133082"/>
                  <a:pt x="812449" y="167426"/>
                </a:cubicBezTo>
                <a:cubicBezTo>
                  <a:pt x="876736" y="231713"/>
                  <a:pt x="907889" y="259070"/>
                  <a:pt x="966996" y="347730"/>
                </a:cubicBezTo>
                <a:cubicBezTo>
                  <a:pt x="1001340" y="399246"/>
                  <a:pt x="1030391" y="454713"/>
                  <a:pt x="1070027" y="502277"/>
                </a:cubicBezTo>
                <a:cubicBezTo>
                  <a:pt x="1139638" y="585810"/>
                  <a:pt x="1129303" y="567829"/>
                  <a:pt x="1185936" y="656823"/>
                </a:cubicBezTo>
                <a:cubicBezTo>
                  <a:pt x="1269519" y="788168"/>
                  <a:pt x="1184751" y="654451"/>
                  <a:pt x="1250331" y="785612"/>
                </a:cubicBezTo>
                <a:cubicBezTo>
                  <a:pt x="1257253" y="799456"/>
                  <a:pt x="1269166" y="810404"/>
                  <a:pt x="1276088" y="824248"/>
                </a:cubicBezTo>
                <a:cubicBezTo>
                  <a:pt x="1329407" y="930886"/>
                  <a:pt x="1240909" y="790798"/>
                  <a:pt x="1314725" y="901522"/>
                </a:cubicBezTo>
                <a:cubicBezTo>
                  <a:pt x="1310432" y="918694"/>
                  <a:pt x="1311664" y="938310"/>
                  <a:pt x="1301846" y="953037"/>
                </a:cubicBezTo>
                <a:cubicBezTo>
                  <a:pt x="1287579" y="974437"/>
                  <a:pt x="1246613" y="984327"/>
                  <a:pt x="1224573" y="991674"/>
                </a:cubicBezTo>
                <a:cubicBezTo>
                  <a:pt x="1220280" y="1004553"/>
                  <a:pt x="1217765" y="1018168"/>
                  <a:pt x="1211694" y="1030310"/>
                </a:cubicBezTo>
                <a:cubicBezTo>
                  <a:pt x="1204772" y="1044154"/>
                  <a:pt x="1192033" y="1054720"/>
                  <a:pt x="1185936" y="1068947"/>
                </a:cubicBezTo>
                <a:cubicBezTo>
                  <a:pt x="1178963" y="1085216"/>
                  <a:pt x="1180029" y="1104193"/>
                  <a:pt x="1173057" y="1120462"/>
                </a:cubicBezTo>
                <a:cubicBezTo>
                  <a:pt x="1167571" y="1133262"/>
                  <a:pt x="1111964" y="1207314"/>
                  <a:pt x="1108663" y="1210615"/>
                </a:cubicBezTo>
                <a:cubicBezTo>
                  <a:pt x="1071756" y="1247522"/>
                  <a:pt x="1073288" y="1228302"/>
                  <a:pt x="1031390" y="1249251"/>
                </a:cubicBezTo>
                <a:cubicBezTo>
                  <a:pt x="1017545" y="1256173"/>
                  <a:pt x="1006597" y="1268087"/>
                  <a:pt x="992753" y="1275009"/>
                </a:cubicBezTo>
                <a:cubicBezTo>
                  <a:pt x="980611" y="1281080"/>
                  <a:pt x="967170" y="1284159"/>
                  <a:pt x="954117" y="1287888"/>
                </a:cubicBezTo>
                <a:cubicBezTo>
                  <a:pt x="934857" y="1293391"/>
                  <a:pt x="884554" y="1303352"/>
                  <a:pt x="863965" y="1313646"/>
                </a:cubicBezTo>
                <a:cubicBezTo>
                  <a:pt x="764103" y="1363576"/>
                  <a:pt x="883803" y="1319911"/>
                  <a:pt x="786691" y="1352282"/>
                </a:cubicBezTo>
                <a:cubicBezTo>
                  <a:pt x="769519" y="1365161"/>
                  <a:pt x="754791" y="1382201"/>
                  <a:pt x="735176" y="1390919"/>
                </a:cubicBezTo>
                <a:cubicBezTo>
                  <a:pt x="715173" y="1399809"/>
                  <a:pt x="692017" y="1398489"/>
                  <a:pt x="670781" y="1403798"/>
                </a:cubicBezTo>
                <a:cubicBezTo>
                  <a:pt x="657611" y="1407091"/>
                  <a:pt x="645315" y="1413385"/>
                  <a:pt x="632145" y="1416677"/>
                </a:cubicBezTo>
                <a:cubicBezTo>
                  <a:pt x="610909" y="1421986"/>
                  <a:pt x="589215" y="1425262"/>
                  <a:pt x="567750" y="1429555"/>
                </a:cubicBezTo>
                <a:cubicBezTo>
                  <a:pt x="499063" y="1425262"/>
                  <a:pt x="430168" y="1423525"/>
                  <a:pt x="361688" y="1416677"/>
                </a:cubicBezTo>
                <a:cubicBezTo>
                  <a:pt x="344076" y="1414916"/>
                  <a:pt x="326442" y="1410771"/>
                  <a:pt x="310173" y="1403798"/>
                </a:cubicBezTo>
                <a:cubicBezTo>
                  <a:pt x="288863" y="1394665"/>
                  <a:pt x="212234" y="1331107"/>
                  <a:pt x="207142" y="1326524"/>
                </a:cubicBezTo>
                <a:cubicBezTo>
                  <a:pt x="184579" y="1306217"/>
                  <a:pt x="161970" y="1285624"/>
                  <a:pt x="142748" y="1262130"/>
                </a:cubicBezTo>
                <a:cubicBezTo>
                  <a:pt x="123145" y="1238171"/>
                  <a:pt x="91232" y="1184857"/>
                  <a:pt x="91232" y="1184857"/>
                </a:cubicBezTo>
                <a:cubicBezTo>
                  <a:pt x="63349" y="1073324"/>
                  <a:pt x="97492" y="1194068"/>
                  <a:pt x="52596" y="1081826"/>
                </a:cubicBezTo>
                <a:cubicBezTo>
                  <a:pt x="42512" y="1056617"/>
                  <a:pt x="35424" y="1030311"/>
                  <a:pt x="26838" y="1004553"/>
                </a:cubicBezTo>
                <a:cubicBezTo>
                  <a:pt x="22545" y="978795"/>
                  <a:pt x="16693" y="953249"/>
                  <a:pt x="13959" y="927279"/>
                </a:cubicBezTo>
                <a:cubicBezTo>
                  <a:pt x="-3772" y="758838"/>
                  <a:pt x="-5514" y="658268"/>
                  <a:pt x="13959" y="476519"/>
                </a:cubicBezTo>
                <a:cubicBezTo>
                  <a:pt x="19722" y="422727"/>
                  <a:pt x="44600" y="386305"/>
                  <a:pt x="78353" y="347730"/>
                </a:cubicBezTo>
                <a:cubicBezTo>
                  <a:pt x="94345" y="329454"/>
                  <a:pt x="111593" y="312207"/>
                  <a:pt x="129869" y="296215"/>
                </a:cubicBezTo>
                <a:cubicBezTo>
                  <a:pt x="146023" y="282080"/>
                  <a:pt x="165429" y="271937"/>
                  <a:pt x="181384" y="257578"/>
                </a:cubicBezTo>
                <a:cubicBezTo>
                  <a:pt x="208460" y="233210"/>
                  <a:pt x="232899" y="206063"/>
                  <a:pt x="258657" y="180305"/>
                </a:cubicBezTo>
                <a:cubicBezTo>
                  <a:pt x="271536" y="167426"/>
                  <a:pt x="282139" y="151771"/>
                  <a:pt x="297294" y="141668"/>
                </a:cubicBezTo>
                <a:cubicBezTo>
                  <a:pt x="310173" y="133082"/>
                  <a:pt x="324040" y="125819"/>
                  <a:pt x="335931" y="115910"/>
                </a:cubicBezTo>
                <a:cubicBezTo>
                  <a:pt x="349923" y="104250"/>
                  <a:pt x="359746" y="87860"/>
                  <a:pt x="374567" y="77274"/>
                </a:cubicBezTo>
                <a:cubicBezTo>
                  <a:pt x="390190" y="66115"/>
                  <a:pt x="409414" y="61041"/>
                  <a:pt x="426083" y="51516"/>
                </a:cubicBezTo>
                <a:cubicBezTo>
                  <a:pt x="456998" y="33850"/>
                  <a:pt x="466714" y="16950"/>
                  <a:pt x="503356" y="12879"/>
                </a:cubicBezTo>
                <a:cubicBezTo>
                  <a:pt x="528956" y="10035"/>
                  <a:pt x="589215" y="2146"/>
                  <a:pt x="606387"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FF107C10-D594-D55C-AC2B-25E9A3291D6D}"/>
              </a:ext>
            </a:extLst>
          </p:cNvPr>
          <p:cNvSpPr txBox="1">
            <a:spLocks/>
          </p:cNvSpPr>
          <p:nvPr/>
        </p:nvSpPr>
        <p:spPr>
          <a:xfrm>
            <a:off x="838200" y="1394307"/>
            <a:ext cx="10515600" cy="62973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3200" b="0" i="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800" b="0" i="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2000" b="0" i="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In Louisiana, our academic strategy put standards and curriculum at the center, with aligned assessments and professional development supporting coherent implementation.</a:t>
            </a:r>
          </a:p>
        </p:txBody>
      </p:sp>
    </p:spTree>
    <p:extLst>
      <p:ext uri="{BB962C8B-B14F-4D97-AF65-F5344CB8AC3E}">
        <p14:creationId xmlns:p14="http://schemas.microsoft.com/office/powerpoint/2010/main" val="324752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ftr" idx="11"/>
          </p:nvPr>
        </p:nvSpPr>
        <p:spPr>
          <a:xfrm>
            <a:off x="3247293" y="6356354"/>
            <a:ext cx="5791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142" name="Google Shape;142;p3"/>
          <p:cNvSpPr txBox="1">
            <a:spLocks noGrp="1"/>
          </p:cNvSpPr>
          <p:nvPr>
            <p:ph type="sldNum" idx="12"/>
          </p:nvPr>
        </p:nvSpPr>
        <p:spPr>
          <a:xfrm>
            <a:off x="9401908" y="6358800"/>
            <a:ext cx="195189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
        <p:nvSpPr>
          <p:cNvPr id="143" name="Google Shape;143;p3"/>
          <p:cNvSpPr txBox="1">
            <a:spLocks noGrp="1"/>
          </p:cNvSpPr>
          <p:nvPr>
            <p:ph type="title"/>
          </p:nvPr>
        </p:nvSpPr>
        <p:spPr>
          <a:xfrm>
            <a:off x="950259" y="561317"/>
            <a:ext cx="9031941" cy="6895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Who’s Here?</a:t>
            </a:r>
            <a:endParaRPr/>
          </a:p>
        </p:txBody>
      </p:sp>
      <p:pic>
        <p:nvPicPr>
          <p:cNvPr id="144" name="Google Shape;144;p3"/>
          <p:cNvPicPr preferRelativeResize="0"/>
          <p:nvPr/>
        </p:nvPicPr>
        <p:blipFill rotWithShape="1">
          <a:blip r:embed="rId3">
            <a:alphaModFix/>
          </a:blip>
          <a:srcRect/>
          <a:stretch/>
        </p:blipFill>
        <p:spPr>
          <a:xfrm>
            <a:off x="1004040" y="1338146"/>
            <a:ext cx="2160365" cy="2455347"/>
          </a:xfrm>
          <a:prstGeom prst="rect">
            <a:avLst/>
          </a:prstGeom>
          <a:noFill/>
          <a:ln>
            <a:noFill/>
          </a:ln>
        </p:spPr>
      </p:pic>
      <p:pic>
        <p:nvPicPr>
          <p:cNvPr id="145" name="Google Shape;145;p3" descr="Jessica Baghian, Carey Wright, Author at The Hechinger Report"/>
          <p:cNvPicPr preferRelativeResize="0"/>
          <p:nvPr/>
        </p:nvPicPr>
        <p:blipFill rotWithShape="1">
          <a:blip r:embed="rId4">
            <a:alphaModFix/>
          </a:blip>
          <a:srcRect/>
          <a:stretch/>
        </p:blipFill>
        <p:spPr>
          <a:xfrm>
            <a:off x="6250888" y="1339648"/>
            <a:ext cx="2429464" cy="2429464"/>
          </a:xfrm>
          <a:prstGeom prst="rect">
            <a:avLst/>
          </a:prstGeom>
          <a:noFill/>
          <a:ln>
            <a:noFill/>
          </a:ln>
        </p:spPr>
      </p:pic>
      <p:pic>
        <p:nvPicPr>
          <p:cNvPr id="146" name="Google Shape;146;p3"/>
          <p:cNvPicPr preferRelativeResize="0"/>
          <p:nvPr/>
        </p:nvPicPr>
        <p:blipFill rotWithShape="1">
          <a:blip r:embed="rId5">
            <a:alphaModFix/>
          </a:blip>
          <a:srcRect/>
          <a:stretch/>
        </p:blipFill>
        <p:spPr>
          <a:xfrm>
            <a:off x="8917832" y="1313765"/>
            <a:ext cx="2160365" cy="2455347"/>
          </a:xfrm>
          <a:prstGeom prst="rect">
            <a:avLst/>
          </a:prstGeom>
          <a:noFill/>
          <a:ln>
            <a:noFill/>
          </a:ln>
        </p:spPr>
      </p:pic>
      <p:pic>
        <p:nvPicPr>
          <p:cNvPr id="147" name="Google Shape;147;p3" descr="Dr. Carey Wright begins term as Maryland's State Superintendent"/>
          <p:cNvPicPr preferRelativeResize="0"/>
          <p:nvPr/>
        </p:nvPicPr>
        <p:blipFill rotWithShape="1">
          <a:blip r:embed="rId6">
            <a:alphaModFix/>
          </a:blip>
          <a:srcRect/>
          <a:stretch/>
        </p:blipFill>
        <p:spPr>
          <a:xfrm>
            <a:off x="3496234" y="1341586"/>
            <a:ext cx="2463386" cy="2463386"/>
          </a:xfrm>
          <a:prstGeom prst="rect">
            <a:avLst/>
          </a:prstGeom>
          <a:noFill/>
          <a:ln>
            <a:noFill/>
          </a:ln>
        </p:spPr>
      </p:pic>
      <p:sp>
        <p:nvSpPr>
          <p:cNvPr id="148" name="Google Shape;148;p3"/>
          <p:cNvSpPr txBox="1"/>
          <p:nvPr/>
        </p:nvSpPr>
        <p:spPr>
          <a:xfrm>
            <a:off x="950259" y="3811423"/>
            <a:ext cx="229062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Scott Marion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Executive Director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Center for Assessment</a:t>
            </a:r>
            <a:endParaRPr sz="1400" b="0" i="0" u="none" strike="noStrike" cap="none">
              <a:solidFill>
                <a:srgbClr val="000000"/>
              </a:solidFill>
              <a:latin typeface="Arial"/>
              <a:ea typeface="Arial"/>
              <a:cs typeface="Arial"/>
              <a:sym typeface="Arial"/>
            </a:endParaRPr>
          </a:p>
        </p:txBody>
      </p:sp>
      <p:sp>
        <p:nvSpPr>
          <p:cNvPr id="149" name="Google Shape;149;p3"/>
          <p:cNvSpPr txBox="1"/>
          <p:nvPr/>
        </p:nvSpPr>
        <p:spPr>
          <a:xfrm>
            <a:off x="3558989" y="3883138"/>
            <a:ext cx="255717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Carey Wright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State Superintendent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Maryland State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Department of Education</a:t>
            </a:r>
            <a:endParaRPr sz="1400" b="0" i="0" u="none" strike="noStrike" cap="none">
              <a:solidFill>
                <a:srgbClr val="000000"/>
              </a:solidFill>
              <a:latin typeface="Arial"/>
              <a:ea typeface="Arial"/>
              <a:cs typeface="Arial"/>
              <a:sym typeface="Arial"/>
            </a:endParaRPr>
          </a:p>
        </p:txBody>
      </p:sp>
      <p:sp>
        <p:nvSpPr>
          <p:cNvPr id="150" name="Google Shape;150;p3"/>
          <p:cNvSpPr txBox="1"/>
          <p:nvPr/>
        </p:nvSpPr>
        <p:spPr>
          <a:xfrm>
            <a:off x="6409765" y="3945893"/>
            <a:ext cx="204761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Jessica Baghian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President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Watershed Advisors</a:t>
            </a:r>
            <a:endParaRPr sz="1400" b="0" i="0" u="none" strike="noStrike" cap="none">
              <a:solidFill>
                <a:srgbClr val="000000"/>
              </a:solidFill>
              <a:latin typeface="Arial"/>
              <a:ea typeface="Arial"/>
              <a:cs typeface="Arial"/>
              <a:sym typeface="Arial"/>
            </a:endParaRPr>
          </a:p>
        </p:txBody>
      </p:sp>
      <p:sp>
        <p:nvSpPr>
          <p:cNvPr id="151" name="Google Shape;151;p3"/>
          <p:cNvSpPr txBox="1"/>
          <p:nvPr/>
        </p:nvSpPr>
        <p:spPr>
          <a:xfrm>
            <a:off x="8892987" y="3954858"/>
            <a:ext cx="229062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Juan D’Brot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Senior Associate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Center for Assessment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E0D9-F4F4-5FBC-0A65-329789411CF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B8A26F-045B-DDF9-E181-A57B8F997792}"/>
              </a:ext>
            </a:extLst>
          </p:cNvPr>
          <p:cNvSpPr>
            <a:spLocks noGrp="1"/>
          </p:cNvSpPr>
          <p:nvPr>
            <p:ph type="ftr" sz="quarter" idx="11"/>
          </p:nvPr>
        </p:nvSpPr>
        <p:spPr/>
        <p:txBody>
          <a:bodyPr/>
          <a:lstStyle/>
          <a:p>
            <a:r>
              <a:rPr lang="en-US"/>
              <a:t>The Case for State Testing (4/2/25)</a:t>
            </a:r>
            <a:endParaRPr lang="en-US" dirty="0"/>
          </a:p>
        </p:txBody>
      </p:sp>
      <p:sp>
        <p:nvSpPr>
          <p:cNvPr id="5" name="Slide Number Placeholder 4">
            <a:extLst>
              <a:ext uri="{FF2B5EF4-FFF2-40B4-BE49-F238E27FC236}">
                <a16:creationId xmlns:a16="http://schemas.microsoft.com/office/drawing/2014/main" id="{BD8B4BA6-2A44-B58F-02F9-A454C79511B1}"/>
              </a:ext>
            </a:extLst>
          </p:cNvPr>
          <p:cNvSpPr>
            <a:spLocks noGrp="1"/>
          </p:cNvSpPr>
          <p:nvPr>
            <p:ph type="sldNum" sz="quarter" idx="12"/>
          </p:nvPr>
        </p:nvSpPr>
        <p:spPr/>
        <p:txBody>
          <a:bodyPr/>
          <a:lstStyle/>
          <a:p>
            <a:fld id="{90546437-FB54-6645-A161-6F1D4D8472AD}" type="slidenum">
              <a:rPr lang="en-US" smtClean="0"/>
              <a:pPr/>
              <a:t>30</a:t>
            </a:fld>
            <a:endParaRPr lang="en-US"/>
          </a:p>
        </p:txBody>
      </p:sp>
      <p:sp>
        <p:nvSpPr>
          <p:cNvPr id="9" name="Title 5">
            <a:extLst>
              <a:ext uri="{FF2B5EF4-FFF2-40B4-BE49-F238E27FC236}">
                <a16:creationId xmlns:a16="http://schemas.microsoft.com/office/drawing/2014/main" id="{6DA932CB-0C4B-9777-9767-D3CF03B26C73}"/>
              </a:ext>
            </a:extLst>
          </p:cNvPr>
          <p:cNvSpPr txBox="1">
            <a:spLocks/>
          </p:cNvSpPr>
          <p:nvPr/>
        </p:nvSpPr>
        <p:spPr>
          <a:xfrm>
            <a:off x="838200" y="621099"/>
            <a:ext cx="9143999" cy="629735"/>
          </a:xfrm>
          <a:prstGeom prst="rect">
            <a:avLst/>
          </a:prstGeom>
        </p:spPr>
        <p:txBody>
          <a:bodyPr vert="horz" lIns="91440" tIns="45720" rIns="91440" bIns="45720" rtlCol="0" anchor="b">
            <a:normAutofit fontScale="90000"/>
          </a:bodyPr>
          <a:lstStyle>
            <a:lvl1pPr algn="l" defTabSz="914377" rtl="0" eaLnBrk="1" latinLnBrk="0" hangingPunct="1">
              <a:lnSpc>
                <a:spcPct val="90000"/>
              </a:lnSpc>
              <a:spcBef>
                <a:spcPct val="0"/>
              </a:spcBef>
              <a:buNone/>
              <a:defRPr sz="4000" b="1" i="0" kern="1200">
                <a:solidFill>
                  <a:schemeClr val="tx1">
                    <a:lumMod val="85000"/>
                    <a:lumOff val="15000"/>
                  </a:schemeClr>
                </a:solidFill>
                <a:latin typeface="Calibri" panose="020F0502020204030204" pitchFamily="34" charset="0"/>
                <a:ea typeface="+mj-ea"/>
                <a:cs typeface="Calibri" panose="020F0502020204030204" pitchFamily="34" charset="0"/>
              </a:defRPr>
            </a:lvl1pPr>
          </a:lstStyle>
          <a:p>
            <a:r>
              <a:rPr lang="en-US" dirty="0"/>
              <a:t>Good Assessments Reinforce Good Instruction</a:t>
            </a:r>
          </a:p>
        </p:txBody>
      </p:sp>
      <p:sp>
        <p:nvSpPr>
          <p:cNvPr id="11" name="Content Placeholder 10">
            <a:extLst>
              <a:ext uri="{FF2B5EF4-FFF2-40B4-BE49-F238E27FC236}">
                <a16:creationId xmlns:a16="http://schemas.microsoft.com/office/drawing/2014/main" id="{067B519F-D9F0-6CA6-E21F-C0B8A7801BB5}"/>
              </a:ext>
            </a:extLst>
          </p:cNvPr>
          <p:cNvSpPr>
            <a:spLocks noGrp="1"/>
          </p:cNvSpPr>
          <p:nvPr>
            <p:ph idx="1"/>
          </p:nvPr>
        </p:nvSpPr>
        <p:spPr>
          <a:xfrm>
            <a:off x="838200" y="1394307"/>
            <a:ext cx="10515600" cy="629736"/>
          </a:xfrm>
        </p:spPr>
        <p:txBody>
          <a:bodyPr>
            <a:noAutofit/>
          </a:bodyPr>
          <a:lstStyle/>
          <a:p>
            <a:pPr marL="0" indent="0">
              <a:buNone/>
            </a:pPr>
            <a:r>
              <a:rPr lang="en-US" sz="3000" dirty="0"/>
              <a:t>These are two real examples from state 5th grade ELA assessments – one, a multiple-choice question, and the other, an essay. </a:t>
            </a:r>
          </a:p>
        </p:txBody>
      </p:sp>
      <p:pic>
        <p:nvPicPr>
          <p:cNvPr id="2053" name="Picture 5">
            <a:extLst>
              <a:ext uri="{FF2B5EF4-FFF2-40B4-BE49-F238E27FC236}">
                <a16:creationId xmlns:a16="http://schemas.microsoft.com/office/drawing/2014/main" id="{3F06671D-DD0D-199F-682B-D4C9D7A3C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09" y="2669772"/>
            <a:ext cx="3465654" cy="320299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2ADADB79-05B7-E856-6E75-42145469B0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931"/>
          <a:stretch/>
        </p:blipFill>
        <p:spPr bwMode="auto">
          <a:xfrm>
            <a:off x="4903787" y="2669773"/>
            <a:ext cx="6711827" cy="228859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16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800"/>
              <a:buFont typeface="Calibri"/>
              <a:buNone/>
            </a:pPr>
            <a:r>
              <a:rPr lang="en-US"/>
              <a:t>Panel Discussion</a:t>
            </a:r>
            <a:endParaRPr/>
          </a:p>
        </p:txBody>
      </p:sp>
      <p:sp>
        <p:nvSpPr>
          <p:cNvPr id="361" name="Google Shape;361;p20"/>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600"/>
              <a:buNone/>
            </a:pPr>
            <a:endParaRPr/>
          </a:p>
        </p:txBody>
      </p:sp>
      <p:sp>
        <p:nvSpPr>
          <p:cNvPr id="362" name="Google Shape;362;p20"/>
          <p:cNvSpPr txBox="1">
            <a:spLocks noGrp="1"/>
          </p:cNvSpPr>
          <p:nvPr>
            <p:ph type="ftr" idx="11"/>
          </p:nvPr>
        </p:nvSpPr>
        <p:spPr>
          <a:xfrm>
            <a:off x="3740727" y="6356354"/>
            <a:ext cx="472786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63" name="Google Shape;363;p2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2"/>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800"/>
              <a:buFont typeface="Calibri"/>
              <a:buNone/>
            </a:pPr>
            <a:r>
              <a:rPr lang="en-US"/>
              <a:t>General Q &amp; A</a:t>
            </a:r>
            <a:endParaRPr/>
          </a:p>
        </p:txBody>
      </p:sp>
      <p:sp>
        <p:nvSpPr>
          <p:cNvPr id="377" name="Google Shape;377;p22"/>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600"/>
              <a:buNone/>
            </a:pPr>
            <a:endParaRPr/>
          </a:p>
        </p:txBody>
      </p:sp>
      <p:sp>
        <p:nvSpPr>
          <p:cNvPr id="378" name="Google Shape;378;p22"/>
          <p:cNvSpPr txBox="1">
            <a:spLocks noGrp="1"/>
          </p:cNvSpPr>
          <p:nvPr>
            <p:ph type="ftr" idx="11"/>
          </p:nvPr>
        </p:nvSpPr>
        <p:spPr>
          <a:xfrm>
            <a:off x="3740727" y="6356354"/>
            <a:ext cx="472786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79" name="Google Shape;379;p2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3"/>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800"/>
              <a:buFont typeface="Calibri"/>
              <a:buNone/>
            </a:pPr>
            <a:r>
              <a:rPr lang="en-US"/>
              <a:t>Closing</a:t>
            </a:r>
            <a:endParaRPr/>
          </a:p>
        </p:txBody>
      </p:sp>
      <p:sp>
        <p:nvSpPr>
          <p:cNvPr id="385" name="Google Shape;385;p23"/>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600"/>
              <a:buNone/>
            </a:pPr>
            <a:endParaRPr/>
          </a:p>
        </p:txBody>
      </p:sp>
      <p:sp>
        <p:nvSpPr>
          <p:cNvPr id="386" name="Google Shape;386;p23"/>
          <p:cNvSpPr txBox="1">
            <a:spLocks noGrp="1"/>
          </p:cNvSpPr>
          <p:nvPr>
            <p:ph type="ftr" idx="11"/>
          </p:nvPr>
        </p:nvSpPr>
        <p:spPr>
          <a:xfrm>
            <a:off x="3740727" y="6356354"/>
            <a:ext cx="472786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87" name="Google Shape;387;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941294" y="621099"/>
            <a:ext cx="10273553" cy="6297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a:t>The Case for State Accountability</a:t>
            </a:r>
            <a:endParaRPr/>
          </a:p>
        </p:txBody>
      </p:sp>
      <p:sp>
        <p:nvSpPr>
          <p:cNvPr id="393" name="Google Shape;393;p24"/>
          <p:cNvSpPr txBox="1">
            <a:spLocks noGrp="1"/>
          </p:cNvSpPr>
          <p:nvPr>
            <p:ph type="body" idx="1"/>
          </p:nvPr>
        </p:nvSpPr>
        <p:spPr>
          <a:xfrm>
            <a:off x="838200" y="1394306"/>
            <a:ext cx="10515600" cy="4842595"/>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200"/>
              <a:buChar char="•"/>
            </a:pPr>
            <a:r>
              <a:rPr lang="en-US" dirty="0"/>
              <a:t>Following The Case for State Testing, we just published </a:t>
            </a:r>
            <a:r>
              <a:rPr lang="en-US" dirty="0">
                <a:hlinkClick r:id="rId3"/>
              </a:rPr>
              <a:t>The Case for Statewide School Accountability</a:t>
            </a:r>
            <a:endParaRPr dirty="0"/>
          </a:p>
          <a:p>
            <a:pPr marL="228594" lvl="0" indent="-228594" algn="l" rtl="0">
              <a:lnSpc>
                <a:spcPct val="90000"/>
              </a:lnSpc>
              <a:spcBef>
                <a:spcPts val="1000"/>
              </a:spcBef>
              <a:spcAft>
                <a:spcPts val="0"/>
              </a:spcAft>
              <a:buClr>
                <a:srgbClr val="595959"/>
              </a:buClr>
              <a:buSzPts val="3200"/>
              <a:buChar char="•"/>
            </a:pPr>
            <a:r>
              <a:rPr lang="en-US" dirty="0"/>
              <a:t>Stay tuned for an upcoming webinar…</a:t>
            </a:r>
            <a:endParaRPr dirty="0"/>
          </a:p>
        </p:txBody>
      </p:sp>
      <p:sp>
        <p:nvSpPr>
          <p:cNvPr id="394" name="Google Shape;394;p24"/>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395" name="Google Shape;395;p24"/>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5"/>
          <p:cNvSpPr txBox="1">
            <a:spLocks noGrp="1"/>
          </p:cNvSpPr>
          <p:nvPr>
            <p:ph type="body" idx="2"/>
          </p:nvPr>
        </p:nvSpPr>
        <p:spPr>
          <a:xfrm>
            <a:off x="839789" y="1406077"/>
            <a:ext cx="5157787" cy="3684588"/>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600"/>
              <a:buChar char="•"/>
            </a:pPr>
            <a:r>
              <a:rPr lang="en-US" sz="3600"/>
              <a:t>Please continue your important work! </a:t>
            </a:r>
            <a:endParaRPr/>
          </a:p>
          <a:p>
            <a:pPr marL="228594" lvl="0" indent="-228594" algn="l" rtl="0">
              <a:lnSpc>
                <a:spcPct val="90000"/>
              </a:lnSpc>
              <a:spcBef>
                <a:spcPts val="1000"/>
              </a:spcBef>
              <a:spcAft>
                <a:spcPts val="0"/>
              </a:spcAft>
              <a:buClr>
                <a:srgbClr val="595959"/>
              </a:buClr>
              <a:buSzPts val="3600"/>
              <a:buChar char="•"/>
            </a:pPr>
            <a:r>
              <a:rPr lang="en-US" sz="3600"/>
              <a:t>Reach out with any questions.</a:t>
            </a:r>
            <a:endParaRPr/>
          </a:p>
        </p:txBody>
      </p:sp>
      <p:pic>
        <p:nvPicPr>
          <p:cNvPr id="401" name="Google Shape;401;p25" descr="100+ Thank You Pictures | Download Free Images on Unsplash"/>
          <p:cNvPicPr preferRelativeResize="0"/>
          <p:nvPr/>
        </p:nvPicPr>
        <p:blipFill rotWithShape="1">
          <a:blip r:embed="rId3">
            <a:alphaModFix/>
          </a:blip>
          <a:srcRect r="860" b="1"/>
          <a:stretch/>
        </p:blipFill>
        <p:spPr>
          <a:xfrm>
            <a:off x="6172202" y="1370219"/>
            <a:ext cx="5183188" cy="3684588"/>
          </a:xfrm>
          <a:prstGeom prst="rect">
            <a:avLst/>
          </a:prstGeom>
          <a:solidFill>
            <a:srgbClr val="FFFFFF"/>
          </a:solidFill>
          <a:ln>
            <a:noFill/>
          </a:ln>
        </p:spPr>
      </p:pic>
      <p:sp>
        <p:nvSpPr>
          <p:cNvPr id="402" name="Google Shape;402;p25"/>
          <p:cNvSpPr txBox="1">
            <a:spLocks noGrp="1"/>
          </p:cNvSpPr>
          <p:nvPr>
            <p:ph type="ftr" idx="11"/>
          </p:nvPr>
        </p:nvSpPr>
        <p:spPr>
          <a:xfrm>
            <a:off x="3200400" y="6356354"/>
            <a:ext cx="57208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403" name="Google Shape;403;p25"/>
          <p:cNvSpPr txBox="1">
            <a:spLocks noGrp="1"/>
          </p:cNvSpPr>
          <p:nvPr>
            <p:ph type="sldNum" idx="12"/>
          </p:nvPr>
        </p:nvSpPr>
        <p:spPr>
          <a:xfrm>
            <a:off x="9835662" y="6356354"/>
            <a:ext cx="151813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35</a:t>
            </a:fld>
            <a:endParaRPr/>
          </a:p>
        </p:txBody>
      </p:sp>
      <p:sp>
        <p:nvSpPr>
          <p:cNvPr id="404" name="Google Shape;404;p25"/>
          <p:cNvSpPr txBox="1">
            <a:spLocks noGrp="1"/>
          </p:cNvSpPr>
          <p:nvPr>
            <p:ph type="title"/>
          </p:nvPr>
        </p:nvSpPr>
        <p:spPr>
          <a:xfrm>
            <a:off x="986118" y="663414"/>
            <a:ext cx="10367682" cy="5874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914400" y="555813"/>
            <a:ext cx="10309412" cy="69502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62626"/>
              </a:buClr>
              <a:buSzPts val="4000"/>
              <a:buFont typeface="Calibri"/>
              <a:buNone/>
            </a:pPr>
            <a:r>
              <a:rPr lang="en-US"/>
              <a:t>The Case for State Testing</a:t>
            </a:r>
            <a:endParaRPr/>
          </a:p>
        </p:txBody>
      </p:sp>
      <p:pic>
        <p:nvPicPr>
          <p:cNvPr id="157" name="Google Shape;157;p4" descr="A group of children in a classroom&#10;&#10;AI-generated content may be incorrect."/>
          <p:cNvPicPr preferRelativeResize="0"/>
          <p:nvPr/>
        </p:nvPicPr>
        <p:blipFill rotWithShape="1">
          <a:blip r:embed="rId3">
            <a:alphaModFix/>
          </a:blip>
          <a:srcRect l="6887" r="9508" b="-1"/>
          <a:stretch/>
        </p:blipFill>
        <p:spPr>
          <a:xfrm>
            <a:off x="951695" y="1340516"/>
            <a:ext cx="10309412" cy="4747642"/>
          </a:xfrm>
          <a:prstGeom prst="rect">
            <a:avLst/>
          </a:prstGeom>
          <a:noFill/>
          <a:ln>
            <a:noFill/>
          </a:ln>
        </p:spPr>
      </p:pic>
      <p:sp>
        <p:nvSpPr>
          <p:cNvPr id="158" name="Google Shape;158;p4"/>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159" name="Google Shape;159;p4"/>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ctrTitle"/>
          </p:nvPr>
        </p:nvSpPr>
        <p:spPr>
          <a:xfrm>
            <a:off x="838200" y="1986612"/>
            <a:ext cx="9829800" cy="14423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Font typeface="Calibri"/>
              <a:buNone/>
            </a:pPr>
            <a:r>
              <a:rPr lang="en-US" sz="4000" b="1" i="0" u="none" strike="noStrike">
                <a:solidFill>
                  <a:srgbClr val="000000"/>
                </a:solidFill>
                <a:latin typeface="Calibri"/>
                <a:ea typeface="Calibri"/>
                <a:cs typeface="Calibri"/>
                <a:sym typeface="Calibri"/>
              </a:rPr>
              <a:t>Highlights From:</a:t>
            </a:r>
            <a:br>
              <a:rPr lang="en-US" sz="4000" b="1" i="0" u="none" strike="noStrike">
                <a:solidFill>
                  <a:srgbClr val="000000"/>
                </a:solidFill>
                <a:latin typeface="Calibri"/>
                <a:ea typeface="Calibri"/>
                <a:cs typeface="Calibri"/>
                <a:sym typeface="Calibri"/>
              </a:rPr>
            </a:br>
            <a:r>
              <a:rPr lang="en-US" sz="4000" b="1" i="1" u="none" strike="noStrike">
                <a:solidFill>
                  <a:srgbClr val="000000"/>
                </a:solidFill>
                <a:latin typeface="Calibri"/>
                <a:ea typeface="Calibri"/>
                <a:cs typeface="Calibri"/>
                <a:sym typeface="Calibri"/>
              </a:rPr>
              <a:t>The Case for State Testing</a:t>
            </a:r>
            <a:endParaRPr sz="4000" i="1"/>
          </a:p>
        </p:txBody>
      </p:sp>
      <p:sp>
        <p:nvSpPr>
          <p:cNvPr id="166" name="Google Shape;166;p5"/>
          <p:cNvSpPr txBox="1">
            <a:spLocks noGrp="1"/>
          </p:cNvSpPr>
          <p:nvPr>
            <p:ph type="subTitle" idx="1"/>
          </p:nvPr>
        </p:nvSpPr>
        <p:spPr>
          <a:xfrm>
            <a:off x="838200" y="3821989"/>
            <a:ext cx="9829800" cy="1022154"/>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Clr>
                <a:schemeClr val="dk1"/>
              </a:buClr>
              <a:buSzPct val="100000"/>
              <a:buNone/>
            </a:pPr>
            <a:r>
              <a:rPr lang="en-US" sz="3200">
                <a:solidFill>
                  <a:schemeClr val="dk1"/>
                </a:solidFill>
              </a:rPr>
              <a:t>Scott Marion</a:t>
            </a:r>
            <a:endParaRPr/>
          </a:p>
          <a:p>
            <a:pPr marL="0" lvl="0" indent="0" algn="ctr" rtl="0">
              <a:lnSpc>
                <a:spcPct val="90000"/>
              </a:lnSpc>
              <a:spcBef>
                <a:spcPts val="1000"/>
              </a:spcBef>
              <a:spcAft>
                <a:spcPts val="0"/>
              </a:spcAft>
              <a:buClr>
                <a:schemeClr val="dk1"/>
              </a:buClr>
              <a:buSzPct val="100000"/>
              <a:buNone/>
            </a:pPr>
            <a:r>
              <a:rPr lang="en-US" sz="3200">
                <a:solidFill>
                  <a:schemeClr val="dk1"/>
                </a:solidFill>
              </a:rPr>
              <a:t>The National Center for the Improvement of Educational Assessment</a:t>
            </a:r>
            <a:endParaRPr sz="3200" i="1">
              <a:solidFill>
                <a:schemeClr val="dk1"/>
              </a:solidFill>
            </a:endParaRPr>
          </a:p>
        </p:txBody>
      </p:sp>
      <p:sp>
        <p:nvSpPr>
          <p:cNvPr id="167" name="Google Shape;167;p5"/>
          <p:cNvSpPr txBox="1">
            <a:spLocks noGrp="1"/>
          </p:cNvSpPr>
          <p:nvPr>
            <p:ph type="body" idx="2"/>
          </p:nvPr>
        </p:nvSpPr>
        <p:spPr>
          <a:xfrm>
            <a:off x="838200" y="5138626"/>
            <a:ext cx="9827872" cy="964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F7F7F"/>
              </a:buClr>
              <a:buSzPts val="2800"/>
              <a:buNone/>
            </a:pPr>
            <a:r>
              <a:rPr lang="en-US" sz="2800">
                <a:latin typeface="Calibri"/>
                <a:ea typeface="Calibri"/>
                <a:cs typeface="Calibri"/>
                <a:sym typeface="Calibri"/>
              </a:rPr>
              <a:t>April 2,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7421564" y="987428"/>
            <a:ext cx="3932237" cy="1069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400"/>
              <a:buFont typeface="Calibri"/>
              <a:buNone/>
            </a:pPr>
            <a:r>
              <a:rPr lang="en-US" sz="4400"/>
              <a:t>Framing</a:t>
            </a:r>
            <a:endParaRPr/>
          </a:p>
        </p:txBody>
      </p:sp>
      <p:pic>
        <p:nvPicPr>
          <p:cNvPr id="173" name="Google Shape;173;p6" descr="How Police Get Your Speed Using Radar and Laser | K40"/>
          <p:cNvPicPr preferRelativeResize="0"/>
          <p:nvPr/>
        </p:nvPicPr>
        <p:blipFill rotWithShape="1">
          <a:blip r:embed="rId3">
            <a:alphaModFix/>
          </a:blip>
          <a:srcRect l="6250" r="3750"/>
          <a:stretch/>
        </p:blipFill>
        <p:spPr>
          <a:xfrm>
            <a:off x="838200" y="987425"/>
            <a:ext cx="6172200" cy="4800600"/>
          </a:xfrm>
          <a:prstGeom prst="rect">
            <a:avLst/>
          </a:prstGeom>
          <a:solidFill>
            <a:srgbClr val="FFFFFF"/>
          </a:solidFill>
          <a:ln>
            <a:noFill/>
          </a:ln>
        </p:spPr>
      </p:pic>
      <p:sp>
        <p:nvSpPr>
          <p:cNvPr id="174" name="Google Shape;174;p6"/>
          <p:cNvSpPr txBox="1">
            <a:spLocks noGrp="1"/>
          </p:cNvSpPr>
          <p:nvPr>
            <p:ph type="body" idx="1"/>
          </p:nvPr>
        </p:nvSpPr>
        <p:spPr>
          <a:xfrm>
            <a:off x="7192537" y="2057400"/>
            <a:ext cx="4627756" cy="3811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800"/>
              <a:buFont typeface="Arial"/>
              <a:buChar char="•"/>
            </a:pPr>
            <a:r>
              <a:rPr lang="en-US" sz="2800">
                <a:latin typeface="Calibri"/>
                <a:ea typeface="Calibri"/>
                <a:cs typeface="Calibri"/>
                <a:sym typeface="Calibri"/>
              </a:rPr>
              <a:t>What if nobody was checking your speed?</a:t>
            </a:r>
            <a:endParaRPr/>
          </a:p>
          <a:p>
            <a:pPr marL="285750" lvl="0" indent="-285750" algn="l" rtl="0">
              <a:lnSpc>
                <a:spcPct val="90000"/>
              </a:lnSpc>
              <a:spcBef>
                <a:spcPts val="1000"/>
              </a:spcBef>
              <a:spcAft>
                <a:spcPts val="0"/>
              </a:spcAft>
              <a:buClr>
                <a:srgbClr val="595959"/>
              </a:buClr>
              <a:buSzPts val="2800"/>
              <a:buFont typeface="Arial"/>
              <a:buChar char="•"/>
            </a:pPr>
            <a:r>
              <a:rPr lang="en-US" sz="2800">
                <a:latin typeface="Calibri"/>
                <a:ea typeface="Calibri"/>
                <a:cs typeface="Calibri"/>
                <a:sym typeface="Calibri"/>
              </a:rPr>
              <a:t>In our world, would states continue to test if the U.S. Department of Education was disbanded or reduced its enforcement of testing requirements?</a:t>
            </a:r>
            <a:endParaRPr sz="2800">
              <a:latin typeface="Calibri"/>
              <a:ea typeface="Calibri"/>
              <a:cs typeface="Calibri"/>
              <a:sym typeface="Calibri"/>
            </a:endParaRPr>
          </a:p>
        </p:txBody>
      </p:sp>
      <p:sp>
        <p:nvSpPr>
          <p:cNvPr id="175" name="Google Shape;175;p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sp>
        <p:nvSpPr>
          <p:cNvPr id="176" name="Google Shape;176;p6"/>
          <p:cNvSpPr txBox="1">
            <a:spLocks noGrp="1"/>
          </p:cNvSpPr>
          <p:nvPr>
            <p:ph type="ftr" idx="4294967295"/>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947452" y="621099"/>
            <a:ext cx="10406348" cy="6297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a:t>Purposes and Uses of State Assessments</a:t>
            </a:r>
            <a:endParaRPr/>
          </a:p>
        </p:txBody>
      </p:sp>
      <p:sp>
        <p:nvSpPr>
          <p:cNvPr id="182" name="Google Shape;182;p7"/>
          <p:cNvSpPr txBox="1">
            <a:spLocks noGrp="1"/>
          </p:cNvSpPr>
          <p:nvPr>
            <p:ph type="body" idx="1"/>
          </p:nvPr>
        </p:nvSpPr>
        <p:spPr>
          <a:xfrm>
            <a:off x="838200" y="1328990"/>
            <a:ext cx="10515600" cy="484259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95959"/>
              </a:buClr>
              <a:buSzPts val="3200"/>
              <a:buNone/>
            </a:pPr>
            <a:r>
              <a:rPr lang="en-US">
                <a:latin typeface="Calibri"/>
                <a:ea typeface="Calibri"/>
                <a:cs typeface="Calibri"/>
                <a:sym typeface="Calibri"/>
              </a:rPr>
              <a:t>The following four purposes and uses make a vital case for state tests:</a:t>
            </a:r>
            <a:endParaRPr/>
          </a:p>
          <a:p>
            <a:pPr marL="457200" marR="0" lvl="0" indent="-457200" algn="l" rtl="0">
              <a:lnSpc>
                <a:spcPct val="90000"/>
              </a:lnSpc>
              <a:spcBef>
                <a:spcPts val="1000"/>
              </a:spcBef>
              <a:spcAft>
                <a:spcPts val="0"/>
              </a:spcAft>
              <a:buClr>
                <a:srgbClr val="595959"/>
              </a:buClr>
              <a:buSzPts val="3200"/>
              <a:buFont typeface="Calibri"/>
              <a:buAutoNum type="arabicPeriod"/>
            </a:pPr>
            <a:r>
              <a:rPr lang="en-US">
                <a:latin typeface="Calibri"/>
                <a:ea typeface="Calibri"/>
                <a:cs typeface="Calibri"/>
                <a:sym typeface="Calibri"/>
              </a:rPr>
              <a:t>Monitoring statewide educational growth and achievement</a:t>
            </a:r>
            <a:endParaRPr/>
          </a:p>
          <a:p>
            <a:pPr marL="457200" marR="0" lvl="0" indent="-457200" algn="l" rtl="0">
              <a:lnSpc>
                <a:spcPct val="90000"/>
              </a:lnSpc>
              <a:spcBef>
                <a:spcPts val="1000"/>
              </a:spcBef>
              <a:spcAft>
                <a:spcPts val="0"/>
              </a:spcAft>
              <a:buClr>
                <a:srgbClr val="595959"/>
              </a:buClr>
              <a:buSzPts val="3200"/>
              <a:buFont typeface="Calibri"/>
              <a:buAutoNum type="arabicPeriod"/>
            </a:pPr>
            <a:r>
              <a:rPr lang="en-US">
                <a:latin typeface="Calibri"/>
                <a:ea typeface="Calibri"/>
                <a:cs typeface="Calibri"/>
                <a:sym typeface="Calibri"/>
              </a:rPr>
              <a:t>Evaluation and continuous improvement</a:t>
            </a:r>
            <a:endParaRPr/>
          </a:p>
          <a:p>
            <a:pPr marL="457200" marR="0" lvl="0" indent="-457200" algn="l" rtl="0">
              <a:lnSpc>
                <a:spcPct val="90000"/>
              </a:lnSpc>
              <a:spcBef>
                <a:spcPts val="1000"/>
              </a:spcBef>
              <a:spcAft>
                <a:spcPts val="0"/>
              </a:spcAft>
              <a:buClr>
                <a:srgbClr val="595959"/>
              </a:buClr>
              <a:buSzPts val="3200"/>
              <a:buFont typeface="Calibri"/>
              <a:buAutoNum type="arabicPeriod"/>
            </a:pPr>
            <a:r>
              <a:rPr lang="en-US">
                <a:latin typeface="Calibri"/>
                <a:ea typeface="Calibri"/>
                <a:cs typeface="Calibri"/>
                <a:sym typeface="Calibri"/>
              </a:rPr>
              <a:t>Transparency and public engagement</a:t>
            </a:r>
            <a:endParaRPr/>
          </a:p>
          <a:p>
            <a:pPr marL="457200" marR="0" lvl="0" indent="-457200" algn="l" rtl="0">
              <a:lnSpc>
                <a:spcPct val="90000"/>
              </a:lnSpc>
              <a:spcBef>
                <a:spcPts val="1000"/>
              </a:spcBef>
              <a:spcAft>
                <a:spcPts val="0"/>
              </a:spcAft>
              <a:buClr>
                <a:srgbClr val="595959"/>
              </a:buClr>
              <a:buSzPts val="3200"/>
              <a:buFont typeface="Calibri"/>
              <a:buAutoNum type="arabicPeriod"/>
            </a:pPr>
            <a:r>
              <a:rPr lang="en-US">
                <a:latin typeface="Calibri"/>
                <a:ea typeface="Calibri"/>
                <a:cs typeface="Calibri"/>
                <a:sym typeface="Calibri"/>
              </a:rPr>
              <a:t>Signaling rich learning expectations</a:t>
            </a:r>
            <a:endParaRPr>
              <a:latin typeface="Calibri"/>
              <a:ea typeface="Calibri"/>
              <a:cs typeface="Calibri"/>
              <a:sym typeface="Calibri"/>
            </a:endParaRPr>
          </a:p>
        </p:txBody>
      </p:sp>
      <p:sp>
        <p:nvSpPr>
          <p:cNvPr id="183" name="Google Shape;183;p7"/>
          <p:cNvSpPr txBox="1">
            <a:spLocks noGrp="1"/>
          </p:cNvSpPr>
          <p:nvPr>
            <p:ph type="ftr" idx="11"/>
          </p:nvPr>
        </p:nvSpPr>
        <p:spPr>
          <a:xfrm>
            <a:off x="3612333" y="6356354"/>
            <a:ext cx="510615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184" name="Google Shape;184;p7"/>
          <p:cNvSpPr txBox="1">
            <a:spLocks noGrp="1"/>
          </p:cNvSpPr>
          <p:nvPr>
            <p:ph type="sldNum" idx="12"/>
          </p:nvPr>
        </p:nvSpPr>
        <p:spPr>
          <a:xfrm>
            <a:off x="10873212" y="6356354"/>
            <a:ext cx="48058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8" descr="Monitoring Evaluation Images - Free Download on Freepik"/>
          <p:cNvPicPr preferRelativeResize="0"/>
          <p:nvPr/>
        </p:nvPicPr>
        <p:blipFill rotWithShape="1">
          <a:blip r:embed="rId3">
            <a:alphaModFix/>
          </a:blip>
          <a:srcRect/>
          <a:stretch/>
        </p:blipFill>
        <p:spPr>
          <a:xfrm>
            <a:off x="838200" y="2078088"/>
            <a:ext cx="5181600" cy="3445764"/>
          </a:xfrm>
          <a:prstGeom prst="rect">
            <a:avLst/>
          </a:prstGeom>
          <a:noFill/>
          <a:ln>
            <a:noFill/>
          </a:ln>
        </p:spPr>
      </p:pic>
      <p:sp>
        <p:nvSpPr>
          <p:cNvPr id="190" name="Google Shape;190;p8"/>
          <p:cNvSpPr txBox="1">
            <a:spLocks noGrp="1"/>
          </p:cNvSpPr>
          <p:nvPr>
            <p:ph type="body" idx="2"/>
          </p:nvPr>
        </p:nvSpPr>
        <p:spPr>
          <a:xfrm>
            <a:off x="6172199" y="1324013"/>
            <a:ext cx="5715001" cy="5032342"/>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2800"/>
              <a:buChar char="•"/>
            </a:pPr>
            <a:r>
              <a:rPr lang="en-US" sz="2800"/>
              <a:t>Provide a means for comparably documenting student growth and achievement</a:t>
            </a:r>
            <a:endParaRPr/>
          </a:p>
          <a:p>
            <a:pPr marL="228594" lvl="0" indent="-228594" algn="l" rtl="0">
              <a:lnSpc>
                <a:spcPct val="90000"/>
              </a:lnSpc>
              <a:spcBef>
                <a:spcPts val="1000"/>
              </a:spcBef>
              <a:spcAft>
                <a:spcPts val="0"/>
              </a:spcAft>
              <a:buClr>
                <a:srgbClr val="595959"/>
              </a:buClr>
              <a:buSzPts val="2800"/>
              <a:buChar char="•"/>
            </a:pPr>
            <a:r>
              <a:rPr lang="en-US" sz="2800"/>
              <a:t>Provide insight into how individuals and groups of students progress over time </a:t>
            </a:r>
            <a:endParaRPr/>
          </a:p>
          <a:p>
            <a:pPr marL="228594" lvl="0" indent="-228594" algn="l" rtl="0">
              <a:lnSpc>
                <a:spcPct val="90000"/>
              </a:lnSpc>
              <a:spcBef>
                <a:spcPts val="1000"/>
              </a:spcBef>
              <a:spcAft>
                <a:spcPts val="0"/>
              </a:spcAft>
              <a:buClr>
                <a:srgbClr val="595959"/>
              </a:buClr>
              <a:buSzPts val="2800"/>
              <a:buChar char="•"/>
            </a:pPr>
            <a:r>
              <a:rPr lang="en-US" sz="2800"/>
              <a:t>Allows state leaders to evaluate the degree to which school districts provide equitable and appropriate learning opportunities for all students</a:t>
            </a:r>
            <a:endParaRPr sz="2800"/>
          </a:p>
        </p:txBody>
      </p:sp>
      <p:sp>
        <p:nvSpPr>
          <p:cNvPr id="191" name="Google Shape;191;p8"/>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192" name="Google Shape;192;p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
        <p:nvSpPr>
          <p:cNvPr id="193" name="Google Shape;193;p8"/>
          <p:cNvSpPr txBox="1">
            <a:spLocks noGrp="1"/>
          </p:cNvSpPr>
          <p:nvPr>
            <p:ph type="title"/>
          </p:nvPr>
        </p:nvSpPr>
        <p:spPr>
          <a:xfrm>
            <a:off x="838200" y="365129"/>
            <a:ext cx="10515600" cy="885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Monitoring Achievement and Growth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body" idx="1"/>
          </p:nvPr>
        </p:nvSpPr>
        <p:spPr>
          <a:xfrm>
            <a:off x="838200" y="1337129"/>
            <a:ext cx="5334000" cy="5019225"/>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rgbClr val="595959"/>
              </a:buClr>
              <a:buSzPts val="3200"/>
              <a:buChar char="•"/>
            </a:pPr>
            <a:r>
              <a:rPr lang="en-US"/>
              <a:t>Just like state tests are critical for monitoring statewide achievement, NAEP serves a vital function in monitoring nationwide achievement.</a:t>
            </a:r>
            <a:endParaRPr/>
          </a:p>
          <a:p>
            <a:pPr marL="228594" lvl="0" indent="-228594" algn="l" rtl="0">
              <a:lnSpc>
                <a:spcPct val="90000"/>
              </a:lnSpc>
              <a:spcBef>
                <a:spcPts val="1000"/>
              </a:spcBef>
              <a:spcAft>
                <a:spcPts val="0"/>
              </a:spcAft>
              <a:buClr>
                <a:srgbClr val="595959"/>
              </a:buClr>
              <a:buSzPts val="3200"/>
              <a:buChar char="•"/>
            </a:pPr>
            <a:r>
              <a:rPr lang="en-US"/>
              <a:t>Further, NAEP helps improve state assessments in many ways!</a:t>
            </a:r>
            <a:endParaRPr/>
          </a:p>
          <a:p>
            <a:pPr marL="228594" lvl="0" indent="-228594" algn="l" rtl="0">
              <a:lnSpc>
                <a:spcPct val="90000"/>
              </a:lnSpc>
              <a:spcBef>
                <a:spcPts val="1000"/>
              </a:spcBef>
              <a:spcAft>
                <a:spcPts val="0"/>
              </a:spcAft>
              <a:buClr>
                <a:srgbClr val="595959"/>
              </a:buClr>
              <a:buSzPts val="3200"/>
              <a:buChar char="•"/>
            </a:pPr>
            <a:r>
              <a:rPr lang="en-US"/>
              <a:t>We need NAEP! </a:t>
            </a:r>
            <a:endParaRPr/>
          </a:p>
        </p:txBody>
      </p:sp>
      <p:pic>
        <p:nvPicPr>
          <p:cNvPr id="199" name="Google Shape;199;p9" descr="A screenshot of a computer game&#10;&#10;AI-generated content may be incorrect."/>
          <p:cNvPicPr preferRelativeResize="0"/>
          <p:nvPr/>
        </p:nvPicPr>
        <p:blipFill rotWithShape="1">
          <a:blip r:embed="rId3">
            <a:alphaModFix/>
          </a:blip>
          <a:srcRect l="24055" r="12251"/>
          <a:stretch/>
        </p:blipFill>
        <p:spPr>
          <a:xfrm>
            <a:off x="6172200" y="1390919"/>
            <a:ext cx="5181600" cy="4820103"/>
          </a:xfrm>
          <a:prstGeom prst="rect">
            <a:avLst/>
          </a:prstGeom>
          <a:noFill/>
          <a:ln>
            <a:noFill/>
          </a:ln>
        </p:spPr>
      </p:pic>
      <p:sp>
        <p:nvSpPr>
          <p:cNvPr id="200" name="Google Shape;200;p9"/>
          <p:cNvSpPr txBox="1">
            <a:spLocks noGrp="1"/>
          </p:cNvSpPr>
          <p:nvPr>
            <p:ph type="ftr" idx="11"/>
          </p:nvPr>
        </p:nvSpPr>
        <p:spPr>
          <a:xfrm>
            <a:off x="3803073" y="6356354"/>
            <a:ext cx="4613563"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Case for State Testing (4/2/25)</a:t>
            </a:r>
            <a:endParaRPr/>
          </a:p>
        </p:txBody>
      </p:sp>
      <p:sp>
        <p:nvSpPr>
          <p:cNvPr id="201" name="Google Shape;201;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sp>
        <p:nvSpPr>
          <p:cNvPr id="202" name="Google Shape;202;p9"/>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a:t>The Nation’s Report Card</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1480</Words>
  <Application>Microsoft Office PowerPoint</Application>
  <PresentationFormat>Widescreen</PresentationFormat>
  <Paragraphs>200</Paragraphs>
  <Slides>35</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The Case for State Testing</vt:lpstr>
      <vt:lpstr>Today’s Agenda</vt:lpstr>
      <vt:lpstr>Who’s Here?</vt:lpstr>
      <vt:lpstr>The Case for State Testing</vt:lpstr>
      <vt:lpstr>Highlights From: The Case for State Testing</vt:lpstr>
      <vt:lpstr>Framing</vt:lpstr>
      <vt:lpstr>Purposes and Uses of State Assessments</vt:lpstr>
      <vt:lpstr>Monitoring Achievement and Growth</vt:lpstr>
      <vt:lpstr>The Nation’s Report Card</vt:lpstr>
      <vt:lpstr>Evaluation and Continuous Improvement</vt:lpstr>
      <vt:lpstr>Transparency and Public Engagement</vt:lpstr>
      <vt:lpstr>Signaling Rich Learning Expectations </vt:lpstr>
      <vt:lpstr>We Know They Aren’t Perfect, But…</vt:lpstr>
      <vt:lpstr>Technical Quality</vt:lpstr>
      <vt:lpstr>Educator Involvement</vt:lpstr>
      <vt:lpstr>Don’t Fall For Simple Solutions</vt:lpstr>
      <vt:lpstr>Take Home Message</vt:lpstr>
      <vt:lpstr>Carey Wright</vt:lpstr>
      <vt:lpstr>Closing the Honesty Gap</vt:lpstr>
      <vt:lpstr>Value of Assessment Data </vt:lpstr>
      <vt:lpstr>Mississippi Academic Assessment Program Gains 2019-2024</vt:lpstr>
      <vt:lpstr>Mississippi Outcomes</vt:lpstr>
      <vt:lpstr>Mississippi NAEP Rankings </vt:lpstr>
      <vt:lpstr>Mississippi NAEP Subgroup Rankings </vt:lpstr>
      <vt:lpstr>Maryland Reforms  </vt:lpstr>
      <vt:lpstr>Jessica Baghian</vt:lpstr>
      <vt:lpstr>We Can’t Ostrich Our Way to Outcomes</vt:lpstr>
      <vt:lpstr>PowerPoint Presentation</vt:lpstr>
      <vt:lpstr>Good Assessments Create Coherence</vt:lpstr>
      <vt:lpstr>PowerPoint Presentation</vt:lpstr>
      <vt:lpstr>Panel Discussion</vt:lpstr>
      <vt:lpstr>General Q &amp; A</vt:lpstr>
      <vt:lpstr>Closing</vt:lpstr>
      <vt:lpstr>The Case for State Accountability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Tim Wharton</dc:creator>
  <cp:lastModifiedBy>Scott Marion</cp:lastModifiedBy>
  <cp:revision>5</cp:revision>
  <dcterms:created xsi:type="dcterms:W3CDTF">2024-07-08T21:43:54Z</dcterms:created>
  <dcterms:modified xsi:type="dcterms:W3CDTF">2025-04-02T23:58:11Z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0x010100044C3B58BF806A4BAAABBE7D96F2878C</vt:lpwstr>
  </property>
</Properties>
</file>